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0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3" r:id="rId9"/>
    <p:sldId id="274" r:id="rId10"/>
    <p:sldId id="329" r:id="rId11"/>
    <p:sldId id="338" r:id="rId12"/>
    <p:sldId id="326" r:id="rId13"/>
    <p:sldId id="327" r:id="rId14"/>
    <p:sldId id="328" r:id="rId15"/>
    <p:sldId id="330" r:id="rId16"/>
    <p:sldId id="339" r:id="rId17"/>
    <p:sldId id="340" r:id="rId18"/>
    <p:sldId id="277" r:id="rId19"/>
    <p:sldId id="270" r:id="rId20"/>
    <p:sldId id="314" r:id="rId21"/>
    <p:sldId id="315" r:id="rId22"/>
    <p:sldId id="316" r:id="rId23"/>
    <p:sldId id="317" r:id="rId24"/>
    <p:sldId id="319" r:id="rId25"/>
    <p:sldId id="318" r:id="rId26"/>
    <p:sldId id="322" r:id="rId27"/>
    <p:sldId id="323" r:id="rId28"/>
    <p:sldId id="324" r:id="rId29"/>
    <p:sldId id="271" r:id="rId30"/>
    <p:sldId id="337" r:id="rId31"/>
    <p:sldId id="284" r:id="rId32"/>
    <p:sldId id="341" r:id="rId33"/>
    <p:sldId id="282" r:id="rId34"/>
    <p:sldId id="342" r:id="rId35"/>
    <p:sldId id="343" r:id="rId36"/>
    <p:sldId id="278" r:id="rId37"/>
    <p:sldId id="272" r:id="rId38"/>
    <p:sldId id="285" r:id="rId39"/>
    <p:sldId id="286" r:id="rId40"/>
    <p:sldId id="299" r:id="rId41"/>
    <p:sldId id="301" r:id="rId42"/>
    <p:sldId id="332" r:id="rId43"/>
    <p:sldId id="287" r:id="rId44"/>
    <p:sldId id="288" r:id="rId45"/>
    <p:sldId id="289" r:id="rId46"/>
    <p:sldId id="290" r:id="rId47"/>
    <p:sldId id="293" r:id="rId48"/>
    <p:sldId id="294" r:id="rId49"/>
    <p:sldId id="295" r:id="rId50"/>
    <p:sldId id="297" r:id="rId51"/>
    <p:sldId id="321" r:id="rId52"/>
    <p:sldId id="302" r:id="rId53"/>
    <p:sldId id="296" r:id="rId54"/>
    <p:sldId id="303" r:id="rId55"/>
    <p:sldId id="304" r:id="rId56"/>
    <p:sldId id="306" r:id="rId57"/>
    <p:sldId id="305" r:id="rId58"/>
    <p:sldId id="307" r:id="rId59"/>
    <p:sldId id="308" r:id="rId60"/>
    <p:sldId id="309" r:id="rId61"/>
    <p:sldId id="311" r:id="rId62"/>
    <p:sldId id="333" r:id="rId63"/>
    <p:sldId id="334" r:id="rId64"/>
    <p:sldId id="335" r:id="rId65"/>
    <p:sldId id="336" r:id="rId66"/>
    <p:sldId id="312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71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tableStyles" Target="tableStyle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1FB6-83E4-D842-AB9E-0BB780047EE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035F1-9ACD-1F47-960A-12ED053E7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3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Hello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035F1-9ACD-1F47-960A-12ED053E7A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6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7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6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7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26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7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6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2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1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6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2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10/28/2021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5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3.png" /><Relationship Id="rId2" Type="http://schemas.openxmlformats.org/officeDocument/2006/relationships/slideLayout" Target="../slideLayouts/slideLayout2.xml" /><Relationship Id="rId16" Type="http://schemas.microsoft.com/office/2007/relationships/hdphoto" Target="../media/hdphoto1.wdp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2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4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1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1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3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6.jpeg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12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12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 /><Relationship Id="rId2" Type="http://schemas.openxmlformats.org/officeDocument/2006/relationships/image" Target="../media/image70.jpeg" /><Relationship Id="rId1" Type="http://schemas.openxmlformats.org/officeDocument/2006/relationships/slideLayout" Target="../slideLayouts/slideLayout1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1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7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7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7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7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6F57-43D8-BC49-A922-C6093488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07" y="2100696"/>
            <a:ext cx="9605635" cy="10593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i="1" u="sng"/>
              <a:t>Concept of ayurveda awtaran and historical significance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49633B-20E0-8246-9745-B2298F17D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02" y="4413080"/>
            <a:ext cx="5447341" cy="1460628"/>
          </a:xfrm>
        </p:spPr>
        <p:txBody>
          <a:bodyPr anchor="t">
            <a:normAutofit lnSpcReduction="10000"/>
          </a:bodyPr>
          <a:lstStyle/>
          <a:p>
            <a:pPr lvl="1" rtl="1"/>
            <a:r>
              <a:rPr lang="en-IN" sz="2400"/>
              <a:t>Representing By-                           </a:t>
            </a:r>
          </a:p>
          <a:p>
            <a:pPr lvl="1" algn="l" rtl="1"/>
            <a:r>
              <a:rPr lang="en-IN" sz="2400"/>
              <a:t>Payal Rani And Satyat pratap maurya</a:t>
            </a:r>
          </a:p>
          <a:p>
            <a:pPr lvl="1" algn="l" rtl="1"/>
            <a:r>
              <a:rPr lang="en-IN" sz="2400"/>
              <a:t>Bams 1</a:t>
            </a:r>
            <a:r>
              <a:rPr lang="en-IN" sz="2400" baseline="30000"/>
              <a:t>st</a:t>
            </a:r>
            <a:r>
              <a:rPr lang="en-IN" sz="2400"/>
              <a:t> year of 2020 batch</a:t>
            </a:r>
          </a:p>
          <a:p>
            <a:pPr lvl="1" algn="r" rtl="1"/>
            <a:endParaRPr lang="en-IN" sz="2400"/>
          </a:p>
          <a:p>
            <a:pPr lvl="1" rtl="1"/>
            <a:endParaRPr lang="en-IN" sz="2400"/>
          </a:p>
          <a:p>
            <a:pPr lvl="1" algn="r" rtl="1"/>
            <a:endParaRPr lang="en-IN" sz="2400"/>
          </a:p>
          <a:p>
            <a:pPr lvl="1" algn="r" rtl="1"/>
            <a:endParaRPr lang="en-IN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4FEC-394F-2848-A503-A24E62743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851" y="3429000"/>
            <a:ext cx="5358518" cy="2624110"/>
          </a:xfrm>
        </p:spPr>
        <p:txBody>
          <a:bodyPr>
            <a:normAutofit lnSpcReduction="10000"/>
          </a:bodyPr>
          <a:lstStyle/>
          <a:p>
            <a:r>
              <a:rPr lang="en-IN"/>
              <a:t>Guided by -</a:t>
            </a:r>
          </a:p>
          <a:p>
            <a:r>
              <a:rPr lang="en-IN"/>
              <a:t>Dr.Rashmi Singh (Associate Professor Department of Samhita and Siddhaant)</a:t>
            </a:r>
          </a:p>
          <a:p>
            <a:r>
              <a:rPr lang="en-IN"/>
              <a:t>Dr.Kamini Singh (Assistant Professor Department of Samhita and Siddhaant)</a:t>
            </a:r>
          </a:p>
          <a:p>
            <a:r>
              <a:rPr lang="en-IN"/>
              <a:t>Dr.A.K Dubey (Assistant Professor Department of Samhita And siddhaant)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24A7C-9AA3-9943-A9AF-51D7CF3B6982}"/>
              </a:ext>
            </a:extLst>
          </p:cNvPr>
          <p:cNvSpPr txBox="1"/>
          <p:nvPr/>
        </p:nvSpPr>
        <p:spPr>
          <a:xfrm>
            <a:off x="996907" y="330064"/>
            <a:ext cx="10445318" cy="15696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sz="4800" b="1" i="1"/>
              <a:t>J</a:t>
            </a:r>
            <a:r>
              <a:rPr lang="en-US" sz="4800" b="1" i="1"/>
              <a:t>eevak Ayurvedic Medical College &amp;</a:t>
            </a:r>
            <a:r>
              <a:rPr lang="en-IN" sz="4800" b="1" i="1"/>
              <a:t> </a:t>
            </a:r>
            <a:r>
              <a:rPr lang="en-US" sz="4800" b="1" i="1"/>
              <a:t>Hospital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83682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6B0B4E-37C9-2744-90E1-B359785A8B38}"/>
              </a:ext>
            </a:extLst>
          </p:cNvPr>
          <p:cNvSpPr txBox="1"/>
          <p:nvPr/>
        </p:nvSpPr>
        <p:spPr>
          <a:xfrm>
            <a:off x="5118031" y="36673"/>
            <a:ext cx="2175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800" b="1" i="1"/>
              <a:t>बृहत्ऋयी</a:t>
            </a:r>
            <a:endParaRPr lang="en-US" sz="2800" b="1" i="1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1A579C9-5C6F-AE4D-A432-2C5293783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167" y="719666"/>
            <a:ext cx="6992469" cy="61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54CD6-1E6D-8E48-BA9B-667CEA66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064" y="594687"/>
            <a:ext cx="8128000" cy="4788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93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3D967EA-A9D7-E64F-8EC6-B552D9C45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61" y="1159751"/>
            <a:ext cx="3774224" cy="541866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3E661B3-652A-E74C-B1C5-DEAC9DE74B65}"/>
              </a:ext>
            </a:extLst>
          </p:cNvPr>
          <p:cNvSpPr/>
          <p:nvPr/>
        </p:nvSpPr>
        <p:spPr>
          <a:xfrm>
            <a:off x="5127779" y="2950480"/>
            <a:ext cx="1956816" cy="969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CA680B-ABF1-4F46-8B0D-51C73F1B0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156" y="1135301"/>
            <a:ext cx="4269057" cy="5418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CA206-F678-794F-B840-86CEDCF3B788}"/>
              </a:ext>
            </a:extLst>
          </p:cNvPr>
          <p:cNvSpPr txBox="1"/>
          <p:nvPr/>
        </p:nvSpPr>
        <p:spPr>
          <a:xfrm>
            <a:off x="1487327" y="427415"/>
            <a:ext cx="1735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/>
              <a:t>ब्रह्मा</a:t>
            </a:r>
            <a:endParaRPr lang="en-US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790F2-B550-E140-BC96-43EC391ECAFD}"/>
              </a:ext>
            </a:extLst>
          </p:cNvPr>
          <p:cNvSpPr txBox="1"/>
          <p:nvPr/>
        </p:nvSpPr>
        <p:spPr>
          <a:xfrm>
            <a:off x="7701497" y="390741"/>
            <a:ext cx="404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/>
              <a:t>दक्ष प्रजापति</a:t>
            </a:r>
            <a:endParaRPr lang="en-US" sz="4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C8634-E293-424E-941D-9356D0B232A7}"/>
              </a:ext>
            </a:extLst>
          </p:cNvPr>
          <p:cNvSpPr txBox="1"/>
          <p:nvPr/>
        </p:nvSpPr>
        <p:spPr>
          <a:xfrm>
            <a:off x="3053094" y="3250446"/>
            <a:ext cx="6106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IN" sz="1800" b="0" i="0" u="none" strike="noStrike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7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6594C79-1A0E-314C-A698-B2989421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2" y="1110853"/>
            <a:ext cx="4575599" cy="506256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42F7937-DF49-014D-84EB-EF066C2DD80E}"/>
              </a:ext>
            </a:extLst>
          </p:cNvPr>
          <p:cNvSpPr/>
          <p:nvPr/>
        </p:nvSpPr>
        <p:spPr>
          <a:xfrm>
            <a:off x="5127779" y="2950480"/>
            <a:ext cx="1956816" cy="969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D99F26-AAA7-0443-8527-9F91AEE9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595" y="1116965"/>
            <a:ext cx="4382079" cy="5062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68BB02-C86F-F942-A8E7-068685196BE1}"/>
              </a:ext>
            </a:extLst>
          </p:cNvPr>
          <p:cNvSpPr txBox="1"/>
          <p:nvPr/>
        </p:nvSpPr>
        <p:spPr>
          <a:xfrm>
            <a:off x="1418053" y="440086"/>
            <a:ext cx="2396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800"/>
              <a:t>अश्विनी कुमारौ</a:t>
            </a: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C093D-4515-BD45-B081-6D5E6497AAFD}"/>
              </a:ext>
            </a:extLst>
          </p:cNvPr>
          <p:cNvSpPr txBox="1"/>
          <p:nvPr/>
        </p:nvSpPr>
        <p:spPr>
          <a:xfrm>
            <a:off x="7469229" y="440085"/>
            <a:ext cx="239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2800"/>
              <a:t>इंद्र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69494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4F5750-1172-6746-964F-0C7083E2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6" y="719666"/>
            <a:ext cx="4588754" cy="541866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C512E51-220C-B24D-B335-29B414F06A97}"/>
              </a:ext>
            </a:extLst>
          </p:cNvPr>
          <p:cNvSpPr/>
          <p:nvPr/>
        </p:nvSpPr>
        <p:spPr>
          <a:xfrm>
            <a:off x="5127779" y="2950480"/>
            <a:ext cx="1956816" cy="969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643E059-D9FE-BB45-8E12-D81D6653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0" y="719666"/>
            <a:ext cx="4629504" cy="5418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05CA1-016F-D14E-BA80-B2ABBDB7A30D}"/>
              </a:ext>
            </a:extLst>
          </p:cNvPr>
          <p:cNvSpPr txBox="1"/>
          <p:nvPr/>
        </p:nvSpPr>
        <p:spPr>
          <a:xfrm>
            <a:off x="8398298" y="206520"/>
            <a:ext cx="2383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3600"/>
              <a:t>आत्रेय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EA43BD-CA67-A841-BD14-5537D417BD39}"/>
              </a:ext>
            </a:extLst>
          </p:cNvPr>
          <p:cNvSpPr txBox="1"/>
          <p:nvPr/>
        </p:nvSpPr>
        <p:spPr>
          <a:xfrm>
            <a:off x="3053094" y="3250446"/>
            <a:ext cx="6106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/>
              <a:t>आत्रेय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48CE3-9FED-664F-A943-F88DB9F7053C}"/>
              </a:ext>
            </a:extLst>
          </p:cNvPr>
          <p:cNvSpPr txBox="1"/>
          <p:nvPr/>
        </p:nvSpPr>
        <p:spPr>
          <a:xfrm>
            <a:off x="3053094" y="3250446"/>
            <a:ext cx="6106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/>
              <a:t>आत्रेय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AD978-2BF3-B341-BADF-68BD23C0D454}"/>
              </a:ext>
            </a:extLst>
          </p:cNvPr>
          <p:cNvSpPr txBox="1"/>
          <p:nvPr/>
        </p:nvSpPr>
        <p:spPr>
          <a:xfrm>
            <a:off x="1097941" y="247260"/>
            <a:ext cx="2850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3600"/>
              <a:t>भरद्वाज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38501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C3778-A10B-FD44-B302-3C0EB5C7463D}"/>
              </a:ext>
            </a:extLst>
          </p:cNvPr>
          <p:cNvSpPr txBox="1"/>
          <p:nvPr/>
        </p:nvSpPr>
        <p:spPr>
          <a:xfrm>
            <a:off x="5351318" y="-117432"/>
            <a:ext cx="2875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800"/>
              <a:t>लघुऋयी</a:t>
            </a:r>
            <a:endParaRPr lang="en-US" sz="28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F9B1CB4-5D35-C545-907C-665F4F42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267" y="405788"/>
            <a:ext cx="6842729" cy="6207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705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C18AE8-38C6-D74A-BDC8-3ECAFB3E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15" y="1061955"/>
            <a:ext cx="2804637" cy="5418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D88B0-9097-7E41-919C-B890B59F0E9E}"/>
              </a:ext>
            </a:extLst>
          </p:cNvPr>
          <p:cNvSpPr txBox="1"/>
          <p:nvPr/>
        </p:nvSpPr>
        <p:spPr>
          <a:xfrm>
            <a:off x="4089636" y="255419"/>
            <a:ext cx="3721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2800" b="1"/>
              <a:t>आयुर्वेद</a:t>
            </a:r>
            <a:r>
              <a:rPr lang="hi-IN"/>
              <a:t> </a:t>
            </a:r>
            <a:r>
              <a:rPr lang="hi-IN" sz="2800" b="1"/>
              <a:t>अवतरण</a:t>
            </a:r>
            <a:r>
              <a:rPr lang="hi-IN"/>
              <a:t> </a:t>
            </a:r>
            <a:r>
              <a:rPr lang="hi-IN" sz="2800" b="1"/>
              <a:t>क</a:t>
            </a:r>
            <a:r>
              <a:rPr lang="en-IN" sz="2800" b="1"/>
              <a:t>ा</a:t>
            </a:r>
            <a:r>
              <a:rPr lang="hi-IN" sz="2800" b="1"/>
              <a:t>श्यप</a:t>
            </a:r>
            <a:r>
              <a:rPr lang="hi-IN"/>
              <a:t> के </a:t>
            </a:r>
            <a:r>
              <a:rPr lang="hi-IN" sz="2800" b="1"/>
              <a:t>अनुसार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058656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AF8389-A258-B54D-AEE8-CA1F3C5F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95" y="634094"/>
            <a:ext cx="6564610" cy="5197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9B289-A53C-F549-8220-4BA1B1A4EFAA}"/>
              </a:ext>
            </a:extLst>
          </p:cNvPr>
          <p:cNvSpPr txBox="1"/>
          <p:nvPr/>
        </p:nvSpPr>
        <p:spPr>
          <a:xfrm flipH="1">
            <a:off x="4482352" y="205645"/>
            <a:ext cx="286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800" b="1"/>
              <a:t>आयुर्वेद</a:t>
            </a:r>
            <a:r>
              <a:rPr lang="hi-IN" b="1"/>
              <a:t> </a:t>
            </a:r>
            <a:r>
              <a:rPr lang="hi-IN" sz="2800" b="1"/>
              <a:t>अवतरण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762587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C739-433A-E549-86E0-1794B993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15636"/>
            <a:ext cx="8661399" cy="2078182"/>
          </a:xfrm>
        </p:spPr>
        <p:txBody>
          <a:bodyPr/>
          <a:lstStyle/>
          <a:p>
            <a:pPr algn="ctr"/>
            <a:r>
              <a:rPr lang="hi-IN" sz="6000">
                <a:solidFill>
                  <a:srgbClr val="00B050"/>
                </a:solidFill>
              </a:rPr>
              <a:t>वेदो मे आयुर्वेद</a:t>
            </a:r>
            <a:endParaRPr lang="en-US" sz="6000">
              <a:solidFill>
                <a:srgbClr val="00B05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E0A6CF1-600F-8449-A8C4-7F96F7A6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61" y="2664962"/>
            <a:ext cx="6279370" cy="3728503"/>
          </a:xfrm>
          <a:prstGeom prst="rect">
            <a:avLst/>
          </a:prstGeom>
          <a:ln w="444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9793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D1DB-A958-9341-BFBF-ADF9650A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FE4F9-6A0A-7F4C-BEF9-98A1E96B1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i-IN"/>
              <a:t>बहृ</a:t>
            </a:r>
            <a:r>
              <a:rPr lang="en-IN"/>
              <a:t>त्</a:t>
            </a:r>
            <a:r>
              <a:rPr lang="hi-IN"/>
              <a:t>ऋ्यी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0D3B7-6205-B84D-8785-9C52519177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/>
              <a:t>चरकसंहिता</a:t>
            </a:r>
          </a:p>
          <a:p>
            <a:r>
              <a:rPr lang="en-IN"/>
              <a:t>सुश्रुतसंहिता</a:t>
            </a:r>
          </a:p>
          <a:p>
            <a:r>
              <a:rPr lang="en-IN"/>
              <a:t>अष्टांगहृदय,अष्टांगसंग्रह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9CAB1-FB72-C04C-BEBF-00ED81D44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i-IN"/>
              <a:t>लघुऋ्यी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38AD0-291F-1B48-A2BB-A4E18609503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/>
              <a:t>माघव निदान</a:t>
            </a:r>
          </a:p>
          <a:p>
            <a:r>
              <a:rPr lang="en-IN"/>
              <a:t>शाड्धर सहिंता</a:t>
            </a:r>
          </a:p>
          <a:p>
            <a:r>
              <a:rPr lang="en-IN"/>
              <a:t>भाव प्रकाश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6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DB2C-3F9C-814D-BCC2-72A01B1B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B338DB-9F14-484D-A357-2B5F665EC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932" y="65424"/>
            <a:ext cx="11007673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D55BE-9FB3-4748-9579-BCD4527397E3}"/>
              </a:ext>
            </a:extLst>
          </p:cNvPr>
          <p:cNvSpPr txBox="1"/>
          <p:nvPr/>
        </p:nvSpPr>
        <p:spPr>
          <a:xfrm>
            <a:off x="3046981" y="3262671"/>
            <a:ext cx="6093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IN" sz="1800" b="0" i="0" u="none" strike="noStrike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56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DF57F-F0E0-864C-8126-C4BD4AF1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i-IN"/>
              <a:t>आत्रेय परंपरा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2E39E90-11B0-CD44-9918-74D61F2EB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621" y="2652739"/>
            <a:ext cx="9571860" cy="2982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EC401AE-9E1E-1941-A55D-17F55CDB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145" y="317841"/>
            <a:ext cx="8639048" cy="59656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0435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3F6F36-399F-0742-812A-10EFDD635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1454727"/>
            <a:ext cx="9437390" cy="38202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862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7709-170F-0642-A167-0A2A2802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43ADD57-BC87-7748-B5A2-CF99D779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518268"/>
            <a:ext cx="9590468" cy="33660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4845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8AB37E3-710B-694B-B26C-43E7F787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043" y="134471"/>
            <a:ext cx="6980246" cy="6112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95159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0B04-5FFF-8143-80A5-5F8522D4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धन्वन्तरि परम्परा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C43B1-9A24-2E44-B03A-69B1359EE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8799" y="3129497"/>
            <a:ext cx="10158956" cy="1466951"/>
          </a:xfrm>
        </p:spPr>
        <p:txBody>
          <a:bodyPr>
            <a:normAutofit/>
          </a:bodyPr>
          <a:lstStyle/>
          <a:p>
            <a:r>
              <a:rPr lang="hi-IN" sz="2400"/>
              <a:t>सुश्रुत के टीका कार डल्हन ने धन्वनतरि शब्द की व्युत्पत्ति निम्नलिखित रूप मे की है-</a:t>
            </a:r>
            <a:endParaRPr lang="en-US" sz="24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904B87A-2FBB-8B41-89F3-B1BCA4DB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77" y="4400855"/>
            <a:ext cx="8128000" cy="11246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1647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C69F958-21D9-DD4D-86AF-AB805FD9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080"/>
            <a:ext cx="8128000" cy="4225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E826BF8-A577-3745-B529-74CF961D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693" y="506509"/>
            <a:ext cx="4350307" cy="4350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63FF4-9A9F-F34E-8063-E80B6B839B73}"/>
              </a:ext>
            </a:extLst>
          </p:cNvPr>
          <p:cNvSpPr txBox="1"/>
          <p:nvPr/>
        </p:nvSpPr>
        <p:spPr>
          <a:xfrm>
            <a:off x="1826220" y="639683"/>
            <a:ext cx="6093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3200" u="sng"/>
              <a:t>अब्ज धनवन्तरी</a:t>
            </a:r>
            <a:endParaRPr lang="en-US" sz="3200" u="sng"/>
          </a:p>
        </p:txBody>
      </p:sp>
    </p:spTree>
    <p:extLst>
      <p:ext uri="{BB962C8B-B14F-4D97-AF65-F5344CB8AC3E}">
        <p14:creationId xmlns:p14="http://schemas.microsoft.com/office/powerpoint/2010/main" val="3782210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6DF76F-AFFC-D644-848C-59BE15E0E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731"/>
            <a:ext cx="8128000" cy="508470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968F169-435B-CF43-89D3-8A0E0B1E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285" y="585195"/>
            <a:ext cx="3997377" cy="5418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AD5ABE-DD9B-9044-9DAF-145C2685D9C4}"/>
              </a:ext>
            </a:extLst>
          </p:cNvPr>
          <p:cNvSpPr txBox="1"/>
          <p:nvPr/>
        </p:nvSpPr>
        <p:spPr>
          <a:xfrm>
            <a:off x="2034038" y="669472"/>
            <a:ext cx="6093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3600" u="sng"/>
              <a:t>धनवन्तरि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2892484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E93628B-3879-944E-86E7-A1688095F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9" y="733476"/>
            <a:ext cx="8664524" cy="5012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FFE63AF-E43F-854B-8FCF-46EC9277B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053" y="1269773"/>
            <a:ext cx="3915947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37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79B2B73-34FC-6F44-8F17-6C798C981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0" y="2254623"/>
            <a:ext cx="11662267" cy="46033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7FA344-EA8C-BF4E-92D2-9D284EFDE4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73138"/>
            <a:ext cx="8761413" cy="708025"/>
          </a:xfrm>
        </p:spPr>
        <p:txBody>
          <a:bodyPr>
            <a:noAutofit/>
          </a:bodyPr>
          <a:lstStyle/>
          <a:p>
            <a:pPr algn="ctr"/>
            <a:r>
              <a:rPr lang="hi-IN" sz="7200" i="1" u="sng">
                <a:solidFill>
                  <a:schemeClr val="tx1"/>
                </a:solidFill>
              </a:rPr>
              <a:t>चरक</a:t>
            </a:r>
            <a:endParaRPr lang="en-US" sz="7200" i="1" u="sn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7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29F30A0-7099-DF4A-834A-FBACC4D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11" y="-97796"/>
            <a:ext cx="8862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4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4FE2A9-A481-1741-B69F-9DDFEE06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24" y="562332"/>
            <a:ext cx="9373551" cy="529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91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3A9ADB8-34A5-F041-AFA1-62C21EB1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1"/>
            <a:ext cx="6711305" cy="5501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43B4371-26EF-3740-819E-2894458D3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305" y="2104198"/>
            <a:ext cx="5594539" cy="14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5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8E94A0-279A-7044-A56C-8A449139815F}"/>
              </a:ext>
            </a:extLst>
          </p:cNvPr>
          <p:cNvSpPr txBox="1"/>
          <p:nvPr/>
        </p:nvSpPr>
        <p:spPr>
          <a:xfrm>
            <a:off x="3823243" y="-14758"/>
            <a:ext cx="61061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800" b="1"/>
              <a:t>अष्टांग</a:t>
            </a:r>
            <a:r>
              <a:rPr lang="hi-IN" b="1"/>
              <a:t> </a:t>
            </a:r>
            <a:r>
              <a:rPr lang="hi-IN" sz="4800" b="1"/>
              <a:t>आयुर्वेद</a:t>
            </a:r>
            <a:r>
              <a:rPr lang="hi-IN" b="1"/>
              <a:t> </a:t>
            </a:r>
            <a:r>
              <a:rPr lang="hi-IN" sz="4800" b="1"/>
              <a:t>चरक</a:t>
            </a:r>
            <a:r>
              <a:rPr lang="hi-IN" b="1"/>
              <a:t> </a:t>
            </a:r>
            <a:r>
              <a:rPr lang="hi-IN" sz="4800" b="1"/>
              <a:t>के</a:t>
            </a:r>
            <a:r>
              <a:rPr lang="hi-IN" b="1"/>
              <a:t> </a:t>
            </a:r>
            <a:r>
              <a:rPr lang="hi-IN" sz="4800" b="1"/>
              <a:t>अनुसार</a:t>
            </a:r>
            <a:endParaRPr lang="en-US" sz="4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64311-5146-D74A-8980-AA88ADC9F66A}"/>
              </a:ext>
            </a:extLst>
          </p:cNvPr>
          <p:cNvSpPr txBox="1"/>
          <p:nvPr/>
        </p:nvSpPr>
        <p:spPr>
          <a:xfrm>
            <a:off x="3074488" y="1524407"/>
            <a:ext cx="435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1.)</a:t>
            </a:r>
            <a:r>
              <a:rPr lang="en-IN" sz="2800"/>
              <a:t>कायचिकित्सा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5BA21-DF83-A94E-BD38-52CAD6836026}"/>
              </a:ext>
            </a:extLst>
          </p:cNvPr>
          <p:cNvSpPr txBox="1"/>
          <p:nvPr/>
        </p:nvSpPr>
        <p:spPr>
          <a:xfrm>
            <a:off x="3651488" y="2075722"/>
            <a:ext cx="359769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/>
            <a:r>
              <a:rPr lang="en-IN"/>
              <a:t>2.)</a:t>
            </a:r>
            <a:r>
              <a:rPr lang="en-IN" sz="2800"/>
              <a:t>शालाक्यचिकित्सा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777CA-113B-D04B-981E-66BEFF0FD107}"/>
              </a:ext>
            </a:extLst>
          </p:cNvPr>
          <p:cNvSpPr txBox="1"/>
          <p:nvPr/>
        </p:nvSpPr>
        <p:spPr>
          <a:xfrm>
            <a:off x="4186927" y="2644187"/>
            <a:ext cx="212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3.)</a:t>
            </a:r>
            <a:r>
              <a:rPr lang="en-IN" sz="2800"/>
              <a:t>शल्य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18EED-EF60-324B-848E-8A29BC73E7B8}"/>
              </a:ext>
            </a:extLst>
          </p:cNvPr>
          <p:cNvSpPr txBox="1"/>
          <p:nvPr/>
        </p:nvSpPr>
        <p:spPr>
          <a:xfrm>
            <a:off x="4186927" y="32114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4.)</a:t>
            </a:r>
            <a:r>
              <a:rPr lang="en-IN" sz="2800"/>
              <a:t>अगद</a:t>
            </a: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2D5A3-84F6-FB4A-AA82-38EED0D3133C}"/>
              </a:ext>
            </a:extLst>
          </p:cNvPr>
          <p:cNvSpPr txBox="1"/>
          <p:nvPr/>
        </p:nvSpPr>
        <p:spPr>
          <a:xfrm>
            <a:off x="4085461" y="377864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5.)</a:t>
            </a:r>
            <a:r>
              <a:rPr lang="en-IN" sz="2800"/>
              <a:t>भूत</a:t>
            </a:r>
            <a:r>
              <a:rPr lang="en-IN"/>
              <a:t> </a:t>
            </a:r>
            <a:r>
              <a:rPr lang="en-IN" sz="2800"/>
              <a:t>विधा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00FA6-4E29-2F4A-8CEB-18824FCAF371}"/>
              </a:ext>
            </a:extLst>
          </p:cNvPr>
          <p:cNvSpPr txBox="1"/>
          <p:nvPr/>
        </p:nvSpPr>
        <p:spPr>
          <a:xfrm>
            <a:off x="4186927" y="4286006"/>
            <a:ext cx="2179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6.)</a:t>
            </a:r>
            <a:r>
              <a:rPr lang="en-IN" sz="2800"/>
              <a:t>कौमार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4D322-66F8-EE44-8CA3-2474CF9BDC49}"/>
              </a:ext>
            </a:extLst>
          </p:cNvPr>
          <p:cNvSpPr txBox="1"/>
          <p:nvPr/>
        </p:nvSpPr>
        <p:spPr>
          <a:xfrm>
            <a:off x="4088313" y="4853236"/>
            <a:ext cx="227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7.)</a:t>
            </a:r>
            <a:r>
              <a:rPr lang="en-IN" sz="2800"/>
              <a:t>रसायन</a:t>
            </a:r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84711-6F4F-B04D-817D-DEBA3F8F01C2}"/>
              </a:ext>
            </a:extLst>
          </p:cNvPr>
          <p:cNvSpPr txBox="1"/>
          <p:nvPr/>
        </p:nvSpPr>
        <p:spPr>
          <a:xfrm>
            <a:off x="4085461" y="547432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8.)</a:t>
            </a:r>
            <a:r>
              <a:rPr lang="en-IN" sz="2800"/>
              <a:t>वाजीकरण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03645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4796-0750-DF4B-981D-DB510595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190086"/>
          </a:xfrm>
        </p:spPr>
        <p:txBody>
          <a:bodyPr/>
          <a:lstStyle/>
          <a:p>
            <a:r>
              <a:rPr lang="en-IN" sz="4000">
                <a:solidFill>
                  <a:schemeClr val="accent2"/>
                </a:solidFill>
              </a:rPr>
              <a:t>चरकसंहिता के स्थान,अध्याय </a:t>
            </a:r>
            <a:endParaRPr lang="en-US" sz="4000">
              <a:solidFill>
                <a:schemeClr val="accent2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80C290E-3F09-9D44-9DBE-708D2EF1A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592" y="1936194"/>
            <a:ext cx="5782767" cy="4921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006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0203C7-888B-B142-A703-F90C2F5F416E}"/>
              </a:ext>
            </a:extLst>
          </p:cNvPr>
          <p:cNvSpPr txBox="1"/>
          <p:nvPr/>
        </p:nvSpPr>
        <p:spPr>
          <a:xfrm>
            <a:off x="3847691" y="-62420"/>
            <a:ext cx="610618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sz="3600"/>
              <a:t>चरक</a:t>
            </a:r>
            <a:r>
              <a:rPr lang="hi-IN" sz="3600"/>
              <a:t>संहिता</a:t>
            </a:r>
            <a:r>
              <a:rPr lang="hi-IN"/>
              <a:t> </a:t>
            </a:r>
            <a:r>
              <a:rPr lang="en-IN" sz="3200"/>
              <a:t>की</a:t>
            </a:r>
            <a:r>
              <a:rPr lang="hi-IN"/>
              <a:t> </a:t>
            </a:r>
            <a:r>
              <a:rPr lang="hi-IN" sz="3200"/>
              <a:t>संस्कृत</a:t>
            </a:r>
            <a:r>
              <a:rPr lang="hi-IN"/>
              <a:t> </a:t>
            </a:r>
            <a:r>
              <a:rPr lang="hi-IN" sz="3200"/>
              <a:t>टीकाये</a:t>
            </a:r>
            <a:endParaRPr lang="en-US" sz="320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15FF90B-952B-0B47-9118-BD3FA798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4" y="719666"/>
            <a:ext cx="7457004" cy="61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768DB4-1527-484A-BC40-4C78A87D3A51}"/>
              </a:ext>
            </a:extLst>
          </p:cNvPr>
          <p:cNvSpPr txBox="1"/>
          <p:nvPr/>
        </p:nvSpPr>
        <p:spPr>
          <a:xfrm>
            <a:off x="5191787" y="252071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88D97-3E0D-AE4F-A3EB-7A73B5D33796}"/>
              </a:ext>
            </a:extLst>
          </p:cNvPr>
          <p:cNvSpPr txBox="1"/>
          <p:nvPr/>
        </p:nvSpPr>
        <p:spPr>
          <a:xfrm>
            <a:off x="3471786" y="277498"/>
            <a:ext cx="517100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N" sz="3200"/>
              <a:t>चरकसंहिता</a:t>
            </a:r>
            <a:r>
              <a:rPr lang="en-IN"/>
              <a:t> </a:t>
            </a:r>
            <a:r>
              <a:rPr lang="en-IN" sz="3200"/>
              <a:t>की</a:t>
            </a:r>
            <a:r>
              <a:rPr lang="en-IN"/>
              <a:t> </a:t>
            </a:r>
            <a:r>
              <a:rPr lang="en-IN" sz="3200"/>
              <a:t>हिन्दी</a:t>
            </a:r>
            <a:r>
              <a:rPr lang="en-IN"/>
              <a:t> </a:t>
            </a:r>
            <a:r>
              <a:rPr lang="en-IN" sz="3200"/>
              <a:t>टीकाये</a:t>
            </a:r>
            <a:endParaRPr lang="en-US" sz="3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C285E4-AB64-3B46-AC0E-ECD26C52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88" y="1186061"/>
            <a:ext cx="9495797" cy="4278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021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1CA2E0-24EA-F240-99D6-C4303BC9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38" y="-1"/>
            <a:ext cx="9816353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84657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50493A-1A9E-5047-BB36-A1635ABB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71" y="-171144"/>
            <a:ext cx="10464258" cy="6943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E2023-33E5-D34D-8616-9B84DF63F003}"/>
              </a:ext>
            </a:extLst>
          </p:cNvPr>
          <p:cNvSpPr txBox="1"/>
          <p:nvPr/>
        </p:nvSpPr>
        <p:spPr>
          <a:xfrm>
            <a:off x="5130664" y="24718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26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B460-0EEB-C945-B85F-D13C5AA4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5400" b="1" i="1">
                <a:solidFill>
                  <a:schemeClr val="tx1"/>
                </a:solidFill>
              </a:rPr>
              <a:t>सुश्रुत</a:t>
            </a:r>
            <a:endParaRPr lang="en-US" sz="5400" b="1" i="1">
              <a:solidFill>
                <a:schemeClr val="tx1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9ACA3B1-25A1-5146-93FE-2939565F4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75" y="2531193"/>
            <a:ext cx="10058400" cy="3230714"/>
          </a:xfrm>
        </p:spPr>
      </p:pic>
    </p:spTree>
    <p:extLst>
      <p:ext uri="{BB962C8B-B14F-4D97-AF65-F5344CB8AC3E}">
        <p14:creationId xmlns:p14="http://schemas.microsoft.com/office/powerpoint/2010/main" val="2450657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02C617-0751-CB49-B178-0707B948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38" y="134471"/>
            <a:ext cx="9793262" cy="3105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629918F-ECE8-124A-A857-523553DE3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99" y="3239519"/>
            <a:ext cx="9889701" cy="2558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438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24464E-97B0-BD4B-A799-3185D699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30" y="97797"/>
            <a:ext cx="1001194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70C574-F81E-8140-838A-6CE62EE6A372}"/>
              </a:ext>
            </a:extLst>
          </p:cNvPr>
          <p:cNvSpPr txBox="1"/>
          <p:nvPr/>
        </p:nvSpPr>
        <p:spPr>
          <a:xfrm>
            <a:off x="5179562" y="255127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2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CB5-5DC2-9F41-A4B4-583D2FB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37882"/>
            <a:ext cx="8761413" cy="1430278"/>
          </a:xfrm>
        </p:spPr>
        <p:txBody>
          <a:bodyPr>
            <a:normAutofit fontScale="90000"/>
          </a:bodyPr>
          <a:lstStyle/>
          <a:p>
            <a:r>
              <a:rPr lang="hi-IN"/>
              <a:t>सुश्रुत संहिता का, स्थान और अध्याय-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3DBD548-95B9-BD4B-8D78-53DD62F77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424" y="1955935"/>
            <a:ext cx="5116368" cy="4254159"/>
          </a:xfrm>
        </p:spPr>
      </p:pic>
    </p:spTree>
    <p:extLst>
      <p:ext uri="{BB962C8B-B14F-4D97-AF65-F5344CB8AC3E}">
        <p14:creationId xmlns:p14="http://schemas.microsoft.com/office/powerpoint/2010/main" val="1375844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269A98C-CD98-4144-A693-B0E3E6B6C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81" y="1387492"/>
            <a:ext cx="10784813" cy="4083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57533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807798-2F3D-244D-9AB4-A3151942B010}"/>
              </a:ext>
            </a:extLst>
          </p:cNvPr>
          <p:cNvSpPr txBox="1"/>
          <p:nvPr/>
        </p:nvSpPr>
        <p:spPr>
          <a:xfrm>
            <a:off x="3031701" y="317841"/>
            <a:ext cx="6625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u="sng"/>
              <a:t>अष्टांग योग सुश्रुत के अनुसार</a:t>
            </a:r>
            <a:endParaRPr lang="en-US" sz="4000" u="sn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AAE26-122D-3842-A2EE-4A061BF917E7}"/>
              </a:ext>
            </a:extLst>
          </p:cNvPr>
          <p:cNvSpPr txBox="1"/>
          <p:nvPr/>
        </p:nvSpPr>
        <p:spPr>
          <a:xfrm>
            <a:off x="3630706" y="1198011"/>
            <a:ext cx="404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/>
              <a:t>1.)शल्य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D573E-7E22-CD41-A554-F6BE3713A261}"/>
              </a:ext>
            </a:extLst>
          </p:cNvPr>
          <p:cNvSpPr txBox="1"/>
          <p:nvPr/>
        </p:nvSpPr>
        <p:spPr>
          <a:xfrm>
            <a:off x="3569583" y="1684557"/>
            <a:ext cx="312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/>
              <a:t>2.)शालाक्य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99F24-C2DA-9746-8EE4-B7E02A0A73B0}"/>
              </a:ext>
            </a:extLst>
          </p:cNvPr>
          <p:cNvSpPr txBox="1"/>
          <p:nvPr/>
        </p:nvSpPr>
        <p:spPr>
          <a:xfrm>
            <a:off x="3150279" y="2273776"/>
            <a:ext cx="3129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/>
              <a:t>      </a:t>
            </a:r>
            <a:r>
              <a:rPr lang="en-IN" sz="2800"/>
              <a:t>3.)कायचिकित्सा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8D7D8-872C-D447-9668-860A6D5BABF4}"/>
              </a:ext>
            </a:extLst>
          </p:cNvPr>
          <p:cNvSpPr txBox="1"/>
          <p:nvPr/>
        </p:nvSpPr>
        <p:spPr>
          <a:xfrm>
            <a:off x="3569583" y="2803087"/>
            <a:ext cx="332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/>
              <a:t>4.)भूतविधा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E1F39-2D43-C94D-B02C-81A0E0AE298B}"/>
              </a:ext>
            </a:extLst>
          </p:cNvPr>
          <p:cNvSpPr txBox="1"/>
          <p:nvPr/>
        </p:nvSpPr>
        <p:spPr>
          <a:xfrm>
            <a:off x="3594033" y="3433897"/>
            <a:ext cx="332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/>
              <a:t>5.)कौमारभत्य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83976-E42A-DA42-B0D6-62B7C5429462}"/>
              </a:ext>
            </a:extLst>
          </p:cNvPr>
          <p:cNvSpPr txBox="1"/>
          <p:nvPr/>
        </p:nvSpPr>
        <p:spPr>
          <a:xfrm>
            <a:off x="6914234" y="241190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4BD3E-412F-9248-8391-DE3F5EE00426}"/>
              </a:ext>
            </a:extLst>
          </p:cNvPr>
          <p:cNvSpPr txBox="1"/>
          <p:nvPr/>
        </p:nvSpPr>
        <p:spPr>
          <a:xfrm>
            <a:off x="3498679" y="3957117"/>
            <a:ext cx="2781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/>
              <a:t>6.)</a:t>
            </a:r>
            <a:r>
              <a:rPr lang="hi-IN" sz="2800"/>
              <a:t>अगद</a:t>
            </a:r>
            <a:r>
              <a:rPr lang="hi-IN"/>
              <a:t> </a:t>
            </a:r>
            <a:r>
              <a:rPr lang="hi-IN" sz="2800"/>
              <a:t>तंत्र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650C10-34FA-6B4B-9D9E-9EAA41BFC458}"/>
              </a:ext>
            </a:extLst>
          </p:cNvPr>
          <p:cNvSpPr txBox="1"/>
          <p:nvPr/>
        </p:nvSpPr>
        <p:spPr>
          <a:xfrm flipH="1">
            <a:off x="3630706" y="4466808"/>
            <a:ext cx="232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/>
              <a:t>7.)रसायन</a:t>
            </a:r>
            <a:endParaRPr lang="en-US" sz="2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C6119-86A8-1B45-98C1-A26EFA150F34}"/>
              </a:ext>
            </a:extLst>
          </p:cNvPr>
          <p:cNvSpPr txBox="1"/>
          <p:nvPr/>
        </p:nvSpPr>
        <p:spPr>
          <a:xfrm>
            <a:off x="3551859" y="4990028"/>
            <a:ext cx="2485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/>
              <a:t>8.)वाजीकरण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909919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9BCF-7F11-BE4E-B3E4-38CEC4E22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334" y="669671"/>
            <a:ext cx="8484186" cy="2322674"/>
          </a:xfrm>
        </p:spPr>
        <p:txBody>
          <a:bodyPr anchor="ctr"/>
          <a:lstStyle/>
          <a:p>
            <a:pPr algn="ctr"/>
            <a:r>
              <a:rPr lang="en-IN" sz="5400">
                <a:solidFill>
                  <a:srgbClr val="C00000"/>
                </a:solidFill>
              </a:rPr>
              <a:t>सुश्रुतसंहिता के टीकाकार</a:t>
            </a:r>
            <a:endParaRPr lang="en-US" sz="540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795BA-7F03-B948-B820-959FA4CA0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D5D65F3-FBB7-4540-9BC7-2B471DED6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00" y="3451582"/>
            <a:ext cx="8825658" cy="3027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5929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598C93F-D542-B94B-99D4-DFCC76CF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3" y="171144"/>
            <a:ext cx="11634498" cy="66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A100-2895-2142-856F-9BFF0A7D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DFA7E-03A5-E04E-A8DA-8898DA101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9CBD31-9A81-134D-9DDC-21BD5D0A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9" y="450725"/>
            <a:ext cx="5699560" cy="585716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F6AB816-5B9A-704B-B372-F941D9B7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40" y="597420"/>
            <a:ext cx="5418667" cy="55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48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4613D-478B-9B40-B3D2-8AF60259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i-IN"/>
              <a:t>शव के ऊपर क्रिया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A393D7-E73E-D743-867F-7E3A0387E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106" y="2120900"/>
            <a:ext cx="7220138" cy="4051300"/>
          </a:xfrm>
        </p:spPr>
      </p:pic>
    </p:spTree>
    <p:extLst>
      <p:ext uri="{BB962C8B-B14F-4D97-AF65-F5344CB8AC3E}">
        <p14:creationId xmlns:p14="http://schemas.microsoft.com/office/powerpoint/2010/main" val="3742505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AAD1-EDA3-2044-94B4-70077727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वाग्भट्ट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AC8A1D7-39AE-4645-A15D-81504361B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75" y="2755900"/>
            <a:ext cx="4038600" cy="2781300"/>
          </a:xfr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EFBDD41-3AD3-ED4C-BB88-10D4670E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23" y="2186618"/>
            <a:ext cx="7068344" cy="441766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F6CD364-018A-2540-99AD-E912728CE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941" y="2461072"/>
            <a:ext cx="3324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1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8E94C61-D408-B948-BCD7-0A6C51CEF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88" y="293390"/>
            <a:ext cx="6148973" cy="6258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903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6D833D-083E-B64A-AE43-51E16F1F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02" y="0"/>
            <a:ext cx="855721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607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C750BB-C122-7744-BCE9-0C049924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685" y="953520"/>
            <a:ext cx="8831816" cy="1271481"/>
          </a:xfrm>
        </p:spPr>
        <p:txBody>
          <a:bodyPr/>
          <a:lstStyle/>
          <a:p>
            <a:r>
              <a:rPr lang="hi-IN"/>
              <a:t>आयुवेद के लक्षण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AD1C6C-823F-F044-8FB9-1409A42BE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43ECF07-26CF-1B49-B479-1E5CC286E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98" y="3543299"/>
            <a:ext cx="9088531" cy="23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06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5DD822-89B4-8747-A76A-B5A96E805AFF}"/>
              </a:ext>
            </a:extLst>
          </p:cNvPr>
          <p:cNvSpPr txBox="1"/>
          <p:nvPr/>
        </p:nvSpPr>
        <p:spPr>
          <a:xfrm>
            <a:off x="2839163" y="444901"/>
            <a:ext cx="60939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/>
              <a:t>अष्टांग ह्रदय का निर्माण एवं विशेषता</a:t>
            </a:r>
            <a:endParaRPr lang="en-US" sz="4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1B59A0-FADE-994B-819F-18B709F51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42" y="2017113"/>
            <a:ext cx="9461839" cy="2554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7599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419479-0909-CA40-AE89-E363D4A5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67" y="330064"/>
            <a:ext cx="8276053" cy="6442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49791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517C9B1-CD79-BA4A-A1E3-A3F2BFF4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43" y="1430278"/>
            <a:ext cx="10183091" cy="27994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0208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7730-D2C0-5C45-A367-C4605AE77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वागभट की रचनाऐ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302B27-357F-0D41-AA67-DEF4108FD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171" y="2712490"/>
            <a:ext cx="8824913" cy="1095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857F927-39F6-2D40-8508-FDE652D7C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71" y="3850964"/>
            <a:ext cx="8128000" cy="3007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88673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999EB03-4479-CC44-9403-534CC3E551F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08247" y="991092"/>
            <a:ext cx="7480300" cy="5011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2291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8D2BFD-B7EC-E343-8485-0D4DA3E6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34" y="0"/>
            <a:ext cx="893618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14301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F881-47FF-1646-88D2-B47913E8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माघव निदान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0EDEE-C334-9848-B340-2862DEAF1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0BED6B-C32C-D14E-890A-DB87D5F8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97" y="3396522"/>
            <a:ext cx="8825659" cy="2190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5133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6296268-7DBF-414D-95DB-1B5DE6F01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78" y="158919"/>
            <a:ext cx="8128000" cy="1479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8A1CA17-5820-634C-BEDF-F0C66D8C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78" y="1638096"/>
            <a:ext cx="8128000" cy="3520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07822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41C8-8064-204D-A105-38612D4F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माधव निदान की टिकाये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B12DA-BA82-A34A-A4A0-9E3F0FBED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0F256C-0816-A349-B81F-F56FDD0D0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43" y="3555524"/>
            <a:ext cx="8825658" cy="3094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515285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0E13-E058-BE4B-A030-F9AFE1CD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शाड्धर सहिंता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D8B7A-F8F8-834C-9447-E23E17A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FBC82A-B5D0-2C47-96EF-374BCCE58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73" y="3178396"/>
            <a:ext cx="8825658" cy="1372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D6570A7-D18B-8C41-8F66-D7F42DB6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97" y="4368826"/>
            <a:ext cx="8813434" cy="2442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699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81F8-BAB2-4449-ABB4-4DFE6530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i-IN" sz="4000" u="sng"/>
              <a:t>आयुवेद</a:t>
            </a:r>
            <a:r>
              <a:rPr lang="hi-IN" u="sng"/>
              <a:t> </a:t>
            </a:r>
            <a:r>
              <a:rPr lang="hi-IN" sz="4000" u="sng"/>
              <a:t>का</a:t>
            </a:r>
            <a:r>
              <a:rPr lang="hi-IN" u="sng"/>
              <a:t> </a:t>
            </a:r>
            <a:r>
              <a:rPr lang="hi-IN" sz="4000" u="sng"/>
              <a:t>प्रयोजन</a:t>
            </a:r>
            <a:endParaRPr lang="en-US" sz="4000" u="s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AB417-4E07-CB49-8C11-5325991E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9446" y="3429000"/>
            <a:ext cx="8825659" cy="2476500"/>
          </a:xfrm>
        </p:spPr>
        <p:txBody>
          <a:bodyPr>
            <a:normAutofit/>
          </a:bodyPr>
          <a:lstStyle/>
          <a:p>
            <a:r>
              <a:rPr lang="en-IN" sz="3600" b="1" i="1" u="sng"/>
              <a:t>स्वस्थस्य स्वास्थ्य रक्षणं  आतुरस्य विकार प्रशमनं च (च.सू 30\26)</a:t>
            </a:r>
            <a:endParaRPr lang="en-US" sz="3600" b="1" i="1" u="sng"/>
          </a:p>
        </p:txBody>
      </p:sp>
    </p:spTree>
    <p:extLst>
      <p:ext uri="{BB962C8B-B14F-4D97-AF65-F5344CB8AC3E}">
        <p14:creationId xmlns:p14="http://schemas.microsoft.com/office/powerpoint/2010/main" val="28613521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E576-4B40-9B41-B3A0-EE709A18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/>
              <a:t>भाव प्रकाश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AFFB-39B4-4D4B-B8D8-55289A8F2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403" y="3581807"/>
            <a:ext cx="8825659" cy="232797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62C6D4-1298-9948-8FF9-63AF9379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03" y="3581807"/>
            <a:ext cx="8666741" cy="2482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479001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92D994-6FB2-5B45-A358-10023302D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749" y="483271"/>
            <a:ext cx="8128000" cy="5861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3498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3D4842-53E8-D043-BD69-5443F00C4C16}"/>
              </a:ext>
            </a:extLst>
          </p:cNvPr>
          <p:cNvSpPr txBox="1"/>
          <p:nvPr/>
        </p:nvSpPr>
        <p:spPr>
          <a:xfrm flipH="1">
            <a:off x="4559775" y="0"/>
            <a:ext cx="2182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/>
              <a:t>अग्निवेश</a:t>
            </a:r>
            <a:endParaRPr lang="en-US" sz="3600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36CF7-81B6-5145-9CFF-D545432C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392" y="707453"/>
            <a:ext cx="6885506" cy="621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477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D38E20-0C44-504F-A361-445A54691245}"/>
              </a:ext>
            </a:extLst>
          </p:cNvPr>
          <p:cNvSpPr txBox="1"/>
          <p:nvPr/>
        </p:nvSpPr>
        <p:spPr>
          <a:xfrm flipH="1">
            <a:off x="4455864" y="66896"/>
            <a:ext cx="1094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u="sng"/>
              <a:t>भेल</a:t>
            </a:r>
            <a:endParaRPr lang="en-US" sz="3600" u="sng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BD2A98-E2EE-C543-9DC2-6D87EEE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63" y="843497"/>
            <a:ext cx="9767455" cy="502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890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DD7AD8-5123-604C-A3D0-6C0026FC6E82}"/>
              </a:ext>
            </a:extLst>
          </p:cNvPr>
          <p:cNvSpPr txBox="1"/>
          <p:nvPr/>
        </p:nvSpPr>
        <p:spPr>
          <a:xfrm>
            <a:off x="4633123" y="171144"/>
            <a:ext cx="2774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000" i="1" u="sng"/>
              <a:t>हारित</a:t>
            </a:r>
            <a:endParaRPr lang="en-US" sz="4000" i="1" u="sng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9FDA91A-8B62-7848-BB5D-03E1A4877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7" y="1723669"/>
            <a:ext cx="9449615" cy="3728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07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DC675F-9569-B845-9D29-74024220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54" y="244493"/>
            <a:ext cx="5948236" cy="6332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092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234286-1DCD-144B-A776-2FAD39B6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3" y="195594"/>
            <a:ext cx="10060845" cy="63812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288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3B2E40D-781A-534B-B70B-7DD84829D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25" y="1442504"/>
            <a:ext cx="10354235" cy="42174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51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A7C2-17B8-3F4A-833A-B2AEDCC5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136888"/>
            <a:ext cx="8825660" cy="3056293"/>
          </a:xfrm>
        </p:spPr>
        <p:txBody>
          <a:bodyPr anchor="ctr"/>
          <a:lstStyle/>
          <a:p>
            <a:pPr marL="742950" indent="-742950" algn="ctr">
              <a:buFont typeface="Arial" panose="020B0604020202020204" pitchFamily="34" charset="0"/>
              <a:buChar char="•"/>
            </a:pPr>
            <a:r>
              <a:rPr lang="hi-IN" sz="6000">
                <a:solidFill>
                  <a:schemeClr val="tx1"/>
                </a:solidFill>
              </a:rPr>
              <a:t>आयुर्वेद का उद्गम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227C-E066-044E-8D24-68AB6B9D1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1833033"/>
          </a:xfrm>
        </p:spPr>
        <p:txBody>
          <a:bodyPr>
            <a:normAutofit/>
          </a:bodyPr>
          <a:lstStyle/>
          <a:p>
            <a:r>
              <a:rPr lang="hi-IN" sz="2800" b="1">
                <a:solidFill>
                  <a:schemeClr val="tx1"/>
                </a:solidFill>
              </a:rPr>
              <a:t>आयुर्वेद शास्त्र का उपदेश दो विभागों मे विभक्त है-       1. दैव उपदेश       2. लौकिक उपदेश</a:t>
            </a:r>
            <a:endParaRPr lang="en-US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1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A2E1C-5D5F-614F-8F78-4280D9C72340}"/>
              </a:ext>
            </a:extLst>
          </p:cNvPr>
          <p:cNvSpPr txBox="1"/>
          <p:nvPr/>
        </p:nvSpPr>
        <p:spPr>
          <a:xfrm>
            <a:off x="0" y="366739"/>
            <a:ext cx="12192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i-IN" sz="3200"/>
              <a:t>दैव उपदेश- सर्वप्रथम ब्रह्मा ने शाश्वत एवं अनादि त्रिसूत्र आयुर्वेद का स्मरण किया ।  प्राणी जगत की पीड़ा के प्रतीकार के लिए धर्म-  अर्थ- काम- मोक्ष रूप चतुविध पुरुषार्थ- साधक आयुर्वेद को ब्रह्मा ने ब्रह्म संहिता मे निबद्ध किया ।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D9D51-738F-C348-8708-A376169081EA}"/>
              </a:ext>
            </a:extLst>
          </p:cNvPr>
          <p:cNvSpPr txBox="1"/>
          <p:nvPr/>
        </p:nvSpPr>
        <p:spPr>
          <a:xfrm>
            <a:off x="85572" y="2428842"/>
            <a:ext cx="110510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200"/>
              <a:t>लौकिक उपदेश-स</a:t>
            </a:r>
            <a:r>
              <a:rPr lang="en-IN" sz="3200"/>
              <a:t>त्</a:t>
            </a:r>
            <a:r>
              <a:rPr lang="hi-IN" sz="3200"/>
              <a:t>य</a:t>
            </a:r>
            <a:r>
              <a:rPr lang="en-IN" sz="3200"/>
              <a:t>यु</a:t>
            </a:r>
            <a:r>
              <a:rPr lang="hi-IN" sz="3200"/>
              <a:t>ग मैं पृथ्वी जल वायु देश काल औषध और धान्य आदि अपने सभी गुणो से समृद्ध थे । शरीर निरोग और पौरूष पराक्रम संपन्न था । जब स</a:t>
            </a:r>
            <a:r>
              <a:rPr lang="en-IN" sz="3200"/>
              <a:t>त्य</a:t>
            </a:r>
            <a:r>
              <a:rPr lang="hi-IN" sz="3200"/>
              <a:t>युग बीतने लगा तो प्राणियों मे आलस्य घर करने लगा । धन-संपत्ति की लालसा बढ़ने लगी । पृथ्वी जल देश काल औषध और खाद्य पदार्थो के गुणो मे हास्य हो गया जिसके फल स्वरूप मनुष्य रोगो से संक्रमित होने लगा ।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022933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Wood Type</vt:lpstr>
      <vt:lpstr>Concept of ayurveda awtaran and historical significance</vt:lpstr>
      <vt:lpstr>PowerPoint Presentation</vt:lpstr>
      <vt:lpstr>PowerPoint Presentation</vt:lpstr>
      <vt:lpstr>PowerPoint Presentation</vt:lpstr>
      <vt:lpstr>आयुवेद के लक्षण</vt:lpstr>
      <vt:lpstr>आयुवेद का प्रयोजन</vt:lpstr>
      <vt:lpstr>PowerPoint Presentation</vt:lpstr>
      <vt:lpstr>आयुर्वेद का उद्गम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वेदो मे आयुर्वेद</vt:lpstr>
      <vt:lpstr>PowerPoint Presentation</vt:lpstr>
      <vt:lpstr>आत्रेय परंपरा</vt:lpstr>
      <vt:lpstr>PowerPoint Presentation</vt:lpstr>
      <vt:lpstr>PowerPoint Presentation</vt:lpstr>
      <vt:lpstr>PowerPoint Presentation</vt:lpstr>
      <vt:lpstr>PowerPoint Presentation</vt:lpstr>
      <vt:lpstr>धन्वन्तरि परम्परा</vt:lpstr>
      <vt:lpstr>PowerPoint Presentation</vt:lpstr>
      <vt:lpstr>PowerPoint Presentation</vt:lpstr>
      <vt:lpstr>PowerPoint Presentation</vt:lpstr>
      <vt:lpstr>चरक</vt:lpstr>
      <vt:lpstr>PowerPoint Presentation</vt:lpstr>
      <vt:lpstr>PowerPoint Presentation</vt:lpstr>
      <vt:lpstr>PowerPoint Presentation</vt:lpstr>
      <vt:lpstr>चरकसंहिता के स्थान,अध्याय </vt:lpstr>
      <vt:lpstr>PowerPoint Presentation</vt:lpstr>
      <vt:lpstr>PowerPoint Presentation</vt:lpstr>
      <vt:lpstr>PowerPoint Presentation</vt:lpstr>
      <vt:lpstr>PowerPoint Presentation</vt:lpstr>
      <vt:lpstr>सुश्रुत</vt:lpstr>
      <vt:lpstr>PowerPoint Presentation</vt:lpstr>
      <vt:lpstr>सुश्रुत संहिता का, स्थान और अध्याय-</vt:lpstr>
      <vt:lpstr>PowerPoint Presentation</vt:lpstr>
      <vt:lpstr>PowerPoint Presentation</vt:lpstr>
      <vt:lpstr>सुश्रुतसंहिता के टीकाकार</vt:lpstr>
      <vt:lpstr>PowerPoint Presentation</vt:lpstr>
      <vt:lpstr>PowerPoint Presentation</vt:lpstr>
      <vt:lpstr>शव के ऊपर क्रिया</vt:lpstr>
      <vt:lpstr>वाग्भट्ट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वागभट की रचनाऐ</vt:lpstr>
      <vt:lpstr>PowerPoint Presentation</vt:lpstr>
      <vt:lpstr>PowerPoint Presentation</vt:lpstr>
      <vt:lpstr>माघव निदान</vt:lpstr>
      <vt:lpstr>PowerPoint Presentation</vt:lpstr>
      <vt:lpstr>माधव निदान की टिकाये</vt:lpstr>
      <vt:lpstr>शाड्धर सहिंता</vt:lpstr>
      <vt:lpstr>भाव प्रकाश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ayurveda awtaran and historical significance</dc:title>
  <dc:creator>payalrani18199@gmail.com</dc:creator>
  <cp:lastModifiedBy>payalrani18199@gmail.com</cp:lastModifiedBy>
  <cp:revision>35</cp:revision>
  <dcterms:created xsi:type="dcterms:W3CDTF">2021-10-20T16:43:29Z</dcterms:created>
  <dcterms:modified xsi:type="dcterms:W3CDTF">2021-10-28T12:35:09Z</dcterms:modified>
</cp:coreProperties>
</file>