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73"/>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2" r:id="rId16"/>
    <p:sldId id="273" r:id="rId17"/>
    <p:sldId id="274" r:id="rId18"/>
    <p:sldId id="275" r:id="rId19"/>
    <p:sldId id="276" r:id="rId20"/>
    <p:sldId id="278" r:id="rId21"/>
    <p:sldId id="279" r:id="rId22"/>
    <p:sldId id="280" r:id="rId23"/>
    <p:sldId id="281" r:id="rId24"/>
    <p:sldId id="282" r:id="rId25"/>
    <p:sldId id="284" r:id="rId26"/>
    <p:sldId id="285" r:id="rId27"/>
    <p:sldId id="283" r:id="rId28"/>
    <p:sldId id="286" r:id="rId29"/>
    <p:sldId id="287" r:id="rId30"/>
    <p:sldId id="288" r:id="rId31"/>
    <p:sldId id="289" r:id="rId32"/>
    <p:sldId id="368" r:id="rId33"/>
    <p:sldId id="352" r:id="rId34"/>
    <p:sldId id="353" r:id="rId35"/>
    <p:sldId id="354" r:id="rId36"/>
    <p:sldId id="355" r:id="rId37"/>
    <p:sldId id="332" r:id="rId38"/>
    <p:sldId id="333" r:id="rId39"/>
    <p:sldId id="334" r:id="rId40"/>
    <p:sldId id="335" r:id="rId41"/>
    <p:sldId id="336" r:id="rId42"/>
    <p:sldId id="337" r:id="rId43"/>
    <p:sldId id="338" r:id="rId44"/>
    <p:sldId id="356" r:id="rId45"/>
    <p:sldId id="357" r:id="rId46"/>
    <p:sldId id="358" r:id="rId47"/>
    <p:sldId id="350" r:id="rId48"/>
    <p:sldId id="324" r:id="rId49"/>
    <p:sldId id="347" r:id="rId50"/>
    <p:sldId id="359" r:id="rId51"/>
    <p:sldId id="360" r:id="rId52"/>
    <p:sldId id="361" r:id="rId53"/>
    <p:sldId id="328" r:id="rId54"/>
    <p:sldId id="329" r:id="rId55"/>
    <p:sldId id="362" r:id="rId56"/>
    <p:sldId id="363" r:id="rId57"/>
    <p:sldId id="364" r:id="rId58"/>
    <p:sldId id="365" r:id="rId59"/>
    <p:sldId id="366" r:id="rId60"/>
    <p:sldId id="292" r:id="rId61"/>
    <p:sldId id="293" r:id="rId62"/>
    <p:sldId id="339" r:id="rId63"/>
    <p:sldId id="340" r:id="rId64"/>
    <p:sldId id="351" r:id="rId65"/>
    <p:sldId id="314" r:id="rId66"/>
    <p:sldId id="341" r:id="rId67"/>
    <p:sldId id="342" r:id="rId68"/>
    <p:sldId id="343" r:id="rId69"/>
    <p:sldId id="344" r:id="rId70"/>
    <p:sldId id="367" r:id="rId71"/>
    <p:sldId id="32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34" autoAdjust="0"/>
    <p:restoredTop sz="94660"/>
  </p:normalViewPr>
  <p:slideViewPr>
    <p:cSldViewPr snapToGrid="0">
      <p:cViewPr varScale="1">
        <p:scale>
          <a:sx n="73" d="100"/>
          <a:sy n="73" d="100"/>
        </p:scale>
        <p:origin x="-456"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A868A-8F0D-4505-BCE5-95AB90B656F9}" type="datetimeFigureOut">
              <a:rPr lang="en-IN" smtClean="0"/>
              <a:pPr/>
              <a:t>24-09-2022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CC825-E8A7-416E-82B0-F8A7677E5840}" type="slidenum">
              <a:rPr lang="en-IN" smtClean="0"/>
              <a:pPr/>
              <a:t>‹#›</a:t>
            </a:fld>
            <a:endParaRPr lang="en-IN"/>
          </a:p>
        </p:txBody>
      </p:sp>
    </p:spTree>
    <p:extLst>
      <p:ext uri="{BB962C8B-B14F-4D97-AF65-F5344CB8AC3E}">
        <p14:creationId xmlns:p14="http://schemas.microsoft.com/office/powerpoint/2010/main" xmlns="" val="80017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xmlns="" id="{1AEB8285-4935-020E-1A03-FF9A851D74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a:extLst>
              <a:ext uri="{FF2B5EF4-FFF2-40B4-BE49-F238E27FC236}">
                <a16:creationId xmlns:a16="http://schemas.microsoft.com/office/drawing/2014/main" xmlns="" id="{47159E9B-9A1F-E369-1847-9EDB7FACF59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1</a:t>
            </a:r>
            <a:r>
              <a:rPr lang="en-US" altLang="en-US" baseline="30000"/>
              <a:t>st</a:t>
            </a:r>
            <a:r>
              <a:rPr lang="en-US" altLang="en-US"/>
              <a:t>-10</a:t>
            </a:r>
          </a:p>
          <a:p>
            <a:pPr>
              <a:spcBef>
                <a:spcPct val="0"/>
              </a:spcBef>
            </a:pPr>
            <a:r>
              <a:rPr lang="en-US" altLang="en-US"/>
              <a:t>Sibling 4</a:t>
            </a:r>
            <a:endParaRPr lang="en-IN" altLang="en-US"/>
          </a:p>
        </p:txBody>
      </p:sp>
      <p:sp>
        <p:nvSpPr>
          <p:cNvPr id="46084" name="Slide Number Placeholder 3">
            <a:extLst>
              <a:ext uri="{FF2B5EF4-FFF2-40B4-BE49-F238E27FC236}">
                <a16:creationId xmlns:a16="http://schemas.microsoft.com/office/drawing/2014/main" xmlns="" id="{0A948696-E19B-D43B-743E-C6BA303F25F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CA85CAA-C3DB-4C58-926E-83231135B4B2}" type="slidenum">
              <a:rPr lang="en-IN" altLang="en-US"/>
              <a:pPr/>
              <a:t>37</a:t>
            </a:fld>
            <a:endParaRPr lang="en-I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xmlns="" id="{A0D8F84E-9A68-921C-BFDD-5B68A2962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a:extLst>
              <a:ext uri="{FF2B5EF4-FFF2-40B4-BE49-F238E27FC236}">
                <a16:creationId xmlns:a16="http://schemas.microsoft.com/office/drawing/2014/main" xmlns="" id="{33B8FC3E-3CFE-5BE4-7B1B-CE48DD826C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47108" name="Slide Number Placeholder 3">
            <a:extLst>
              <a:ext uri="{FF2B5EF4-FFF2-40B4-BE49-F238E27FC236}">
                <a16:creationId xmlns:a16="http://schemas.microsoft.com/office/drawing/2014/main" xmlns="" id="{CAF3B376-056A-E068-6790-F752EC8DB6D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C3343B0-0842-4FF7-BE42-920EACC871BF}" type="slidenum">
              <a:rPr lang="en-IN" altLang="en-US"/>
              <a:pPr/>
              <a:t>43</a:t>
            </a:fld>
            <a:endParaRPr lang="en-I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37E3AF1A-FA21-E0A2-0193-A941278090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a:extLst>
              <a:ext uri="{FF2B5EF4-FFF2-40B4-BE49-F238E27FC236}">
                <a16:creationId xmlns:a16="http://schemas.microsoft.com/office/drawing/2014/main" xmlns="" id="{D567D3BF-6A7C-8A10-E3BC-6A2D247B99EB}"/>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IN" altLang="en-US"/>
          </a:p>
        </p:txBody>
      </p:sp>
      <p:sp>
        <p:nvSpPr>
          <p:cNvPr id="48132" name="Slide Number Placeholder 3">
            <a:extLst>
              <a:ext uri="{FF2B5EF4-FFF2-40B4-BE49-F238E27FC236}">
                <a16:creationId xmlns:a16="http://schemas.microsoft.com/office/drawing/2014/main" xmlns="" id="{28D3DF7A-1506-19E4-B840-D7B82AFAFFE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3D00073-87D3-422E-9A36-20FF15977740}" type="slidenum">
              <a:rPr lang="en-IN" altLang="en-US"/>
              <a:pPr/>
              <a:t>65</a:t>
            </a:fld>
            <a:endParaRPr lang="en-I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F6BCED-BDC9-102F-7DD4-826BA0135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E3247C9A-E5F6-A5C3-F7E4-E3B32730A9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19C891CF-24A7-1787-9239-25D3A36F1524}"/>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5" name="Footer Placeholder 4">
            <a:extLst>
              <a:ext uri="{FF2B5EF4-FFF2-40B4-BE49-F238E27FC236}">
                <a16:creationId xmlns:a16="http://schemas.microsoft.com/office/drawing/2014/main" xmlns="" id="{1DED0E98-54E2-E887-D883-F3751BE9448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99DE8FA8-DAB0-8B39-E2AA-659194CFDA84}"/>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28682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83DABA-13C4-47FE-C1E3-4C3C44E7741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424EFCC-1593-7B25-67D3-4B09E0041D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5411F85B-C48C-9D6A-9FAC-CD2975F8891D}"/>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5" name="Footer Placeholder 4">
            <a:extLst>
              <a:ext uri="{FF2B5EF4-FFF2-40B4-BE49-F238E27FC236}">
                <a16:creationId xmlns:a16="http://schemas.microsoft.com/office/drawing/2014/main" xmlns="" id="{50C3684E-1B76-8944-D543-EE732FED96D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E0F5A44-1290-544B-CB3C-ECC721F1C5BC}"/>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260482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751C99C-64A4-D90D-0253-91F007B296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4ED336D-4B03-A675-D863-79CC865DD5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CF2895AF-36DC-C8B8-0D79-E8B36F506A0C}"/>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5" name="Footer Placeholder 4">
            <a:extLst>
              <a:ext uri="{FF2B5EF4-FFF2-40B4-BE49-F238E27FC236}">
                <a16:creationId xmlns:a16="http://schemas.microsoft.com/office/drawing/2014/main" xmlns="" id="{114585B7-76B2-445C-FB9B-DF06262A4A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1F6FF98-5C62-2F6C-1FD3-A482D9F56575}"/>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1160196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Rectangle 4">
            <a:extLst>
              <a:ext uri="{FF2B5EF4-FFF2-40B4-BE49-F238E27FC236}">
                <a16:creationId xmlns:a16="http://schemas.microsoft.com/office/drawing/2014/main" xmlns="" id="{9AF75A03-DEDB-7E74-5428-4BAD20A2374A}"/>
              </a:ext>
            </a:extLst>
          </p:cNvPr>
          <p:cNvSpPr>
            <a:spLocks noGrp="1" noChangeArrowheads="1"/>
          </p:cNvSpPr>
          <p:nvPr>
            <p:ph type="dt" sz="half" idx="10"/>
          </p:nvPr>
        </p:nvSpPr>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CDBB3EC2-1131-F8C7-B8E7-2305C9D5D7E7}"/>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34363E9E-C5CA-F3BB-2E57-DE32641776FE}"/>
              </a:ext>
            </a:extLst>
          </p:cNvPr>
          <p:cNvSpPr>
            <a:spLocks noGrp="1" noChangeArrowheads="1"/>
          </p:cNvSpPr>
          <p:nvPr>
            <p:ph type="sldNum" sz="quarter" idx="12"/>
          </p:nvPr>
        </p:nvSpPr>
        <p:spPr/>
        <p:txBody>
          <a:bodyPr/>
          <a:lstStyle>
            <a:lvl1pPr>
              <a:defRPr/>
            </a:lvl1pPr>
          </a:lstStyle>
          <a:p>
            <a:fld id="{E43D9CBC-C05D-4B2A-9895-478F843CACB7}" type="slidenum">
              <a:rPr lang="en-US" altLang="en-US"/>
              <a:pPr/>
              <a:t>‹#›</a:t>
            </a:fld>
            <a:endParaRPr lang="en-US" altLang="en-US"/>
          </a:p>
        </p:txBody>
      </p:sp>
    </p:spTree>
    <p:extLst>
      <p:ext uri="{BB962C8B-B14F-4D97-AF65-F5344CB8AC3E}">
        <p14:creationId xmlns:p14="http://schemas.microsoft.com/office/powerpoint/2010/main" xmlns="" val="411809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C459E-C0EE-2E06-0FC3-97E4F88014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5AFB098-D771-3995-20D0-0247ABEC28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E01E7651-0932-5C94-0495-7E238F8201D1}"/>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5" name="Footer Placeholder 4">
            <a:extLst>
              <a:ext uri="{FF2B5EF4-FFF2-40B4-BE49-F238E27FC236}">
                <a16:creationId xmlns:a16="http://schemas.microsoft.com/office/drawing/2014/main" xmlns="" id="{9B7A7C24-F066-DC5F-E905-7666FBE89D3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BD31AD65-5820-3DAC-BE88-8467371CAC87}"/>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91985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81CA3-6698-8C98-FE64-F30900DFDC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DA265E1-024F-08C7-E033-12ECBEA92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F3C57AF-BA77-A0EC-31F8-3553048281A2}"/>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5" name="Footer Placeholder 4">
            <a:extLst>
              <a:ext uri="{FF2B5EF4-FFF2-40B4-BE49-F238E27FC236}">
                <a16:creationId xmlns:a16="http://schemas.microsoft.com/office/drawing/2014/main" xmlns="" id="{AFF6C7DE-068B-FEE8-6A84-9E121D9D887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A7DD595-690F-A34A-83AE-4D0F54958A77}"/>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399930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5B445-3B82-CC4A-0328-7EE74B9CDF9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A4415659-9A27-89E8-A641-5ECCEB1A4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04701B04-45D5-0BD0-C53D-D5C5CD34DA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BF490B23-3EF9-0DE0-811B-E8094CE80E2C}"/>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6" name="Footer Placeholder 5">
            <a:extLst>
              <a:ext uri="{FF2B5EF4-FFF2-40B4-BE49-F238E27FC236}">
                <a16:creationId xmlns:a16="http://schemas.microsoft.com/office/drawing/2014/main" xmlns="" id="{072DCC0F-9BB8-0F25-471D-B85F258D5B7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D4BA0876-6EA1-30FD-B8F9-A9BC9904498F}"/>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90262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83402C-9180-6B4D-78ED-5BEA5E80E21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072337C1-FE99-2497-47D9-FF2A5F2FA8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5E0DA3B-5153-A3DE-1BEB-0516A8BD55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B85898C-0ED4-7B1A-A951-022F2D0B8E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C470F60-8E31-440A-A36D-B7FDC08BD2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2508186-9F49-868D-E30D-74A1F5BD4893}"/>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8" name="Footer Placeholder 7">
            <a:extLst>
              <a:ext uri="{FF2B5EF4-FFF2-40B4-BE49-F238E27FC236}">
                <a16:creationId xmlns:a16="http://schemas.microsoft.com/office/drawing/2014/main" xmlns="" id="{94093A3C-F88B-EC32-4D86-1E62DFA4B09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C482E45F-A81B-9CBE-FD15-18C5A21DCF61}"/>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402943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B6C372-C689-6573-28F1-FF0A858E800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274DAD84-4BB9-D601-59C4-C899BF96E95C}"/>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4" name="Footer Placeholder 3">
            <a:extLst>
              <a:ext uri="{FF2B5EF4-FFF2-40B4-BE49-F238E27FC236}">
                <a16:creationId xmlns:a16="http://schemas.microsoft.com/office/drawing/2014/main" xmlns="" id="{F38D5501-8039-0F3E-6FA0-C93BBE25DE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A15577C-DC81-1E28-340A-DCEA38517AE1}"/>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336194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7649FB-62E3-9E4A-6CC9-F788F167A9C7}"/>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3" name="Footer Placeholder 2">
            <a:extLst>
              <a:ext uri="{FF2B5EF4-FFF2-40B4-BE49-F238E27FC236}">
                <a16:creationId xmlns:a16="http://schemas.microsoft.com/office/drawing/2014/main" xmlns="" id="{2C03D713-CBC6-4350-08D0-B1CBF5D6116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A228DF56-DD2D-57DC-60BD-9BC2449F7C04}"/>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383881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3D78D1-FB3E-1804-E70F-D5A48FF18F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511A5893-670F-5422-8110-5639302EFE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0EEF1EB9-CB08-E252-9EFF-C0AC93739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E42D0CF-CABB-CF68-DCDE-F26ACCDFC2E5}"/>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6" name="Footer Placeholder 5">
            <a:extLst>
              <a:ext uri="{FF2B5EF4-FFF2-40B4-BE49-F238E27FC236}">
                <a16:creationId xmlns:a16="http://schemas.microsoft.com/office/drawing/2014/main" xmlns="" id="{F29CB816-228D-3083-EB4C-359ADFB6BE9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4FED8273-C731-066D-3B53-6CC7FE0314CC}"/>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14940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00ED6-F400-C5C5-FEDD-45379CFF6E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9F725B3E-7A56-FB93-BCCB-1B977371D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DE364B8F-75D3-BDD6-568F-DA4EA6C22D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AE82CCB-4E57-A956-1986-CE2F9AA70FE4}"/>
              </a:ext>
            </a:extLst>
          </p:cNvPr>
          <p:cNvSpPr>
            <a:spLocks noGrp="1"/>
          </p:cNvSpPr>
          <p:nvPr>
            <p:ph type="dt" sz="half" idx="10"/>
          </p:nvPr>
        </p:nvSpPr>
        <p:spPr/>
        <p:txBody>
          <a:bodyPr/>
          <a:lstStyle/>
          <a:p>
            <a:fld id="{27D39ADC-998F-4845-8CCA-67E5FA494794}" type="datetimeFigureOut">
              <a:rPr lang="en-IN" smtClean="0"/>
              <a:pPr/>
              <a:t>24-09-2022</a:t>
            </a:fld>
            <a:endParaRPr lang="en-IN"/>
          </a:p>
        </p:txBody>
      </p:sp>
      <p:sp>
        <p:nvSpPr>
          <p:cNvPr id="6" name="Footer Placeholder 5">
            <a:extLst>
              <a:ext uri="{FF2B5EF4-FFF2-40B4-BE49-F238E27FC236}">
                <a16:creationId xmlns:a16="http://schemas.microsoft.com/office/drawing/2014/main" xmlns="" id="{2B83C174-A05C-5A2E-672B-4FFD95752C5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1A35D47E-B5E3-DA2A-C69B-0A04D7D85C90}"/>
              </a:ext>
            </a:extLst>
          </p:cNvPr>
          <p:cNvSpPr>
            <a:spLocks noGrp="1"/>
          </p:cNvSpPr>
          <p:nvPr>
            <p:ph type="sldNum" sz="quarter" idx="12"/>
          </p:nvPr>
        </p:nvSpPr>
        <p:spPr/>
        <p:txBody>
          <a:body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188635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2270B6E-FDCC-182A-6ABF-87C3E66C0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44B95447-9060-3CDD-6335-7300306A0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75D761A-7ADD-31C5-D7EA-53F4B7BD5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39ADC-998F-4845-8CCA-67E5FA494794}" type="datetimeFigureOut">
              <a:rPr lang="en-IN" smtClean="0"/>
              <a:pPr/>
              <a:t>24-09-2022</a:t>
            </a:fld>
            <a:endParaRPr lang="en-IN"/>
          </a:p>
        </p:txBody>
      </p:sp>
      <p:sp>
        <p:nvSpPr>
          <p:cNvPr id="5" name="Footer Placeholder 4">
            <a:extLst>
              <a:ext uri="{FF2B5EF4-FFF2-40B4-BE49-F238E27FC236}">
                <a16:creationId xmlns:a16="http://schemas.microsoft.com/office/drawing/2014/main" xmlns="" id="{6E30C70A-EAEE-83D8-5EC1-B61A480E86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3974EE9D-B46C-9FDA-DAEE-03127F0EC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01BE-B894-486A-8CDE-E2420FDB785F}" type="slidenum">
              <a:rPr lang="en-IN" smtClean="0"/>
              <a:pPr/>
              <a:t>‹#›</a:t>
            </a:fld>
            <a:endParaRPr lang="en-IN"/>
          </a:p>
        </p:txBody>
      </p:sp>
    </p:spTree>
    <p:extLst>
      <p:ext uri="{BB962C8B-B14F-4D97-AF65-F5344CB8AC3E}">
        <p14:creationId xmlns:p14="http://schemas.microsoft.com/office/powerpoint/2010/main" xmlns="" val="214104726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4C340A5-77F6-9854-25A4-37405EE2C4E8}"/>
              </a:ext>
            </a:extLst>
          </p:cNvPr>
          <p:cNvSpPr txBox="1"/>
          <p:nvPr/>
        </p:nvSpPr>
        <p:spPr>
          <a:xfrm>
            <a:off x="287215" y="4492842"/>
            <a:ext cx="11904785" cy="1384995"/>
          </a:xfrm>
          <a:prstGeom prst="rect">
            <a:avLst/>
          </a:prstGeom>
          <a:noFill/>
        </p:spPr>
        <p:txBody>
          <a:bodyPr wrap="square">
            <a:spAutoFit/>
          </a:bodyPr>
          <a:lstStyle/>
          <a:p>
            <a:r>
              <a:rPr lang="en-US" sz="2800" b="1" i="1" u="sng" dirty="0"/>
              <a:t>PRESENTED BY;</a:t>
            </a:r>
            <a:r>
              <a:rPr lang="en-US" sz="2800" dirty="0"/>
              <a:t>                                                                                            </a:t>
            </a:r>
            <a:r>
              <a:rPr lang="en-US" sz="2800" b="1" i="1" u="sng" dirty="0"/>
              <a:t>GUIDED BY;</a:t>
            </a:r>
          </a:p>
          <a:p>
            <a:r>
              <a:rPr lang="en-US" sz="2800" b="1" i="1" dirty="0"/>
              <a:t>DHYANCHAND YADAV                                                 </a:t>
            </a:r>
            <a:r>
              <a:rPr lang="en-US" sz="2800" b="1" i="1" dirty="0" err="1"/>
              <a:t>Dr.Rajeev</a:t>
            </a:r>
            <a:r>
              <a:rPr lang="en-US" sz="2800" b="1" i="1" dirty="0"/>
              <a:t> Tripathi [Reader]</a:t>
            </a:r>
          </a:p>
          <a:p>
            <a:r>
              <a:rPr lang="en-US" sz="2800" b="1" i="1" dirty="0"/>
              <a:t>BHASKAR TIWARI</a:t>
            </a:r>
            <a:endParaRPr lang="en-IN" sz="2800" b="1" i="1" dirty="0"/>
          </a:p>
        </p:txBody>
      </p:sp>
      <p:sp>
        <p:nvSpPr>
          <p:cNvPr id="7" name="Rectangle 6">
            <a:extLst>
              <a:ext uri="{FF2B5EF4-FFF2-40B4-BE49-F238E27FC236}">
                <a16:creationId xmlns:a16="http://schemas.microsoft.com/office/drawing/2014/main" xmlns="" id="{CD5D565A-ED5D-9FA5-B56D-445E5D743959}"/>
              </a:ext>
            </a:extLst>
          </p:cNvPr>
          <p:cNvSpPr/>
          <p:nvPr/>
        </p:nvSpPr>
        <p:spPr>
          <a:xfrm>
            <a:off x="2576978" y="103000"/>
            <a:ext cx="6651181" cy="1754326"/>
          </a:xfrm>
          <a:prstGeom prst="rect">
            <a:avLst/>
          </a:prstGeom>
          <a:noFill/>
        </p:spPr>
        <p:txBody>
          <a:bodyPr wrap="square" lIns="91440" tIns="45720" rIns="91440" bIns="45720">
            <a:spAutoFit/>
          </a:bodyPr>
          <a:lstStyle/>
          <a:p>
            <a:pPr algn="ctr"/>
            <a:r>
              <a:rPr lang="en-US" sz="5400" b="1" i="1" dirty="0"/>
              <a:t>GLUCOMA [</a:t>
            </a:r>
            <a:r>
              <a:rPr lang="hi-IN" sz="5400" dirty="0"/>
              <a:t>अधिमन्थ</a:t>
            </a:r>
            <a:r>
              <a:rPr lang="en-US" sz="5400" dirty="0"/>
              <a:t>]</a:t>
            </a:r>
            <a:endParaRPr lang="en-US" sz="2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a:extLst>
              <a:ext uri="{FF2B5EF4-FFF2-40B4-BE49-F238E27FC236}">
                <a16:creationId xmlns:a16="http://schemas.microsoft.com/office/drawing/2014/main" xmlns="" id="{9D1C19A7-1CC4-5DBC-CE1C-9E18292210E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9075" y="1055077"/>
            <a:ext cx="4854087" cy="3246315"/>
          </a:xfrm>
          <a:prstGeom prst="rect">
            <a:avLst/>
          </a:prstGeom>
        </p:spPr>
      </p:pic>
    </p:spTree>
    <p:extLst>
      <p:ext uri="{BB962C8B-B14F-4D97-AF65-F5344CB8AC3E}">
        <p14:creationId xmlns:p14="http://schemas.microsoft.com/office/powerpoint/2010/main" xmlns="" val="1749396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28324F-4BAF-4288-3C9A-FF15943E8D92}"/>
              </a:ext>
            </a:extLst>
          </p:cNvPr>
          <p:cNvSpPr>
            <a:spLocks noGrp="1"/>
          </p:cNvSpPr>
          <p:nvPr>
            <p:ph idx="1"/>
          </p:nvPr>
        </p:nvSpPr>
        <p:spPr>
          <a:xfrm>
            <a:off x="363415" y="348517"/>
            <a:ext cx="11558953" cy="6342430"/>
          </a:xfrm>
        </p:spPr>
        <p:txBody>
          <a:bodyPr>
            <a:normAutofit/>
          </a:bodyPr>
          <a:lstStyle/>
          <a:p>
            <a:pPr marL="0" indent="0">
              <a:buNone/>
            </a:pPr>
            <a:r>
              <a:rPr lang="hi-IN" sz="3600" b="1" i="1" u="sng" dirty="0"/>
              <a:t>आ० वाग्भट मतानुसार</a:t>
            </a:r>
            <a:r>
              <a:rPr lang="en-US" sz="3600" b="1" i="1" u="sng" dirty="0"/>
              <a:t>-</a:t>
            </a:r>
          </a:p>
          <a:p>
            <a:pPr marL="0" indent="0">
              <a:buNone/>
            </a:pPr>
            <a:endParaRPr lang="en-US" b="1" i="1" u="sng" dirty="0"/>
          </a:p>
          <a:p>
            <a:pPr marL="0" indent="0">
              <a:buNone/>
            </a:pPr>
            <a:r>
              <a:rPr lang="en-IN" b="1" dirty="0"/>
              <a:t>   .……… </a:t>
            </a:r>
            <a:r>
              <a:rPr lang="hi-IN" b="1" dirty="0"/>
              <a:t>उपेक्षित: । अधिमन्थो भवेत्तत्र कर्णयोर्नदनं भ्रम:अरण्येव च मथ्यन्ते </a:t>
            </a:r>
            <a:r>
              <a:rPr lang="en-US" b="1" dirty="0"/>
              <a:t>   </a:t>
            </a:r>
          </a:p>
          <a:p>
            <a:pPr marL="0" indent="0">
              <a:buNone/>
            </a:pPr>
            <a:r>
              <a:rPr lang="en-US" b="1" dirty="0"/>
              <a:t>    </a:t>
            </a:r>
            <a:r>
              <a:rPr lang="hi-IN" b="1" dirty="0"/>
              <a:t>ललाटाक्षि भुवादयः ॥ </a:t>
            </a:r>
            <a:r>
              <a:rPr lang="en-US" b="1" dirty="0"/>
              <a:t>           (</a:t>
            </a:r>
            <a:r>
              <a:rPr lang="hi-IN" b="1" dirty="0"/>
              <a:t>अ0ह0उ015/4</a:t>
            </a:r>
            <a:r>
              <a:rPr lang="en-US" b="1" dirty="0"/>
              <a:t>)</a:t>
            </a:r>
          </a:p>
          <a:p>
            <a:pPr marL="0" indent="0">
              <a:buNone/>
            </a:pPr>
            <a:r>
              <a:rPr lang="hi-IN" dirty="0"/>
              <a:t>आ० वाग्भट मत से वातज की उपेक्षा करने से वातज अधिमन्थ होता है।</a:t>
            </a:r>
            <a:r>
              <a:rPr lang="en-US" dirty="0"/>
              <a:t> </a:t>
            </a:r>
            <a:r>
              <a:rPr lang="hi-IN" dirty="0"/>
              <a:t>इसमे कर्णनाद (</a:t>
            </a:r>
            <a:r>
              <a:rPr lang="en-IN" dirty="0"/>
              <a:t>Tinnitus) (</a:t>
            </a:r>
            <a:r>
              <a:rPr lang="hi-IN" dirty="0"/>
              <a:t>कानों में साँय-साँय शब्दो का होना), भ्रम/ चक्कर आना, अरणिमन्थन की तरह पीड़ा,कपाल, नेत्र और भ्रू में वेदना होती है।</a:t>
            </a:r>
            <a:endParaRPr lang="en-US" dirty="0"/>
          </a:p>
          <a:p>
            <a:pPr marL="0" indent="0">
              <a:buNone/>
            </a:pPr>
            <a:endParaRPr lang="en-US" dirty="0"/>
          </a:p>
          <a:p>
            <a:pPr marL="0" indent="0">
              <a:buNone/>
            </a:pPr>
            <a:r>
              <a:rPr lang="en-IN" b="1" i="1" u="sng" dirty="0"/>
              <a:t>Note–</a:t>
            </a:r>
            <a:r>
              <a:rPr lang="en-IN" b="1" i="1" dirty="0"/>
              <a:t>  </a:t>
            </a:r>
            <a:r>
              <a:rPr lang="en-IN" dirty="0" err="1"/>
              <a:t>Acc</a:t>
            </a:r>
            <a:r>
              <a:rPr lang="en-IN" dirty="0"/>
              <a:t> to </a:t>
            </a:r>
            <a:r>
              <a:rPr lang="en-IN" dirty="0" err="1"/>
              <a:t>Vagabat</a:t>
            </a:r>
            <a:r>
              <a:rPr lang="en-IN" dirty="0"/>
              <a:t> –if </a:t>
            </a:r>
            <a:r>
              <a:rPr lang="en-IN" dirty="0" err="1"/>
              <a:t>Vataja</a:t>
            </a:r>
            <a:r>
              <a:rPr lang="en-IN" dirty="0"/>
              <a:t> </a:t>
            </a:r>
            <a:r>
              <a:rPr lang="en-IN" dirty="0" err="1"/>
              <a:t>Abhishyanda</a:t>
            </a:r>
            <a:r>
              <a:rPr lang="en-IN" dirty="0"/>
              <a:t> is neglected, It leads to </a:t>
            </a:r>
            <a:r>
              <a:rPr lang="en-IN" dirty="0" err="1"/>
              <a:t>Vataja</a:t>
            </a:r>
            <a:r>
              <a:rPr lang="en-IN" dirty="0"/>
              <a:t> </a:t>
            </a:r>
            <a:r>
              <a:rPr lang="en-IN" dirty="0" err="1"/>
              <a:t>Adhimantha,which</a:t>
            </a:r>
            <a:r>
              <a:rPr lang="en-IN" dirty="0"/>
              <a:t> is characterized by tinnitus , giddiness and churning type of pain in forehead eye and eyebrows.</a:t>
            </a:r>
          </a:p>
          <a:p>
            <a:r>
              <a:rPr lang="hi-IN" dirty="0"/>
              <a:t>आ० माधव निदान, भावप्रकाश, और योगरत्नाकर ने वातिक आदि भेद से अधिमन्थ के लक्षण का</a:t>
            </a:r>
            <a:r>
              <a:rPr lang="en-US" dirty="0"/>
              <a:t> </a:t>
            </a:r>
            <a:r>
              <a:rPr lang="hi-IN" dirty="0"/>
              <a:t>वर्णन नहीं किया है।</a:t>
            </a:r>
            <a:endParaRPr lang="en-IN" dirty="0"/>
          </a:p>
        </p:txBody>
      </p:sp>
    </p:spTree>
    <p:extLst>
      <p:ext uri="{BB962C8B-B14F-4D97-AF65-F5344CB8AC3E}">
        <p14:creationId xmlns:p14="http://schemas.microsoft.com/office/powerpoint/2010/main" xmlns="" val="335915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281AAA-5F7A-94D8-6B3B-B5E7C8628319}"/>
              </a:ext>
            </a:extLst>
          </p:cNvPr>
          <p:cNvSpPr>
            <a:spLocks noGrp="1"/>
          </p:cNvSpPr>
          <p:nvPr>
            <p:ph type="title"/>
          </p:nvPr>
        </p:nvSpPr>
        <p:spPr>
          <a:xfrm>
            <a:off x="662353" y="0"/>
            <a:ext cx="4322885" cy="892175"/>
          </a:xfrm>
        </p:spPr>
        <p:txBody>
          <a:bodyPr/>
          <a:lstStyle/>
          <a:p>
            <a:r>
              <a:rPr lang="hi-IN" b="1" i="1" u="sng" dirty="0"/>
              <a:t>आधुनिक विचार</a:t>
            </a:r>
            <a:endParaRPr lang="en-IN" b="1" i="1" u="sng" dirty="0"/>
          </a:p>
        </p:txBody>
      </p:sp>
      <p:sp>
        <p:nvSpPr>
          <p:cNvPr id="3" name="Content Placeholder 2">
            <a:extLst>
              <a:ext uri="{FF2B5EF4-FFF2-40B4-BE49-F238E27FC236}">
                <a16:creationId xmlns:a16="http://schemas.microsoft.com/office/drawing/2014/main" xmlns="" id="{113EFA63-B315-9DAD-EB08-3D968C4D20A9}"/>
              </a:ext>
            </a:extLst>
          </p:cNvPr>
          <p:cNvSpPr>
            <a:spLocks noGrp="1"/>
          </p:cNvSpPr>
          <p:nvPr>
            <p:ph idx="1"/>
          </p:nvPr>
        </p:nvSpPr>
        <p:spPr>
          <a:xfrm>
            <a:off x="237392" y="861158"/>
            <a:ext cx="11954608" cy="5715000"/>
          </a:xfrm>
        </p:spPr>
        <p:txBody>
          <a:bodyPr>
            <a:normAutofit fontScale="77500" lnSpcReduction="20000"/>
          </a:bodyPr>
          <a:lstStyle/>
          <a:p>
            <a:r>
              <a:rPr lang="hi-IN" dirty="0"/>
              <a:t>वातिक अधिमन्थ की </a:t>
            </a:r>
            <a:r>
              <a:rPr lang="en-IN" dirty="0"/>
              <a:t>Acute Congestive glaucoma </a:t>
            </a:r>
            <a:r>
              <a:rPr lang="hi-IN" dirty="0"/>
              <a:t>के प्रारम्भिक अवस्था से तुलना</a:t>
            </a:r>
            <a:r>
              <a:rPr lang="en-US" dirty="0"/>
              <a:t> </a:t>
            </a:r>
            <a:r>
              <a:rPr lang="hi-IN" dirty="0"/>
              <a:t>मिलती है। यहाँ </a:t>
            </a:r>
            <a:r>
              <a:rPr lang="en-IN" dirty="0"/>
              <a:t>Foreign body Sensation, </a:t>
            </a:r>
            <a:r>
              <a:rPr lang="hi-IN" dirty="0"/>
              <a:t>तोद आदि वातिक वेदना को </a:t>
            </a:r>
            <a:r>
              <a:rPr lang="en-IN" dirty="0"/>
              <a:t>Pain radiating along the Course of the 5th Nerve </a:t>
            </a:r>
            <a:r>
              <a:rPr lang="hi-IN" dirty="0"/>
              <a:t>कहा जा सकता है।</a:t>
            </a:r>
            <a:endParaRPr lang="en-US" dirty="0"/>
          </a:p>
          <a:p>
            <a:r>
              <a:rPr lang="hi-IN" dirty="0"/>
              <a:t>आध्मान से तनाव या </a:t>
            </a:r>
            <a:r>
              <a:rPr lang="en-IN" dirty="0"/>
              <a:t>Tension </a:t>
            </a:r>
            <a:r>
              <a:rPr lang="hi-IN" dirty="0"/>
              <a:t>का ग्रहण हो सकता है।</a:t>
            </a:r>
            <a:r>
              <a:rPr lang="en-US" dirty="0"/>
              <a:t> </a:t>
            </a:r>
            <a:r>
              <a:rPr lang="hi-IN" dirty="0"/>
              <a:t>शिर के आधे भाग में अर्थात् जिस नेत्र मे अधिमन्थ है, शिर के पार्श में कुञ्चन, फटने के समान</a:t>
            </a:r>
            <a:r>
              <a:rPr lang="en-US" dirty="0"/>
              <a:t> </a:t>
            </a:r>
            <a:r>
              <a:rPr lang="hi-IN" dirty="0"/>
              <a:t>पिड़ा, तनाव, कम्पन- </a:t>
            </a:r>
            <a:r>
              <a:rPr lang="en-IN" dirty="0"/>
              <a:t>Glaucoma </a:t>
            </a:r>
            <a:r>
              <a:rPr lang="hi-IN" dirty="0"/>
              <a:t>का द्योतक है।</a:t>
            </a:r>
            <a:endParaRPr lang="en-US" dirty="0"/>
          </a:p>
          <a:p>
            <a:pPr marL="0" indent="0">
              <a:buNone/>
            </a:pPr>
            <a:r>
              <a:rPr lang="hi-IN" b="1" i="1" u="sng" dirty="0"/>
              <a:t>वातज अधिमन्थ चिकित्सा</a:t>
            </a:r>
            <a:r>
              <a:rPr lang="en-US" b="1" i="1" u="sng" dirty="0"/>
              <a:t> </a:t>
            </a:r>
            <a:endParaRPr lang="en-US" b="1" i="1" dirty="0"/>
          </a:p>
          <a:p>
            <a:pPr marL="0" indent="0">
              <a:buNone/>
            </a:pPr>
            <a:r>
              <a:rPr lang="en-US" b="1" dirty="0"/>
              <a:t>                          </a:t>
            </a:r>
            <a:r>
              <a:rPr lang="hi-IN" b="1" dirty="0"/>
              <a:t>पुराण सर्पिणा स्निग्धौ स्यन्दाधीमन्थ पीड़ितौ ।</a:t>
            </a:r>
            <a:endParaRPr lang="en-US" b="1" dirty="0"/>
          </a:p>
          <a:p>
            <a:pPr marL="0" indent="0">
              <a:buNone/>
            </a:pPr>
            <a:r>
              <a:rPr lang="en-US" b="1" dirty="0"/>
              <a:t>                          </a:t>
            </a:r>
            <a:r>
              <a:rPr lang="hi-IN" b="1" dirty="0"/>
              <a:t>स्वेदयित्वा यथा न्याय  सिरामोक्षेण योजयेत॥</a:t>
            </a:r>
            <a:endParaRPr lang="en-US" b="1" dirty="0"/>
          </a:p>
          <a:p>
            <a:pPr marL="0" indent="0">
              <a:buNone/>
            </a:pPr>
            <a:r>
              <a:rPr lang="en-US" b="1" dirty="0"/>
              <a:t>                          </a:t>
            </a:r>
            <a:r>
              <a:rPr lang="hi-IN" b="1" dirty="0"/>
              <a:t>सम्पादयेत बस्तिभिस्तु सम्यक स्नेह विरेचितौ ।</a:t>
            </a:r>
            <a:endParaRPr lang="en-US" b="1" dirty="0"/>
          </a:p>
          <a:p>
            <a:pPr marL="0" indent="0">
              <a:buNone/>
            </a:pPr>
            <a:r>
              <a:rPr lang="en-US" b="1" dirty="0"/>
              <a:t>                          </a:t>
            </a:r>
            <a:r>
              <a:rPr lang="hi-IN" b="1" dirty="0"/>
              <a:t>तर्पणै:पुटपाके : च धूमै: आश्चोतनै स्तथा ।।</a:t>
            </a:r>
            <a:endParaRPr lang="en-US" b="1" dirty="0"/>
          </a:p>
          <a:p>
            <a:pPr marL="0" indent="0">
              <a:buNone/>
            </a:pPr>
            <a:r>
              <a:rPr lang="en-US" b="1" dirty="0"/>
              <a:t>                          </a:t>
            </a:r>
            <a:r>
              <a:rPr lang="hi-IN" b="1" dirty="0"/>
              <a:t>नस्य स्नेह परीषेकै: शिरोबस्तिभिरेव च ||</a:t>
            </a:r>
            <a:endParaRPr lang="en-US" b="1" dirty="0"/>
          </a:p>
          <a:p>
            <a:pPr marL="0" indent="0">
              <a:buNone/>
            </a:pPr>
            <a:r>
              <a:rPr lang="en-US" b="1" dirty="0"/>
              <a:t>                                                                                         </a:t>
            </a:r>
            <a:r>
              <a:rPr lang="hi-IN" b="1" dirty="0"/>
              <a:t> </a:t>
            </a:r>
            <a:r>
              <a:rPr lang="en-US" b="1" dirty="0"/>
              <a:t>   </a:t>
            </a:r>
            <a:r>
              <a:rPr lang="hi-IN" b="1" dirty="0"/>
              <a:t>[सु0 उ0 9/3,4) </a:t>
            </a:r>
            <a:endParaRPr lang="en-US" b="1" dirty="0"/>
          </a:p>
          <a:p>
            <a:r>
              <a:rPr lang="en-US" dirty="0"/>
              <a:t>  </a:t>
            </a:r>
            <a:r>
              <a:rPr lang="hi-IN" b="1" i="1" u="sng" dirty="0"/>
              <a:t>स्नेहन–</a:t>
            </a:r>
            <a:r>
              <a:rPr lang="en-US" b="1" i="1" u="sng" dirty="0"/>
              <a:t>   </a:t>
            </a:r>
            <a:r>
              <a:rPr lang="hi-IN" dirty="0"/>
              <a:t>वातज अधिमन्थ में पीड़ित रोगी का पूराणधृत से स्नेहन करे।</a:t>
            </a:r>
            <a:endParaRPr lang="en-US" dirty="0"/>
          </a:p>
          <a:p>
            <a:pPr marL="0" indent="0">
              <a:buNone/>
            </a:pPr>
            <a:r>
              <a:rPr lang="en-US" dirty="0"/>
              <a:t>    </a:t>
            </a:r>
            <a:r>
              <a:rPr lang="hi-IN" b="1" i="1" dirty="0"/>
              <a:t>" पुराणं सर्प संवत्सरोषितं धृतः, अन्यै दशवर्षस्थितं घृतं पुराण कथयति || ( डल्हण)</a:t>
            </a:r>
            <a:endParaRPr lang="en-US" b="1" i="1" dirty="0"/>
          </a:p>
          <a:p>
            <a:pPr marL="0" indent="0">
              <a:buNone/>
            </a:pPr>
            <a:endParaRPr lang="en-US" dirty="0"/>
          </a:p>
          <a:p>
            <a:pPr marL="0" indent="0">
              <a:buNone/>
            </a:pPr>
            <a:r>
              <a:rPr lang="en-US" dirty="0"/>
              <a:t>    </a:t>
            </a:r>
            <a:r>
              <a:rPr lang="hi-IN" dirty="0"/>
              <a:t>100 वर्ष पुराने छत को पुराण घृत कहतें हैं, कुछ विद्वान 10 वर्ष पुराने धृत को पुराण घृत कहते हैं।</a:t>
            </a:r>
            <a:endParaRPr lang="en-IN" dirty="0"/>
          </a:p>
        </p:txBody>
      </p:sp>
      <p:sp>
        <p:nvSpPr>
          <p:cNvPr id="6" name="Star: 5 Points 5">
            <a:extLst>
              <a:ext uri="{FF2B5EF4-FFF2-40B4-BE49-F238E27FC236}">
                <a16:creationId xmlns:a16="http://schemas.microsoft.com/office/drawing/2014/main" xmlns="" id="{3B7A5160-4929-D8A0-0DED-2A2E667445AF}"/>
              </a:ext>
            </a:extLst>
          </p:cNvPr>
          <p:cNvSpPr/>
          <p:nvPr/>
        </p:nvSpPr>
        <p:spPr>
          <a:xfrm>
            <a:off x="152399" y="162902"/>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401247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A9A02199-96F3-2543-65EC-9F7803C8B1C7}"/>
              </a:ext>
            </a:extLst>
          </p:cNvPr>
          <p:cNvSpPr>
            <a:spLocks noGrp="1"/>
          </p:cNvSpPr>
          <p:nvPr>
            <p:ph idx="1"/>
          </p:nvPr>
        </p:nvSpPr>
        <p:spPr>
          <a:xfrm>
            <a:off x="394447" y="114903"/>
            <a:ext cx="11672047" cy="6628193"/>
          </a:xfrm>
        </p:spPr>
        <p:txBody>
          <a:bodyPr>
            <a:normAutofit/>
          </a:bodyPr>
          <a:lstStyle/>
          <a:p>
            <a:r>
              <a:rPr lang="hi-IN" b="1" i="1" u="sng" dirty="0"/>
              <a:t>स्वेदन–</a:t>
            </a:r>
            <a:r>
              <a:rPr lang="en-US" b="1" i="1" dirty="0"/>
              <a:t>      </a:t>
            </a:r>
            <a:r>
              <a:rPr lang="hi-IN" b="1" i="1" dirty="0"/>
              <a:t>दृष्टे: समीपम् उत्तमांडू  अल्प स्वेदयेत्, दृष्टिस्वेद्या“</a:t>
            </a:r>
            <a:r>
              <a:rPr lang="en-US" b="1" i="1" dirty="0"/>
              <a:t>          </a:t>
            </a:r>
            <a:r>
              <a:rPr lang="hi-IN" b="1" i="1" dirty="0"/>
              <a:t>(डल्हण)</a:t>
            </a:r>
            <a:endParaRPr lang="en-US" b="1" i="1" dirty="0"/>
          </a:p>
          <a:p>
            <a:pPr marL="0" indent="0">
              <a:buNone/>
            </a:pPr>
            <a:r>
              <a:rPr lang="en-US" dirty="0"/>
              <a:t> </a:t>
            </a:r>
            <a:r>
              <a:rPr lang="hi-IN" dirty="0"/>
              <a:t>स्नेहन के पश्चात</a:t>
            </a:r>
            <a:r>
              <a:rPr lang="en-US" dirty="0"/>
              <a:t> </a:t>
            </a:r>
            <a:r>
              <a:rPr lang="hi-IN" dirty="0"/>
              <a:t>दृष्टि के समीप उत्तमांग का अथवादृष्टि का अल्प स्वेदन करें।</a:t>
            </a:r>
            <a:endParaRPr lang="en-US" dirty="0"/>
          </a:p>
          <a:p>
            <a:r>
              <a:rPr lang="hi-IN" b="1" i="1" u="sng" dirty="0"/>
              <a:t>रक्तमोक्षण–</a:t>
            </a:r>
            <a:r>
              <a:rPr lang="hi-IN" dirty="0"/>
              <a:t> स्नेहन, स्वेदन, के पश्चात शास्त्रविधि केअनुसार सिरा वेध करके </a:t>
            </a:r>
            <a:r>
              <a:rPr lang="en-US" dirty="0"/>
              <a:t> </a:t>
            </a:r>
          </a:p>
          <a:p>
            <a:pPr marL="0" indent="0">
              <a:buNone/>
            </a:pPr>
            <a:r>
              <a:rPr lang="en-US" dirty="0"/>
              <a:t>                       </a:t>
            </a:r>
            <a:r>
              <a:rPr lang="hi-IN" dirty="0"/>
              <a:t>रक्तमोक्षण करें</a:t>
            </a:r>
            <a:endParaRPr lang="en-US" dirty="0"/>
          </a:p>
          <a:p>
            <a:r>
              <a:rPr lang="hi-IN" b="1" i="1" u="sng" dirty="0"/>
              <a:t>स्नेह विरेचन</a:t>
            </a:r>
            <a:r>
              <a:rPr lang="en-US" b="1" i="1" u="sng" dirty="0"/>
              <a:t>-</a:t>
            </a:r>
            <a:r>
              <a:rPr lang="en-US" b="1" i="1" dirty="0"/>
              <a:t>  </a:t>
            </a:r>
            <a:r>
              <a:rPr lang="hi-IN" dirty="0"/>
              <a:t>वातशामक स्नेहन,(एरण्ड तैल) का पानकराकर विरेचन कराएँ ।</a:t>
            </a:r>
            <a:endParaRPr lang="en-US" dirty="0"/>
          </a:p>
          <a:p>
            <a:r>
              <a:rPr lang="hi-IN" b="1" i="1" u="sng" dirty="0"/>
              <a:t>स्नेह बस्ति</a:t>
            </a:r>
            <a:r>
              <a:rPr lang="en-US" b="1" i="1" u="sng" dirty="0"/>
              <a:t>-</a:t>
            </a:r>
            <a:r>
              <a:rPr lang="en-US" b="1" i="1" dirty="0"/>
              <a:t>  </a:t>
            </a:r>
            <a:r>
              <a:rPr lang="hi-IN" dirty="0"/>
              <a:t>विरेचन के पश्चात स्नेह बस्ति दें।</a:t>
            </a:r>
            <a:endParaRPr lang="en-US" dirty="0"/>
          </a:p>
          <a:p>
            <a:r>
              <a:rPr lang="hi-IN" b="1" u="sng" dirty="0"/>
              <a:t>विडालक</a:t>
            </a:r>
            <a:r>
              <a:rPr lang="hi-IN" b="1" dirty="0"/>
              <a:t> – </a:t>
            </a:r>
            <a:r>
              <a:rPr lang="hi-IN" dirty="0"/>
              <a:t>सैंधव लवण,शुण्ठी एवं रसाञ्जन को घृत में घिसकर विडालक लेप करे ।अथवा साबरलोध को घी मे भूनकर नेत्र पर लेप करे।</a:t>
            </a:r>
            <a:r>
              <a:rPr lang="en-US" dirty="0"/>
              <a:t> </a:t>
            </a:r>
            <a:r>
              <a:rPr lang="hi-IN" dirty="0"/>
              <a:t>[अ0 ह</a:t>
            </a:r>
            <a:r>
              <a:rPr lang="en-IN" dirty="0"/>
              <a:t>O–16/3,4]</a:t>
            </a:r>
            <a:r>
              <a:rPr lang="hi-IN" dirty="0"/>
              <a:t> </a:t>
            </a:r>
            <a:r>
              <a:rPr lang="hi-IN" b="1" i="1" u="sng" dirty="0"/>
              <a:t>स्थानिक उपचार</a:t>
            </a:r>
            <a:r>
              <a:rPr lang="en-US" b="1" i="1" u="sng" dirty="0"/>
              <a:t>- </a:t>
            </a:r>
            <a:r>
              <a:rPr lang="en-US" b="1" i="1" dirty="0"/>
              <a:t> </a:t>
            </a:r>
            <a:r>
              <a:rPr lang="hi-IN" dirty="0"/>
              <a:t>तर्पण, पुटपाक, धूमपान, आश्चोतन, नस्य, स्नेह, परिषेक, एवं शिरोबस्ति के</a:t>
            </a:r>
            <a:r>
              <a:rPr lang="en-US" dirty="0"/>
              <a:t> </a:t>
            </a:r>
            <a:r>
              <a:rPr lang="hi-IN" dirty="0"/>
              <a:t>द्वारा</a:t>
            </a:r>
            <a:r>
              <a:rPr lang="en-US" dirty="0"/>
              <a:t> </a:t>
            </a:r>
            <a:r>
              <a:rPr lang="hi-IN" dirty="0"/>
              <a:t>वातज अभिष्यद एवं वातज अधिमन्थ की चिकित्सा करें।</a:t>
            </a:r>
            <a:endParaRPr lang="en-US" dirty="0"/>
          </a:p>
          <a:p>
            <a:endParaRPr lang="en-IN" dirty="0"/>
          </a:p>
          <a:p>
            <a:endParaRPr lang="en-US" dirty="0"/>
          </a:p>
          <a:p>
            <a:pPr marL="0" indent="0">
              <a:buNone/>
            </a:pPr>
            <a:endParaRPr lang="en-US" dirty="0"/>
          </a:p>
        </p:txBody>
      </p:sp>
    </p:spTree>
    <p:extLst>
      <p:ext uri="{BB962C8B-B14F-4D97-AF65-F5344CB8AC3E}">
        <p14:creationId xmlns:p14="http://schemas.microsoft.com/office/powerpoint/2010/main" xmlns="" val="3996003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030A28-93ED-BEB0-41D6-FB43C7396206}"/>
              </a:ext>
            </a:extLst>
          </p:cNvPr>
          <p:cNvSpPr>
            <a:spLocks noGrp="1"/>
          </p:cNvSpPr>
          <p:nvPr>
            <p:ph idx="1"/>
          </p:nvPr>
        </p:nvSpPr>
        <p:spPr>
          <a:xfrm>
            <a:off x="205154" y="155086"/>
            <a:ext cx="11866684" cy="6597405"/>
          </a:xfrm>
        </p:spPr>
        <p:txBody>
          <a:bodyPr>
            <a:normAutofit/>
          </a:bodyPr>
          <a:lstStyle/>
          <a:p>
            <a:pPr marL="514350" indent="-514350">
              <a:buFont typeface="+mj-lt"/>
              <a:buAutoNum type="arabicPeriod"/>
            </a:pPr>
            <a:r>
              <a:rPr lang="hi-IN" b="1" i="1" u="sng" dirty="0"/>
              <a:t>तर्पण </a:t>
            </a:r>
            <a:r>
              <a:rPr lang="hi-IN" dirty="0"/>
              <a:t>– </a:t>
            </a:r>
            <a:r>
              <a:rPr lang="hi-IN" b="1" i="1" dirty="0"/>
              <a:t>स्नेहास्तैलाद्विना सिद्धा वातघ्नैस्तर्पणे हिता:।</a:t>
            </a:r>
            <a:endParaRPr lang="en-US" dirty="0"/>
          </a:p>
          <a:p>
            <a:pPr marL="0" indent="0">
              <a:buNone/>
            </a:pPr>
            <a:r>
              <a:rPr lang="en-US" b="1" i="1" dirty="0"/>
              <a:t>        </a:t>
            </a:r>
            <a:r>
              <a:rPr lang="hi-IN" dirty="0"/>
              <a:t>चारो प्रकार के स्नेह में से तैल को छोड़कर अन्य</a:t>
            </a:r>
            <a:r>
              <a:rPr lang="en-US" dirty="0"/>
              <a:t> </a:t>
            </a:r>
            <a:r>
              <a:rPr lang="hi-IN" dirty="0"/>
              <a:t>स्नेहों (धृत, वसा, मज्जा) </a:t>
            </a:r>
            <a:r>
              <a:rPr lang="en-US" dirty="0"/>
              <a:t>    </a:t>
            </a:r>
          </a:p>
          <a:p>
            <a:pPr marL="0" indent="0">
              <a:buNone/>
            </a:pPr>
            <a:r>
              <a:rPr lang="en-US" dirty="0"/>
              <a:t>         </a:t>
            </a:r>
            <a:r>
              <a:rPr lang="hi-IN" dirty="0"/>
              <a:t>को वातघ्न द्रव्यों के क्वाथ से सिद्ध करके उनसे तर्पण करना चाहिए।</a:t>
            </a:r>
            <a:endParaRPr lang="en-US" dirty="0"/>
          </a:p>
          <a:p>
            <a:pPr marL="0" indent="0">
              <a:buNone/>
            </a:pPr>
            <a:r>
              <a:rPr lang="en-US" b="1" dirty="0"/>
              <a:t>                                                                                            </a:t>
            </a:r>
            <a:r>
              <a:rPr lang="hi-IN" b="1" dirty="0"/>
              <a:t>[सु0उ0 = 9/10 ]</a:t>
            </a:r>
            <a:endParaRPr lang="en-US" b="1" dirty="0"/>
          </a:p>
          <a:p>
            <a:pPr marL="0" indent="0">
              <a:buNone/>
            </a:pPr>
            <a:r>
              <a:rPr lang="en-US" b="1" dirty="0"/>
              <a:t>2. </a:t>
            </a:r>
            <a:r>
              <a:rPr lang="hi-IN" b="1" i="1" u="sng" dirty="0"/>
              <a:t>धूमपान </a:t>
            </a:r>
            <a:r>
              <a:rPr lang="hi-IN" dirty="0"/>
              <a:t>– स्नैहिक धूमपान का प्रयोग करें | </a:t>
            </a:r>
            <a:r>
              <a:rPr lang="en-US" dirty="0"/>
              <a:t>     </a:t>
            </a:r>
            <a:r>
              <a:rPr lang="hi-IN" b="1" dirty="0"/>
              <a:t>[सु0उ0 = 9/10 ]</a:t>
            </a:r>
            <a:endParaRPr lang="en-US" b="1" dirty="0"/>
          </a:p>
          <a:p>
            <a:pPr marL="0" indent="0">
              <a:buNone/>
            </a:pPr>
            <a:r>
              <a:rPr lang="en-US" b="1" dirty="0"/>
              <a:t>3.</a:t>
            </a:r>
            <a:r>
              <a:rPr lang="hi-IN" b="1" i="1" u="sng" dirty="0"/>
              <a:t>पुटपाक</a:t>
            </a:r>
            <a:r>
              <a:rPr lang="hi-IN" dirty="0"/>
              <a:t> – स्नैहिक पुटपाक का प्रयोग करें )  </a:t>
            </a:r>
            <a:r>
              <a:rPr lang="en-US" dirty="0"/>
              <a:t>      </a:t>
            </a:r>
            <a:r>
              <a:rPr lang="hi-IN" b="1" dirty="0"/>
              <a:t>[सु0उ0 = 9/10 ]</a:t>
            </a:r>
            <a:endParaRPr lang="en-US" b="1" dirty="0"/>
          </a:p>
          <a:p>
            <a:pPr marL="0" indent="0">
              <a:buNone/>
            </a:pPr>
            <a:r>
              <a:rPr lang="en-US" b="1" dirty="0"/>
              <a:t>4.</a:t>
            </a:r>
            <a:r>
              <a:rPr lang="hi-IN" b="1" i="1" u="sng" dirty="0"/>
              <a:t>नस्य</a:t>
            </a:r>
            <a:r>
              <a:rPr lang="hi-IN" dirty="0"/>
              <a:t> – स्नैहिक नस्य का प्रयोग करें </a:t>
            </a:r>
            <a:r>
              <a:rPr lang="en-US" dirty="0"/>
              <a:t>                    </a:t>
            </a:r>
            <a:r>
              <a:rPr lang="hi-IN" b="1" dirty="0"/>
              <a:t>[सु0उ0 = 9/10 ]</a:t>
            </a:r>
            <a:endParaRPr lang="en-US" b="1" dirty="0"/>
          </a:p>
          <a:p>
            <a:pPr marL="0" indent="0">
              <a:buNone/>
            </a:pPr>
            <a:r>
              <a:rPr lang="en-US" b="1" dirty="0"/>
              <a:t>5.</a:t>
            </a:r>
            <a:r>
              <a:rPr lang="hi-IN" b="1" i="1" u="sng" dirty="0"/>
              <a:t>आश्च्योतन</a:t>
            </a:r>
            <a:r>
              <a:rPr lang="hi-IN" dirty="0"/>
              <a:t> – अर्धोदक दुग्ध (आधा पानी मिला हुआ सुखोष्ण दुग्ध) से</a:t>
            </a:r>
            <a:endParaRPr lang="en-US" dirty="0"/>
          </a:p>
          <a:p>
            <a:pPr marL="0" indent="0">
              <a:buNone/>
            </a:pPr>
            <a:r>
              <a:rPr lang="en-US" dirty="0"/>
              <a:t>         </a:t>
            </a:r>
            <a:r>
              <a:rPr lang="hi-IN" dirty="0"/>
              <a:t>आश्च्योतन करें।</a:t>
            </a:r>
            <a:r>
              <a:rPr lang="en-US" dirty="0"/>
              <a:t>                                                       </a:t>
            </a:r>
            <a:r>
              <a:rPr lang="hi-IN" b="1" dirty="0"/>
              <a:t>[सु0उ0 = 9/10 ]</a:t>
            </a:r>
            <a:endParaRPr lang="en-US" b="1" dirty="0"/>
          </a:p>
          <a:p>
            <a:pPr marL="0" indent="0">
              <a:buNone/>
            </a:pPr>
            <a:r>
              <a:rPr lang="en-US" b="1" i="1" dirty="0"/>
              <a:t>6.</a:t>
            </a:r>
            <a:r>
              <a:rPr lang="hi-IN" b="1" i="1" u="sng" dirty="0"/>
              <a:t>परिषेक</a:t>
            </a:r>
            <a:r>
              <a:rPr lang="hi-IN" dirty="0"/>
              <a:t> – अर्धोदक दुग्ध अथवा कण्टकारी से सिद्ध दुग्ध अथवा हीबेर </a:t>
            </a:r>
            <a:endParaRPr lang="en-US" dirty="0"/>
          </a:p>
          <a:p>
            <a:pPr marL="0" indent="0">
              <a:buNone/>
            </a:pPr>
            <a:r>
              <a:rPr lang="en-US" dirty="0"/>
              <a:t>     </a:t>
            </a:r>
            <a:r>
              <a:rPr lang="hi-IN" dirty="0"/>
              <a:t>(नेत्राबाला), वक्र (तगर), मंजिष्ठा एवं उदुम्बर छाल से सिद्ध दुग्ध से नेत्र का </a:t>
            </a:r>
            <a:endParaRPr lang="en-US" dirty="0"/>
          </a:p>
          <a:p>
            <a:pPr marL="0" indent="0">
              <a:buNone/>
            </a:pPr>
            <a:r>
              <a:rPr lang="en-US" dirty="0"/>
              <a:t>     </a:t>
            </a:r>
            <a:r>
              <a:rPr lang="hi-IN" dirty="0"/>
              <a:t>सेक करें। </a:t>
            </a:r>
            <a:r>
              <a:rPr lang="en-US" dirty="0"/>
              <a:t>                                                                           </a:t>
            </a:r>
            <a:r>
              <a:rPr lang="en-US" b="1" dirty="0"/>
              <a:t>[ </a:t>
            </a:r>
            <a:r>
              <a:rPr lang="hi-IN" b="1" dirty="0"/>
              <a:t>सु0उ0 = 9/12,13</a:t>
            </a:r>
            <a:r>
              <a:rPr lang="en-US" b="1" dirty="0"/>
              <a:t>]</a:t>
            </a:r>
            <a:endParaRPr lang="en-IN" b="1" dirty="0"/>
          </a:p>
          <a:p>
            <a:endParaRPr lang="en-IN" dirty="0"/>
          </a:p>
        </p:txBody>
      </p:sp>
    </p:spTree>
    <p:extLst>
      <p:ext uri="{BB962C8B-B14F-4D97-AF65-F5344CB8AC3E}">
        <p14:creationId xmlns:p14="http://schemas.microsoft.com/office/powerpoint/2010/main" xmlns="" val="3810949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4EDE1-9113-C26B-9170-CD133596C0DD}"/>
              </a:ext>
            </a:extLst>
          </p:cNvPr>
          <p:cNvSpPr>
            <a:spLocks noGrp="1"/>
          </p:cNvSpPr>
          <p:nvPr>
            <p:ph type="title"/>
          </p:nvPr>
        </p:nvSpPr>
        <p:spPr>
          <a:xfrm>
            <a:off x="838200" y="149469"/>
            <a:ext cx="4340469" cy="864211"/>
          </a:xfrm>
        </p:spPr>
        <p:txBody>
          <a:bodyPr/>
          <a:lstStyle/>
          <a:p>
            <a:r>
              <a:rPr lang="hi-IN" b="1" i="1" u="sng" dirty="0"/>
              <a:t>अन्य चिकित्सा–</a:t>
            </a:r>
            <a:endParaRPr lang="en-IN" b="1" i="1" u="sng" dirty="0"/>
          </a:p>
        </p:txBody>
      </p:sp>
      <p:sp>
        <p:nvSpPr>
          <p:cNvPr id="3" name="Content Placeholder 2">
            <a:extLst>
              <a:ext uri="{FF2B5EF4-FFF2-40B4-BE49-F238E27FC236}">
                <a16:creationId xmlns:a16="http://schemas.microsoft.com/office/drawing/2014/main" xmlns="" id="{488C26D8-745E-52F1-BEFA-ED163D5C908B}"/>
              </a:ext>
            </a:extLst>
          </p:cNvPr>
          <p:cNvSpPr>
            <a:spLocks noGrp="1"/>
          </p:cNvSpPr>
          <p:nvPr>
            <p:ph idx="1"/>
          </p:nvPr>
        </p:nvSpPr>
        <p:spPr>
          <a:xfrm>
            <a:off x="609600" y="1013680"/>
            <a:ext cx="11514992" cy="4351338"/>
          </a:xfrm>
        </p:spPr>
        <p:txBody>
          <a:bodyPr/>
          <a:lstStyle/>
          <a:p>
            <a:pPr marL="0" indent="0">
              <a:buNone/>
            </a:pPr>
            <a:r>
              <a:rPr lang="en-US" b="1" dirty="0"/>
              <a:t>             </a:t>
            </a:r>
            <a:r>
              <a:rPr lang="hi-IN" b="1" dirty="0"/>
              <a:t>रूप्यं रुक्षेण गोदघ्ना लिम्पेन्नीलत्वमागते।</a:t>
            </a:r>
            <a:endParaRPr lang="en-US" b="1" dirty="0"/>
          </a:p>
          <a:p>
            <a:pPr marL="0" indent="0">
              <a:buNone/>
            </a:pPr>
            <a:r>
              <a:rPr lang="en-US" b="1" dirty="0"/>
              <a:t>             </a:t>
            </a:r>
            <a:r>
              <a:rPr lang="hi-IN" b="1" dirty="0"/>
              <a:t>शुष्के तु मस्तुना वर्तिवाता क्ष्यामयनाशिनी || </a:t>
            </a:r>
            <a:r>
              <a:rPr lang="en-US" b="1" dirty="0"/>
              <a:t> </a:t>
            </a:r>
            <a:r>
              <a:rPr lang="hi-IN" b="1" dirty="0"/>
              <a:t>[अ0 ह</a:t>
            </a:r>
            <a:r>
              <a:rPr lang="en-IN" b="1" dirty="0"/>
              <a:t>O–16/22 ]</a:t>
            </a:r>
          </a:p>
          <a:p>
            <a:r>
              <a:rPr lang="hi-IN" dirty="0"/>
              <a:t>चाँदी के पत्रों पर रूक्ष दही का लेप करें । जब यह नील वर्ण का हो जाये</a:t>
            </a:r>
            <a:r>
              <a:rPr lang="en-US" dirty="0"/>
              <a:t> </a:t>
            </a:r>
            <a:r>
              <a:rPr lang="hi-IN" dirty="0"/>
              <a:t>और सूख जाये तब उस दही</a:t>
            </a:r>
            <a:r>
              <a:rPr lang="en-US" dirty="0"/>
              <a:t> </a:t>
            </a:r>
            <a:r>
              <a:rPr lang="hi-IN" dirty="0"/>
              <a:t>को खुरचकर दही के पानी में पीसकर वर्ति बनाकर नेत्र में लगाते है। </a:t>
            </a:r>
            <a:endParaRPr lang="en-US" dirty="0"/>
          </a:p>
          <a:p>
            <a:r>
              <a:rPr lang="hi-IN" dirty="0"/>
              <a:t>मुलेठी , त्रिफला </a:t>
            </a:r>
            <a:r>
              <a:rPr lang="en-US" dirty="0"/>
              <a:t>,</a:t>
            </a:r>
            <a:r>
              <a:rPr lang="hi-IN" dirty="0"/>
              <a:t>शंखनाभि, वरियरा, चमेली का मुकुल,सभी को आकाशोदक से पिसकर वर्ति बनाकर लगाते हैं ।</a:t>
            </a:r>
            <a:endParaRPr lang="en-US" dirty="0"/>
          </a:p>
          <a:p>
            <a:endParaRPr lang="en-IN" dirty="0"/>
          </a:p>
        </p:txBody>
      </p:sp>
      <p:sp>
        <p:nvSpPr>
          <p:cNvPr id="4" name="Star: 5 Points 3">
            <a:extLst>
              <a:ext uri="{FF2B5EF4-FFF2-40B4-BE49-F238E27FC236}">
                <a16:creationId xmlns:a16="http://schemas.microsoft.com/office/drawing/2014/main" xmlns="" id="{770ED789-361C-2570-9532-CD9CD939CA3E}"/>
              </a:ext>
            </a:extLst>
          </p:cNvPr>
          <p:cNvSpPr/>
          <p:nvPr/>
        </p:nvSpPr>
        <p:spPr>
          <a:xfrm>
            <a:off x="310660" y="374955"/>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3386248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8B3CA-381C-E607-7AAA-50816AE432EF}"/>
              </a:ext>
            </a:extLst>
          </p:cNvPr>
          <p:cNvSpPr>
            <a:spLocks noGrp="1"/>
          </p:cNvSpPr>
          <p:nvPr>
            <p:ph type="title"/>
          </p:nvPr>
        </p:nvSpPr>
        <p:spPr>
          <a:xfrm>
            <a:off x="530470" y="131885"/>
            <a:ext cx="4542692" cy="873003"/>
          </a:xfrm>
        </p:spPr>
        <p:txBody>
          <a:bodyPr>
            <a:normAutofit/>
          </a:bodyPr>
          <a:lstStyle/>
          <a:p>
            <a:r>
              <a:rPr lang="hi-IN" b="1" i="1" u="sng" dirty="0"/>
              <a:t>पित्तज अधिमन्थ</a:t>
            </a:r>
            <a:r>
              <a:rPr lang="en-US" b="1" i="1" u="sng" dirty="0"/>
              <a:t>-</a:t>
            </a:r>
            <a:endParaRPr lang="en-IN" b="1" i="1" u="sng" dirty="0"/>
          </a:p>
        </p:txBody>
      </p:sp>
      <p:sp>
        <p:nvSpPr>
          <p:cNvPr id="3" name="Content Placeholder 2">
            <a:extLst>
              <a:ext uri="{FF2B5EF4-FFF2-40B4-BE49-F238E27FC236}">
                <a16:creationId xmlns:a16="http://schemas.microsoft.com/office/drawing/2014/main" xmlns="" id="{B9B0B759-74D2-80A2-54E2-9C088411B902}"/>
              </a:ext>
            </a:extLst>
          </p:cNvPr>
          <p:cNvSpPr>
            <a:spLocks noGrp="1"/>
          </p:cNvSpPr>
          <p:nvPr>
            <p:ph idx="1"/>
          </p:nvPr>
        </p:nvSpPr>
        <p:spPr>
          <a:xfrm>
            <a:off x="275492" y="842962"/>
            <a:ext cx="11916508" cy="6428276"/>
          </a:xfrm>
        </p:spPr>
        <p:txBody>
          <a:bodyPr>
            <a:normAutofit/>
          </a:bodyPr>
          <a:lstStyle/>
          <a:p>
            <a:pPr marL="0" indent="0">
              <a:buNone/>
            </a:pPr>
            <a:r>
              <a:rPr lang="hi-IN" sz="3200" b="1" i="1" u="sng" dirty="0"/>
              <a:t>लक्षण</a:t>
            </a:r>
            <a:r>
              <a:rPr lang="en-US" sz="3200" b="1" i="1" u="sng" dirty="0"/>
              <a:t>-</a:t>
            </a:r>
            <a:r>
              <a:rPr lang="hi-IN" sz="3200" dirty="0"/>
              <a:t> </a:t>
            </a:r>
            <a:endParaRPr lang="en-US" sz="3200" dirty="0"/>
          </a:p>
          <a:p>
            <a:pPr marL="0" indent="0">
              <a:buNone/>
            </a:pPr>
            <a:r>
              <a:rPr lang="en-US" dirty="0"/>
              <a:t>                     </a:t>
            </a:r>
            <a:r>
              <a:rPr lang="hi-IN" sz="3200" b="1" dirty="0"/>
              <a:t>रक्तराजिचितं स्रावि वह्निनेवावदह्यते |</a:t>
            </a:r>
            <a:br>
              <a:rPr lang="hi-IN" sz="3200" b="1" dirty="0"/>
            </a:br>
            <a:r>
              <a:rPr lang="en-US" sz="3200" b="1" dirty="0"/>
              <a:t>                  </a:t>
            </a:r>
            <a:r>
              <a:rPr lang="hi-IN" sz="3200" b="1" dirty="0"/>
              <a:t>यकृत्पिण्डोपमं दाहि क्षारेणाक्तमिव क्षतम् ||</a:t>
            </a:r>
            <a:br>
              <a:rPr lang="hi-IN" sz="3200" b="1" dirty="0"/>
            </a:br>
            <a:r>
              <a:rPr lang="en-US" sz="3200" b="1" dirty="0"/>
              <a:t>                  </a:t>
            </a:r>
            <a:r>
              <a:rPr lang="hi-IN" sz="3200" b="1" dirty="0"/>
              <a:t>प्रपक्वोच्छूनवर्त्मान्तं सस्वेदं पीतदर्शनम् |</a:t>
            </a:r>
            <a:br>
              <a:rPr lang="hi-IN" sz="3200" b="1" dirty="0"/>
            </a:br>
            <a:r>
              <a:rPr lang="en-US" sz="3200" b="1" dirty="0"/>
              <a:t>                  </a:t>
            </a:r>
            <a:r>
              <a:rPr lang="hi-IN" sz="3200" b="1" dirty="0"/>
              <a:t>मूर्च्छाशिरोदाहयुतं पित्तेनाक्ष्यधिमन्थितम् ||</a:t>
            </a:r>
            <a:r>
              <a:rPr lang="en-US" sz="3200" b="1" dirty="0"/>
              <a:t>   </a:t>
            </a:r>
            <a:r>
              <a:rPr lang="hi-IN" sz="3200" b="1" dirty="0"/>
              <a:t>[सु0 उ0 </a:t>
            </a:r>
            <a:r>
              <a:rPr lang="en-US" sz="3200" b="1" dirty="0"/>
              <a:t>6</a:t>
            </a:r>
            <a:r>
              <a:rPr lang="hi-IN" sz="3200" b="1" dirty="0"/>
              <a:t>/</a:t>
            </a:r>
            <a:r>
              <a:rPr lang="en-US" sz="3200" b="1" dirty="0"/>
              <a:t>14,15</a:t>
            </a:r>
            <a:r>
              <a:rPr lang="hi-IN" sz="3200" b="1" dirty="0"/>
              <a:t>) </a:t>
            </a:r>
            <a:endParaRPr lang="en-US" sz="3200" b="1" dirty="0"/>
          </a:p>
          <a:p>
            <a:pPr marL="0" indent="0">
              <a:buNone/>
            </a:pPr>
            <a:endParaRPr lang="en-US" dirty="0"/>
          </a:p>
          <a:p>
            <a:pPr marL="0" indent="0">
              <a:buNone/>
            </a:pPr>
            <a:r>
              <a:rPr lang="hi-IN" dirty="0"/>
              <a:t>नेत्र रक्त वर्ण की रेखाओं से व्याप्त हो गया हो, स्त्राव होता हो, अग्नि से जलने के समान दाह होता है</a:t>
            </a:r>
            <a:r>
              <a:rPr lang="en-US" dirty="0"/>
              <a:t>,</a:t>
            </a:r>
            <a:r>
              <a:rPr lang="hi-IN" dirty="0"/>
              <a:t>एवं नेत्र</a:t>
            </a:r>
            <a:r>
              <a:rPr lang="en-US" dirty="0"/>
              <a:t> </a:t>
            </a:r>
            <a:r>
              <a:rPr lang="hi-IN" dirty="0"/>
              <a:t>गोलक यकृत पिण्ड के समान गहरे ताम्र वर्ण का</a:t>
            </a:r>
            <a:r>
              <a:rPr lang="en-US" dirty="0"/>
              <a:t> </a:t>
            </a:r>
            <a:r>
              <a:rPr lang="hi-IN" dirty="0"/>
              <a:t>हो जाये, नेत्र के व्रण में क्षार लगाने के समान दाह हो, वर्त्म के किनारे पक्व एवं </a:t>
            </a:r>
            <a:r>
              <a:rPr lang="en-US" dirty="0"/>
              <a:t>  </a:t>
            </a:r>
            <a:r>
              <a:rPr lang="hi-IN" dirty="0"/>
              <a:t>शोथ</a:t>
            </a:r>
            <a:r>
              <a:rPr lang="en-US" dirty="0"/>
              <a:t>  </a:t>
            </a:r>
            <a:r>
              <a:rPr lang="hi-IN" dirty="0"/>
              <a:t>युक्त होना, नेत्र स्वेद की उत्पत्ति हो और रोगी को सभी प्रकार की वस्तु पीतवर्ण का दिखाई देते हो तथा कभी-कभी मूर्च्छा और सिर में दाह की उत्पत्ति हो तो ऐसे लक्षणों से युक्त रोग को पित्तज अधिमन्थ कहते हैं।</a:t>
            </a:r>
            <a:endParaRPr lang="en-IN" b="1" dirty="0"/>
          </a:p>
        </p:txBody>
      </p:sp>
      <p:sp>
        <p:nvSpPr>
          <p:cNvPr id="4" name="Star: 5 Points 3">
            <a:extLst>
              <a:ext uri="{FF2B5EF4-FFF2-40B4-BE49-F238E27FC236}">
                <a16:creationId xmlns:a16="http://schemas.microsoft.com/office/drawing/2014/main" xmlns="" id="{C135CC94-B145-06FF-3C09-511A5222EBA0}"/>
              </a:ext>
            </a:extLst>
          </p:cNvPr>
          <p:cNvSpPr/>
          <p:nvPr/>
        </p:nvSpPr>
        <p:spPr>
          <a:xfrm>
            <a:off x="231530" y="202224"/>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4232745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5722B7-4A46-9AC9-B2CF-584B8602938B}"/>
              </a:ext>
            </a:extLst>
          </p:cNvPr>
          <p:cNvSpPr>
            <a:spLocks noGrp="1"/>
          </p:cNvSpPr>
          <p:nvPr>
            <p:ph idx="1"/>
          </p:nvPr>
        </p:nvSpPr>
        <p:spPr>
          <a:xfrm>
            <a:off x="126022" y="163878"/>
            <a:ext cx="11937023" cy="6694121"/>
          </a:xfrm>
        </p:spPr>
        <p:txBody>
          <a:bodyPr>
            <a:normAutofit/>
          </a:bodyPr>
          <a:lstStyle/>
          <a:p>
            <a:pPr marL="0" indent="0">
              <a:buNone/>
            </a:pPr>
            <a:r>
              <a:rPr lang="hi-IN" sz="2800" b="1" i="1" u="sng" dirty="0"/>
              <a:t>आ० वाग्भट मतानुसार</a:t>
            </a:r>
            <a:r>
              <a:rPr lang="en-US" sz="2800" b="1" i="1" u="sng" dirty="0"/>
              <a:t>-</a:t>
            </a:r>
          </a:p>
          <a:p>
            <a:pPr marL="0" indent="0">
              <a:buNone/>
            </a:pPr>
            <a:r>
              <a:rPr lang="en-US" b="1" i="1" u="sng" dirty="0"/>
              <a:t> </a:t>
            </a:r>
            <a:r>
              <a:rPr lang="hi-IN" b="1" dirty="0"/>
              <a:t>ज्वलदङ्कारकीर्णभ यकृतपिण्ड  समप्रभम्</a:t>
            </a:r>
            <a:r>
              <a:rPr lang="en-US" b="1" dirty="0"/>
              <a:t> </a:t>
            </a:r>
            <a:r>
              <a:rPr lang="hi-IN" b="1" dirty="0"/>
              <a:t>अधिमन्थे भवेन्नेत्र ||</a:t>
            </a:r>
            <a:r>
              <a:rPr lang="en-US" b="1" dirty="0"/>
              <a:t> </a:t>
            </a:r>
          </a:p>
          <a:p>
            <a:pPr marL="0" indent="0">
              <a:buNone/>
            </a:pPr>
            <a:r>
              <a:rPr lang="en-US" b="1" dirty="0"/>
              <a:t>                                                                                                                 [</a:t>
            </a:r>
            <a:r>
              <a:rPr lang="hi-IN" b="1" dirty="0"/>
              <a:t>अ0ह0उ0–15/9</a:t>
            </a:r>
            <a:r>
              <a:rPr lang="en-US" b="1" dirty="0"/>
              <a:t>] </a:t>
            </a:r>
          </a:p>
          <a:p>
            <a:pPr marL="0" indent="0">
              <a:buNone/>
            </a:pPr>
            <a:r>
              <a:rPr lang="hi-IN" dirty="0"/>
              <a:t>पित्तज अधिमन्थ,रोग में जलते हुए अंगारो से व्याप्त प्रतीत होते</a:t>
            </a:r>
            <a:r>
              <a:rPr lang="en-US" dirty="0"/>
              <a:t> </a:t>
            </a:r>
            <a:r>
              <a:rPr lang="hi-IN" dirty="0"/>
              <a:t>है। अथवा यकृतपिण्ड के सदृश वर्ण वाले हो जाते है।</a:t>
            </a:r>
            <a:r>
              <a:rPr lang="en-US" b="1" dirty="0"/>
              <a:t> </a:t>
            </a:r>
          </a:p>
          <a:p>
            <a:pPr marL="0" indent="0">
              <a:buNone/>
            </a:pPr>
            <a:endParaRPr lang="en-US" sz="2800" b="1" i="1" u="sng" dirty="0"/>
          </a:p>
          <a:p>
            <a:pPr marL="0" indent="0">
              <a:spcBef>
                <a:spcPct val="0"/>
              </a:spcBef>
              <a:buNone/>
            </a:pPr>
            <a:r>
              <a:rPr lang="en-US" sz="4400" b="1" i="1" dirty="0">
                <a:latin typeface="+mj-lt"/>
                <a:ea typeface="+mj-ea"/>
                <a:cs typeface="+mj-cs"/>
              </a:rPr>
              <a:t>   </a:t>
            </a:r>
            <a:r>
              <a:rPr lang="hi-IN" sz="4400" b="1" i="1" u="sng" dirty="0">
                <a:latin typeface="+mj-lt"/>
                <a:ea typeface="+mj-ea"/>
                <a:cs typeface="+mj-cs"/>
              </a:rPr>
              <a:t>आधुनिक विचार</a:t>
            </a:r>
            <a:endParaRPr lang="en-US" sz="4400" b="1" i="1" u="sng" dirty="0">
              <a:latin typeface="+mj-lt"/>
              <a:ea typeface="+mj-ea"/>
              <a:cs typeface="+mj-cs"/>
            </a:endParaRPr>
          </a:p>
          <a:p>
            <a:pPr>
              <a:spcBef>
                <a:spcPct val="0"/>
              </a:spcBef>
            </a:pPr>
            <a:r>
              <a:rPr lang="en-IN" dirty="0"/>
              <a:t>Congestive glaucoma </a:t>
            </a:r>
            <a:r>
              <a:rPr lang="hi-IN" dirty="0"/>
              <a:t>के लक्षण जैसा नेत्रतीव्र लाल होना, ज्वलन, वर्त्म का प्रान्तभाग सोथ युक्त होना।</a:t>
            </a:r>
            <a:r>
              <a:rPr lang="en-IN" dirty="0"/>
              <a:t> </a:t>
            </a:r>
            <a:r>
              <a:rPr lang="hi-IN" dirty="0"/>
              <a:t>उसी प्रकार पित्तज अधिमन्थ में ज्वलन, वेदना आदि लक्षण</a:t>
            </a:r>
            <a:r>
              <a:rPr lang="en-US" dirty="0"/>
              <a:t> </a:t>
            </a:r>
            <a:r>
              <a:rPr lang="hi-IN" dirty="0"/>
              <a:t>मिलते हैं।</a:t>
            </a:r>
            <a:endParaRPr lang="en-US" dirty="0"/>
          </a:p>
          <a:p>
            <a:pPr marL="0" indent="0">
              <a:spcBef>
                <a:spcPct val="0"/>
              </a:spcBef>
              <a:buNone/>
            </a:pPr>
            <a:endParaRPr lang="en-US" dirty="0"/>
          </a:p>
          <a:p>
            <a:pPr>
              <a:spcBef>
                <a:spcPct val="0"/>
              </a:spcBef>
            </a:pPr>
            <a:r>
              <a:rPr lang="hi-IN" sz="2800" b="1" i="1" u="sng" dirty="0"/>
              <a:t>पित्तज अधिमन्थ का साधारण लक्षण - </a:t>
            </a:r>
            <a:r>
              <a:rPr lang="hi-IN" dirty="0"/>
              <a:t>शिर में तीव्र पीड़ा और आँख में</a:t>
            </a:r>
            <a:r>
              <a:rPr lang="en-IN" dirty="0"/>
              <a:t> </a:t>
            </a:r>
            <a:r>
              <a:rPr lang="hi-IN" dirty="0"/>
              <a:t>व्यथा तो इसमे है ही </a:t>
            </a:r>
            <a:r>
              <a:rPr lang="en-IN" dirty="0"/>
              <a:t>Acute Congestive glaucoma </a:t>
            </a:r>
            <a:r>
              <a:rPr lang="hi-IN" dirty="0"/>
              <a:t>का</a:t>
            </a:r>
            <a:r>
              <a:rPr lang="en-IN" dirty="0"/>
              <a:t> Congestive stage </a:t>
            </a:r>
            <a:r>
              <a:rPr lang="hi-IN" dirty="0"/>
              <a:t>तथा </a:t>
            </a:r>
            <a:r>
              <a:rPr lang="en-IN" dirty="0" err="1"/>
              <a:t>Irido</a:t>
            </a:r>
            <a:r>
              <a:rPr lang="en-IN" dirty="0"/>
              <a:t> - </a:t>
            </a:r>
            <a:r>
              <a:rPr lang="en-IN" dirty="0" err="1"/>
              <a:t>Cyclistis</a:t>
            </a:r>
            <a:r>
              <a:rPr lang="en-IN" dirty="0"/>
              <a:t> </a:t>
            </a:r>
            <a:r>
              <a:rPr lang="hi-IN" dirty="0"/>
              <a:t>के साथ भी पित्तज अधिमन्थ की तुलना की जा सकती है।</a:t>
            </a:r>
            <a:endParaRPr lang="en-US" dirty="0"/>
          </a:p>
        </p:txBody>
      </p:sp>
      <p:sp>
        <p:nvSpPr>
          <p:cNvPr id="2" name="Star: 5 Points 1">
            <a:extLst>
              <a:ext uri="{FF2B5EF4-FFF2-40B4-BE49-F238E27FC236}">
                <a16:creationId xmlns:a16="http://schemas.microsoft.com/office/drawing/2014/main" xmlns="" id="{C86AC52A-DF10-3854-F9F1-A5798AAF64D1}"/>
              </a:ext>
            </a:extLst>
          </p:cNvPr>
          <p:cNvSpPr/>
          <p:nvPr/>
        </p:nvSpPr>
        <p:spPr>
          <a:xfrm>
            <a:off x="126022" y="3097700"/>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3551111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9A70A6-B5E7-9960-6C4E-187542A907CF}"/>
              </a:ext>
            </a:extLst>
          </p:cNvPr>
          <p:cNvSpPr>
            <a:spLocks noGrp="1"/>
          </p:cNvSpPr>
          <p:nvPr>
            <p:ph idx="1"/>
          </p:nvPr>
        </p:nvSpPr>
        <p:spPr>
          <a:xfrm>
            <a:off x="134816" y="167054"/>
            <a:ext cx="11980984" cy="6523892"/>
          </a:xfrm>
        </p:spPr>
        <p:txBody>
          <a:bodyPr>
            <a:normAutofit lnSpcReduction="10000"/>
          </a:bodyPr>
          <a:lstStyle/>
          <a:p>
            <a:pPr marL="0" indent="0">
              <a:lnSpc>
                <a:spcPct val="70000"/>
              </a:lnSpc>
              <a:buNone/>
            </a:pPr>
            <a:r>
              <a:rPr lang="hi-IN" sz="3200" b="1" i="1" u="sng" dirty="0"/>
              <a:t>पित्तज अधिमन्थ चिकित्सा</a:t>
            </a:r>
            <a:endParaRPr lang="en-US" sz="3200" b="1" i="1" u="sng" dirty="0"/>
          </a:p>
          <a:p>
            <a:pPr marL="0" indent="0">
              <a:lnSpc>
                <a:spcPct val="70000"/>
              </a:lnSpc>
              <a:buNone/>
            </a:pPr>
            <a:r>
              <a:rPr lang="hi-IN" sz="2400" b="1" dirty="0"/>
              <a:t>पित्तजस्यन्दे पैत्तिके च अधिमन्थे रक्तास्राव: स्न्रसनञ्चापि कार्यम्।</a:t>
            </a:r>
            <a:endParaRPr lang="en-US" sz="2400" b="1" dirty="0"/>
          </a:p>
          <a:p>
            <a:pPr marL="0" indent="0">
              <a:lnSpc>
                <a:spcPct val="70000"/>
              </a:lnSpc>
              <a:buNone/>
            </a:pPr>
            <a:r>
              <a:rPr lang="hi-IN" sz="2400" b="1" dirty="0"/>
              <a:t>अक्ष्णो: सेका</a:t>
            </a:r>
            <a:r>
              <a:rPr lang="en-IN" sz="2400" b="1" dirty="0"/>
              <a:t> </a:t>
            </a:r>
            <a:r>
              <a:rPr lang="hi-IN" sz="2400" b="1" dirty="0"/>
              <a:t>लेपन नस्या अंञ्जनानी पैत्त च स्यात् विसर्पे विधानम् ॥                  </a:t>
            </a:r>
            <a:endParaRPr lang="en-US" sz="2400" b="1" dirty="0"/>
          </a:p>
          <a:p>
            <a:pPr marL="0" indent="0">
              <a:lnSpc>
                <a:spcPct val="70000"/>
              </a:lnSpc>
              <a:buNone/>
            </a:pPr>
            <a:r>
              <a:rPr lang="en-US" sz="2400" b="1" dirty="0"/>
              <a:t>                                                                                                                                 [</a:t>
            </a:r>
            <a:r>
              <a:rPr lang="hi-IN" sz="2400" b="1" dirty="0"/>
              <a:t>सु0उ0-10/3</a:t>
            </a:r>
            <a:r>
              <a:rPr lang="en-US" sz="2400" b="1" dirty="0"/>
              <a:t>]</a:t>
            </a:r>
          </a:p>
          <a:p>
            <a:pPr marL="0" indent="0">
              <a:lnSpc>
                <a:spcPct val="70000"/>
              </a:lnSpc>
              <a:buNone/>
            </a:pPr>
            <a:r>
              <a:rPr lang="en-US" sz="2400" dirty="0"/>
              <a:t>   </a:t>
            </a:r>
            <a:r>
              <a:rPr lang="hi-IN" sz="2400" dirty="0"/>
              <a:t>पित्तज अभिष्यंद एवं पित्तज अधिमन्थ रोगों में अधोलिखित चिकित्सा करनी चाहिए।</a:t>
            </a:r>
            <a:endParaRPr lang="en-US" sz="2400" dirty="0"/>
          </a:p>
          <a:p>
            <a:pPr marL="0" indent="0">
              <a:lnSpc>
                <a:spcPct val="70000"/>
              </a:lnSpc>
              <a:buNone/>
            </a:pPr>
            <a:endParaRPr lang="en-IN" sz="2200" b="1" i="1" u="sng" dirty="0"/>
          </a:p>
          <a:p>
            <a:pPr marL="0" indent="0">
              <a:lnSpc>
                <a:spcPct val="70000"/>
              </a:lnSpc>
              <a:buNone/>
            </a:pPr>
            <a:r>
              <a:rPr lang="en-IN" sz="2200" b="1" i="1" u="sng" dirty="0" err="1"/>
              <a:t>Genaral</a:t>
            </a:r>
            <a:r>
              <a:rPr lang="en-IN" sz="2200" b="1" i="1" u="sng" dirty="0"/>
              <a:t> treatment- </a:t>
            </a:r>
            <a:r>
              <a:rPr lang="en-IN" sz="2400" b="1" i="1" u="sng" dirty="0"/>
              <a:t> </a:t>
            </a:r>
            <a:r>
              <a:rPr lang="en-IN" sz="2400" b="1" i="1" dirty="0"/>
              <a:t> 1.</a:t>
            </a:r>
            <a:r>
              <a:rPr lang="hi-IN" sz="2400" dirty="0"/>
              <a:t>रक्तमोक्षण</a:t>
            </a:r>
            <a:endParaRPr lang="en-US" sz="2400" dirty="0"/>
          </a:p>
          <a:p>
            <a:pPr marL="0" indent="0">
              <a:lnSpc>
                <a:spcPct val="70000"/>
              </a:lnSpc>
              <a:buNone/>
            </a:pPr>
            <a:r>
              <a:rPr lang="en-US" sz="2400" dirty="0"/>
              <a:t>                                    </a:t>
            </a:r>
            <a:r>
              <a:rPr lang="en-US" sz="2400" b="1" dirty="0"/>
              <a:t>2</a:t>
            </a:r>
            <a:r>
              <a:rPr lang="en-US" sz="2400" dirty="0"/>
              <a:t> </a:t>
            </a:r>
            <a:r>
              <a:rPr lang="hi-IN" sz="2400" dirty="0"/>
              <a:t>विरेचन</a:t>
            </a:r>
            <a:endParaRPr lang="en-US" sz="2400" dirty="0"/>
          </a:p>
          <a:p>
            <a:pPr marL="0" indent="0">
              <a:lnSpc>
                <a:spcPct val="70000"/>
              </a:lnSpc>
              <a:buNone/>
            </a:pPr>
            <a:endParaRPr lang="en-US" sz="2400" dirty="0"/>
          </a:p>
          <a:p>
            <a:pPr marL="0" indent="0">
              <a:lnSpc>
                <a:spcPct val="70000"/>
              </a:lnSpc>
              <a:buNone/>
            </a:pPr>
            <a:r>
              <a:rPr lang="en-IN" sz="2200" b="1" i="1" u="sng" dirty="0"/>
              <a:t>Local treatment</a:t>
            </a:r>
            <a:r>
              <a:rPr lang="en-IN" sz="2200" b="1" i="1" dirty="0"/>
              <a:t>- </a:t>
            </a:r>
            <a:r>
              <a:rPr lang="hi-IN" sz="2400" dirty="0"/>
              <a:t>स्थानिक उपचार में सेक,लेप, नस्य, अञ्जन एवं पित्तज विसर्प के समान </a:t>
            </a:r>
            <a:endParaRPr lang="en-US" sz="2400" dirty="0"/>
          </a:p>
          <a:p>
            <a:pPr marL="0" indent="0">
              <a:lnSpc>
                <a:spcPct val="70000"/>
              </a:lnSpc>
              <a:buNone/>
            </a:pPr>
            <a:r>
              <a:rPr lang="en-US" sz="2400" dirty="0"/>
              <a:t>                            </a:t>
            </a:r>
            <a:r>
              <a:rPr lang="hi-IN" sz="2400" dirty="0"/>
              <a:t>चिकित्सा करनी चाहिए |</a:t>
            </a:r>
            <a:endParaRPr lang="en-US" sz="2400" dirty="0"/>
          </a:p>
          <a:p>
            <a:pPr marL="0" indent="0">
              <a:lnSpc>
                <a:spcPct val="70000"/>
              </a:lnSpc>
              <a:buNone/>
            </a:pPr>
            <a:r>
              <a:rPr lang="hi-IN" sz="2400" b="1" i="1" u="sng" dirty="0"/>
              <a:t>सेक, तर्पण, एवं नस्य – </a:t>
            </a:r>
            <a:r>
              <a:rPr lang="en-US" sz="2400" b="1" i="1" u="sng" dirty="0"/>
              <a:t> </a:t>
            </a:r>
            <a:r>
              <a:rPr lang="hi-IN" sz="2400" dirty="0"/>
              <a:t>गुंद्रा शालि, शैवल (दुर्वा )</a:t>
            </a:r>
            <a:r>
              <a:rPr lang="en-US" sz="2400" dirty="0"/>
              <a:t>,</a:t>
            </a:r>
            <a:r>
              <a:rPr lang="hi-IN" sz="2400" dirty="0"/>
              <a:t>पाषाणभेद, दारुहरिद्रा, एला, उत्पल, पद्य, </a:t>
            </a:r>
            <a:endParaRPr lang="en-US" sz="2400" dirty="0"/>
          </a:p>
          <a:p>
            <a:pPr marL="0" indent="0">
              <a:lnSpc>
                <a:spcPct val="70000"/>
              </a:lnSpc>
              <a:buNone/>
            </a:pPr>
            <a:r>
              <a:rPr lang="en-US" sz="2400" dirty="0"/>
              <a:t>   </a:t>
            </a:r>
            <a:r>
              <a:rPr lang="hi-IN" sz="2400" dirty="0"/>
              <a:t>शर्करा</a:t>
            </a:r>
            <a:r>
              <a:rPr lang="en-US" sz="2400" dirty="0"/>
              <a:t> </a:t>
            </a:r>
            <a:r>
              <a:rPr lang="hi-IN" sz="2400" dirty="0"/>
              <a:t>,</a:t>
            </a:r>
            <a:r>
              <a:rPr lang="en-US" sz="2400" dirty="0"/>
              <a:t> </a:t>
            </a:r>
            <a:r>
              <a:rPr lang="hi-IN" sz="2400" dirty="0"/>
              <a:t>दर्भमूल, इक्षुमूल, ताल, लोध्र, वेतस, पद्यक, द्राक्षा, मधु, चन्दन, मधुयष्टी, नारीदुग्ध, </a:t>
            </a:r>
            <a:endParaRPr lang="en-US" sz="2400" dirty="0"/>
          </a:p>
          <a:p>
            <a:pPr marL="0" indent="0">
              <a:lnSpc>
                <a:spcPct val="70000"/>
              </a:lnSpc>
              <a:buNone/>
            </a:pPr>
            <a:r>
              <a:rPr lang="en-US" sz="2400" dirty="0"/>
              <a:t>    </a:t>
            </a:r>
            <a:r>
              <a:rPr lang="hi-IN" sz="2400" dirty="0"/>
              <a:t>हरिद्रा एवं अनन्तमूल से सिद्ध अथवा दूग्ध का सेक, तर्पण अथवा नस्य के लिए प्रयोग </a:t>
            </a:r>
            <a:r>
              <a:rPr lang="en-US" sz="2400" dirty="0"/>
              <a:t>    </a:t>
            </a:r>
          </a:p>
          <a:p>
            <a:pPr marL="0" indent="0">
              <a:lnSpc>
                <a:spcPct val="70000"/>
              </a:lnSpc>
              <a:buNone/>
            </a:pPr>
            <a:r>
              <a:rPr lang="en-US" sz="2400" dirty="0"/>
              <a:t>    </a:t>
            </a:r>
            <a:r>
              <a:rPr lang="hi-IN" sz="2400" dirty="0"/>
              <a:t>करना चाहिए | </a:t>
            </a:r>
            <a:endParaRPr lang="en-US" sz="2400" dirty="0"/>
          </a:p>
          <a:p>
            <a:pPr>
              <a:lnSpc>
                <a:spcPct val="70000"/>
              </a:lnSpc>
            </a:pPr>
            <a:r>
              <a:rPr lang="hi-IN" sz="2400" dirty="0"/>
              <a:t>सभी प्रकार की पित्तनाशक क्रियाएं करनी चाहिए </a:t>
            </a:r>
            <a:endParaRPr lang="en-US" sz="2400" dirty="0"/>
          </a:p>
          <a:p>
            <a:pPr marL="0" indent="0">
              <a:lnSpc>
                <a:spcPct val="70000"/>
              </a:lnSpc>
              <a:buNone/>
            </a:pPr>
            <a:r>
              <a:rPr lang="en-US" sz="2400" dirty="0"/>
              <a:t>  </a:t>
            </a:r>
            <a:r>
              <a:rPr lang="hi-IN" sz="2400" dirty="0"/>
              <a:t>क्षीरसर्पि से तीन-तीन दिन के</a:t>
            </a:r>
            <a:r>
              <a:rPr lang="en-US" sz="2400" dirty="0"/>
              <a:t> </a:t>
            </a:r>
            <a:r>
              <a:rPr lang="hi-IN" sz="2400" dirty="0"/>
              <a:t>अन्तर से नस्य करना चाहिए | </a:t>
            </a:r>
            <a:endParaRPr lang="en-IN" sz="2200" b="1" i="1" u="sng" dirty="0"/>
          </a:p>
        </p:txBody>
      </p:sp>
    </p:spTree>
    <p:extLst>
      <p:ext uri="{BB962C8B-B14F-4D97-AF65-F5344CB8AC3E}">
        <p14:creationId xmlns:p14="http://schemas.microsoft.com/office/powerpoint/2010/main" xmlns="" val="96568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6128EA6-10B7-A995-A743-3FA7E9C26934}"/>
              </a:ext>
            </a:extLst>
          </p:cNvPr>
          <p:cNvSpPr>
            <a:spLocks noGrp="1"/>
          </p:cNvSpPr>
          <p:nvPr>
            <p:ph idx="1"/>
          </p:nvPr>
        </p:nvSpPr>
        <p:spPr>
          <a:xfrm>
            <a:off x="219807" y="202222"/>
            <a:ext cx="11702561" cy="6576647"/>
          </a:xfrm>
        </p:spPr>
        <p:txBody>
          <a:bodyPr>
            <a:normAutofit/>
          </a:bodyPr>
          <a:lstStyle/>
          <a:p>
            <a:pPr marL="0" indent="0">
              <a:lnSpc>
                <a:spcPct val="70000"/>
              </a:lnSpc>
              <a:buNone/>
            </a:pPr>
            <a:r>
              <a:rPr lang="hi-IN" sz="3600" b="1" i="1" u="sng" dirty="0"/>
              <a:t>अञ्जन</a:t>
            </a:r>
            <a:r>
              <a:rPr lang="en-US" sz="3600" b="1" i="1" u="sng" dirty="0"/>
              <a:t>-</a:t>
            </a:r>
          </a:p>
          <a:p>
            <a:pPr marL="0" indent="0">
              <a:lnSpc>
                <a:spcPct val="70000"/>
              </a:lnSpc>
              <a:buNone/>
            </a:pPr>
            <a:endParaRPr lang="en-US" b="1" i="1" u="sng" dirty="0"/>
          </a:p>
          <a:p>
            <a:pPr>
              <a:lnSpc>
                <a:spcPct val="70000"/>
              </a:lnSpc>
              <a:buFont typeface="Wingdings" panose="05000000000000000000" pitchFamily="2" charset="2"/>
              <a:buChar char="q"/>
            </a:pPr>
            <a:r>
              <a:rPr lang="en-US" dirty="0"/>
              <a:t> </a:t>
            </a:r>
            <a:r>
              <a:rPr lang="hi-IN" dirty="0"/>
              <a:t>स्वर्ण</a:t>
            </a:r>
            <a:r>
              <a:rPr lang="en-IN" dirty="0"/>
              <a:t> </a:t>
            </a:r>
            <a:r>
              <a:rPr lang="hi-IN" dirty="0"/>
              <a:t>को नारी दुग्ध में घर्षण करके अञ्जन लगाये।</a:t>
            </a:r>
            <a:endParaRPr lang="en-US" dirty="0"/>
          </a:p>
          <a:p>
            <a:pPr marL="514350" indent="-514350">
              <a:lnSpc>
                <a:spcPct val="70000"/>
              </a:lnSpc>
              <a:buFont typeface="+mj-lt"/>
              <a:buAutoNum type="arabicPeriod"/>
            </a:pPr>
            <a:endParaRPr lang="en-US" dirty="0"/>
          </a:p>
          <a:p>
            <a:pPr>
              <a:lnSpc>
                <a:spcPct val="70000"/>
              </a:lnSpc>
              <a:buFont typeface="Wingdings" panose="05000000000000000000" pitchFamily="2" charset="2"/>
              <a:buChar char="q"/>
            </a:pPr>
            <a:r>
              <a:rPr lang="en-US" dirty="0"/>
              <a:t> </a:t>
            </a:r>
            <a:r>
              <a:rPr lang="hi-IN" dirty="0"/>
              <a:t>पलाश पुष्प अथवा मूल के स्वरस एवं शल्लकी स्वरस एवं मधु को मिलाकर अञ्जन करे | </a:t>
            </a:r>
            <a:r>
              <a:rPr lang="hi-IN" b="1" i="1" dirty="0"/>
              <a:t>[सु0उ0–11/7]</a:t>
            </a:r>
            <a:endParaRPr lang="en-US" b="1" i="1" dirty="0"/>
          </a:p>
          <a:p>
            <a:pPr marL="514350" indent="-514350">
              <a:lnSpc>
                <a:spcPct val="70000"/>
              </a:lnSpc>
              <a:buFont typeface="+mj-lt"/>
              <a:buAutoNum type="arabicPeriod"/>
            </a:pPr>
            <a:endParaRPr lang="en-US" dirty="0"/>
          </a:p>
          <a:p>
            <a:pPr>
              <a:lnSpc>
                <a:spcPct val="70000"/>
              </a:lnSpc>
              <a:buFont typeface="Wingdings" panose="05000000000000000000" pitchFamily="2" charset="2"/>
              <a:buChar char="q"/>
            </a:pPr>
            <a:r>
              <a:rPr lang="en-US" dirty="0"/>
              <a:t> </a:t>
            </a:r>
            <a:r>
              <a:rPr lang="hi-IN" dirty="0"/>
              <a:t>काली निशोथ अथवा यष्टीमधु की रसक्रिया करके उसमें शर्करा एवं मधु को मिलाकर अञ्जन करें</a:t>
            </a:r>
            <a:endParaRPr lang="en-IN" dirty="0"/>
          </a:p>
          <a:p>
            <a:pPr marL="0" indent="0">
              <a:lnSpc>
                <a:spcPct val="70000"/>
              </a:lnSpc>
              <a:buNone/>
            </a:pPr>
            <a:r>
              <a:rPr lang="en-IN" b="1" i="1" dirty="0"/>
              <a:t>                                                                                                                                                     </a:t>
            </a:r>
            <a:r>
              <a:rPr lang="hi-IN" b="1" i="1" dirty="0"/>
              <a:t>[सु0उ0–11/7]</a:t>
            </a:r>
            <a:endParaRPr lang="en-US" b="1" i="1" dirty="0"/>
          </a:p>
          <a:p>
            <a:pPr marL="514350" indent="-514350">
              <a:lnSpc>
                <a:spcPct val="70000"/>
              </a:lnSpc>
              <a:buFont typeface="+mj-lt"/>
              <a:buAutoNum type="arabicPeriod"/>
            </a:pPr>
            <a:endParaRPr lang="en-US" dirty="0"/>
          </a:p>
          <a:p>
            <a:pPr>
              <a:lnSpc>
                <a:spcPct val="70000"/>
              </a:lnSpc>
              <a:buFont typeface="Wingdings" panose="05000000000000000000" pitchFamily="2" charset="2"/>
              <a:buChar char="q"/>
            </a:pPr>
            <a:r>
              <a:rPr lang="en-US" dirty="0"/>
              <a:t> </a:t>
            </a:r>
            <a:r>
              <a:rPr lang="hi-IN" dirty="0"/>
              <a:t>समुद्रफेन को मधु एवं नारीदुग्ध में घिसकर अञ्जन करें </a:t>
            </a:r>
            <a:r>
              <a:rPr lang="hi-IN" b="1" i="1" dirty="0"/>
              <a:t>[सु0उ0–11/11]</a:t>
            </a:r>
            <a:endParaRPr lang="en-US" b="1" i="1" dirty="0"/>
          </a:p>
          <a:p>
            <a:pPr marL="514350" indent="-514350">
              <a:lnSpc>
                <a:spcPct val="70000"/>
              </a:lnSpc>
              <a:buFont typeface="+mj-lt"/>
              <a:buAutoNum type="arabicPeriod"/>
            </a:pPr>
            <a:endParaRPr lang="en-US" dirty="0"/>
          </a:p>
          <a:p>
            <a:pPr>
              <a:lnSpc>
                <a:spcPct val="70000"/>
              </a:lnSpc>
              <a:buFont typeface="Wingdings" panose="05000000000000000000" pitchFamily="2" charset="2"/>
              <a:buChar char="q"/>
            </a:pPr>
            <a:r>
              <a:rPr lang="en-US" dirty="0"/>
              <a:t> </a:t>
            </a:r>
            <a:r>
              <a:rPr lang="hi-IN" dirty="0"/>
              <a:t>पलाश पुष्प को मधु के साथ घिसकर अञ्जन लगाये।</a:t>
            </a:r>
            <a:r>
              <a:rPr lang="en-US" dirty="0"/>
              <a:t> </a:t>
            </a:r>
            <a:r>
              <a:rPr lang="hi-IN" dirty="0"/>
              <a:t> </a:t>
            </a:r>
            <a:r>
              <a:rPr lang="hi-IN" b="1" i="1" dirty="0"/>
              <a:t>[सु0उ0–11/9]</a:t>
            </a:r>
            <a:endParaRPr lang="en-US" b="1" i="1" dirty="0"/>
          </a:p>
          <a:p>
            <a:pPr marL="514350" indent="-514350">
              <a:lnSpc>
                <a:spcPct val="70000"/>
              </a:lnSpc>
              <a:buFont typeface="+mj-lt"/>
              <a:buAutoNum type="arabicPeriod"/>
            </a:pPr>
            <a:endParaRPr lang="en-US" b="1" i="1" dirty="0"/>
          </a:p>
          <a:p>
            <a:pPr marL="514350" indent="-514350">
              <a:lnSpc>
                <a:spcPct val="70000"/>
              </a:lnSpc>
              <a:buFont typeface="+mj-lt"/>
              <a:buAutoNum type="arabicPeriod"/>
            </a:pPr>
            <a:endParaRPr lang="en-IN" b="1" i="1" u="sng" dirty="0"/>
          </a:p>
        </p:txBody>
      </p:sp>
    </p:spTree>
    <p:extLst>
      <p:ext uri="{BB962C8B-B14F-4D97-AF65-F5344CB8AC3E}">
        <p14:creationId xmlns:p14="http://schemas.microsoft.com/office/powerpoint/2010/main" xmlns="" val="721347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484FF09-26B8-D0BA-F926-F4D1C7742256}"/>
              </a:ext>
            </a:extLst>
          </p:cNvPr>
          <p:cNvSpPr>
            <a:spLocks noGrp="1"/>
          </p:cNvSpPr>
          <p:nvPr>
            <p:ph idx="1"/>
          </p:nvPr>
        </p:nvSpPr>
        <p:spPr>
          <a:xfrm>
            <a:off x="222738" y="163878"/>
            <a:ext cx="11849100" cy="6694122"/>
          </a:xfrm>
        </p:spPr>
        <p:txBody>
          <a:bodyPr/>
          <a:lstStyle/>
          <a:p>
            <a:pPr marL="0" indent="0">
              <a:buNone/>
            </a:pPr>
            <a:r>
              <a:rPr lang="hi-IN" sz="3600" b="1" i="1" u="sng" dirty="0"/>
              <a:t>आश्चोतन–</a:t>
            </a:r>
            <a:endParaRPr lang="en-US" sz="3600" b="1" i="1" u="sng" dirty="0"/>
          </a:p>
          <a:p>
            <a:pPr>
              <a:buFont typeface="Wingdings" panose="05000000000000000000" pitchFamily="2" charset="2"/>
              <a:buChar char="q"/>
            </a:pPr>
            <a:r>
              <a:rPr lang="en-US" sz="3600" b="1" i="1" u="sng" dirty="0"/>
              <a:t> </a:t>
            </a:r>
            <a:r>
              <a:rPr lang="hi-IN" dirty="0"/>
              <a:t>काश्मरी (छाल) आंवला  और हारीतकी चूर्ण को अथवा कायफल  के चूर्ण को  वस्त्र में पोटली बनाकर जल में भिगोकर आश्चोतन करे | </a:t>
            </a:r>
            <a:r>
              <a:rPr lang="en-US" b="1" dirty="0"/>
              <a:t>[</a:t>
            </a:r>
            <a:r>
              <a:rPr lang="hi-IN" b="1" dirty="0"/>
              <a:t>सु0उ0-11/12</a:t>
            </a:r>
            <a:r>
              <a:rPr lang="en-US" b="1" dirty="0"/>
              <a:t>]</a:t>
            </a:r>
          </a:p>
          <a:p>
            <a:pPr marL="0" indent="0">
              <a:buNone/>
            </a:pPr>
            <a:endParaRPr lang="en-US" sz="3600" b="1" i="1" u="sng" dirty="0"/>
          </a:p>
          <a:p>
            <a:pPr marL="0" indent="0">
              <a:buNone/>
            </a:pPr>
            <a:r>
              <a:rPr lang="hi-IN" sz="3600" b="1" i="1" u="sng" dirty="0"/>
              <a:t>आ० वाग्भट</a:t>
            </a:r>
            <a:r>
              <a:rPr lang="en-US" sz="3600" b="1" i="1" u="sng" dirty="0"/>
              <a:t> </a:t>
            </a:r>
            <a:r>
              <a:rPr lang="hi-IN" sz="3600" b="1" i="1" u="sng" dirty="0"/>
              <a:t>मतानुसार</a:t>
            </a:r>
            <a:r>
              <a:rPr lang="en-US" sz="3600" b="1" i="1" u="sng" dirty="0"/>
              <a:t> </a:t>
            </a:r>
            <a:r>
              <a:rPr lang="hi-IN" sz="3600" b="1" i="1" u="sng" dirty="0"/>
              <a:t>चिकित्सा</a:t>
            </a:r>
            <a:r>
              <a:rPr lang="en-US" sz="3600" b="1" i="1" u="sng" dirty="0"/>
              <a:t>–</a:t>
            </a:r>
          </a:p>
          <a:p>
            <a:pPr marL="0" indent="0">
              <a:buNone/>
            </a:pPr>
            <a:r>
              <a:rPr lang="en-US" sz="3600" b="1" i="1" dirty="0"/>
              <a:t>       </a:t>
            </a:r>
            <a:r>
              <a:rPr lang="hi-IN" b="1" dirty="0"/>
              <a:t>सुमन: कोरका: शङ्खत्रिफला मधुकं बला |</a:t>
            </a:r>
            <a:endParaRPr lang="en-US" b="1" dirty="0"/>
          </a:p>
          <a:p>
            <a:pPr marL="0" indent="0">
              <a:buNone/>
            </a:pPr>
            <a:r>
              <a:rPr lang="en-US" b="1" dirty="0"/>
              <a:t>         </a:t>
            </a:r>
            <a:r>
              <a:rPr lang="hi-IN" b="1" dirty="0"/>
              <a:t>पित्तरक्तापहा वर्तिः पिष्टा दिव्येन वारिणा ।।</a:t>
            </a:r>
            <a:r>
              <a:rPr lang="en-US" b="1" dirty="0"/>
              <a:t>         </a:t>
            </a:r>
            <a:r>
              <a:rPr lang="hi-IN" b="1" dirty="0"/>
              <a:t>(अ0ह0उ0–16/23]</a:t>
            </a:r>
            <a:endParaRPr lang="en-US" b="1" dirty="0"/>
          </a:p>
          <a:p>
            <a:pPr marL="0" indent="0">
              <a:buNone/>
            </a:pPr>
            <a:endParaRPr lang="en-US" b="1" dirty="0"/>
          </a:p>
          <a:p>
            <a:pPr>
              <a:buFont typeface="Wingdings" panose="05000000000000000000" pitchFamily="2" charset="2"/>
              <a:buChar char="q"/>
            </a:pPr>
            <a:r>
              <a:rPr lang="en-US" dirty="0"/>
              <a:t> </a:t>
            </a:r>
            <a:r>
              <a:rPr lang="hi-IN" dirty="0"/>
              <a:t>चमेली की कलियाँ, शंख की पिष्टि, त्रिफला, मधुक एवं बला की जड़ की छाल को दिव्य जल में</a:t>
            </a:r>
            <a:r>
              <a:rPr lang="en-US" dirty="0"/>
              <a:t> </a:t>
            </a:r>
            <a:r>
              <a:rPr lang="hi-IN" dirty="0"/>
              <a:t>पीसकर वर्ति बनाये।</a:t>
            </a:r>
            <a:r>
              <a:rPr lang="en-US" dirty="0"/>
              <a:t> </a:t>
            </a:r>
            <a:r>
              <a:rPr lang="hi-IN" dirty="0"/>
              <a:t>यह वर्ति पित्त एवं रक्तज अधिमन्थ को नष्ट करता</a:t>
            </a:r>
            <a:r>
              <a:rPr lang="en-US" dirty="0"/>
              <a:t> </a:t>
            </a:r>
            <a:r>
              <a:rPr lang="hi-IN" dirty="0"/>
              <a:t>है।</a:t>
            </a:r>
            <a:endParaRPr lang="en-IN" dirty="0"/>
          </a:p>
          <a:p>
            <a:pPr marL="0" indent="0">
              <a:buNone/>
            </a:pPr>
            <a:endParaRPr lang="en-IN" b="1" dirty="0"/>
          </a:p>
        </p:txBody>
      </p:sp>
    </p:spTree>
    <p:extLst>
      <p:ext uri="{BB962C8B-B14F-4D97-AF65-F5344CB8AC3E}">
        <p14:creationId xmlns:p14="http://schemas.microsoft.com/office/powerpoint/2010/main" xmlns="" val="396573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4B150-060C-6EB7-612D-D89A49BAB108}"/>
              </a:ext>
            </a:extLst>
          </p:cNvPr>
          <p:cNvSpPr>
            <a:spLocks noGrp="1"/>
          </p:cNvSpPr>
          <p:nvPr>
            <p:ph type="title"/>
          </p:nvPr>
        </p:nvSpPr>
        <p:spPr>
          <a:xfrm>
            <a:off x="750277" y="118941"/>
            <a:ext cx="1975338" cy="1325563"/>
          </a:xfrm>
        </p:spPr>
        <p:txBody>
          <a:bodyPr/>
          <a:lstStyle/>
          <a:p>
            <a:r>
              <a:rPr lang="hi-IN" b="1" i="1" u="sng" dirty="0"/>
              <a:t>परिचय</a:t>
            </a:r>
            <a:endParaRPr lang="en-IN" b="1" i="1" u="sng" dirty="0"/>
          </a:p>
        </p:txBody>
      </p:sp>
      <p:sp>
        <p:nvSpPr>
          <p:cNvPr id="3" name="Content Placeholder 2">
            <a:extLst>
              <a:ext uri="{FF2B5EF4-FFF2-40B4-BE49-F238E27FC236}">
                <a16:creationId xmlns:a16="http://schemas.microsoft.com/office/drawing/2014/main" xmlns="" id="{62D9BE3D-804C-AC9B-ED08-3A1D193B09D9}"/>
              </a:ext>
            </a:extLst>
          </p:cNvPr>
          <p:cNvSpPr>
            <a:spLocks noGrp="1"/>
          </p:cNvSpPr>
          <p:nvPr>
            <p:ph idx="1"/>
          </p:nvPr>
        </p:nvSpPr>
        <p:spPr>
          <a:xfrm>
            <a:off x="589085" y="1444504"/>
            <a:ext cx="11500338" cy="5294555"/>
          </a:xfrm>
        </p:spPr>
        <p:txBody>
          <a:bodyPr>
            <a:normAutofit lnSpcReduction="10000"/>
          </a:bodyPr>
          <a:lstStyle/>
          <a:p>
            <a:pPr marL="0" indent="0">
              <a:buNone/>
            </a:pPr>
            <a:r>
              <a:rPr lang="hi-IN" dirty="0"/>
              <a:t>अधिमन्थ दो शब्दों से मिलकर बना है।</a:t>
            </a:r>
            <a:endParaRPr lang="en-US" dirty="0"/>
          </a:p>
          <a:p>
            <a:pPr marL="0" indent="0">
              <a:buNone/>
            </a:pPr>
            <a:r>
              <a:rPr lang="en-US" dirty="0"/>
              <a:t>                              </a:t>
            </a:r>
            <a:r>
              <a:rPr lang="hi-IN" b="1" dirty="0"/>
              <a:t>अधि =अधिक</a:t>
            </a:r>
            <a:r>
              <a:rPr lang="en-US" b="1" dirty="0"/>
              <a:t> </a:t>
            </a:r>
          </a:p>
          <a:p>
            <a:pPr marL="0" indent="0">
              <a:buNone/>
            </a:pPr>
            <a:r>
              <a:rPr lang="hi-IN" b="1" u="sng" dirty="0"/>
              <a:t>अधिमन्थ</a:t>
            </a:r>
            <a:r>
              <a:rPr lang="en-US" dirty="0"/>
              <a:t>               </a:t>
            </a:r>
          </a:p>
          <a:p>
            <a:pPr marL="0" indent="0">
              <a:buNone/>
            </a:pPr>
            <a:r>
              <a:rPr lang="en-US" dirty="0"/>
              <a:t>                             </a:t>
            </a:r>
            <a:r>
              <a:rPr lang="hi-IN" b="1" dirty="0"/>
              <a:t>मन्थ=मंथन</a:t>
            </a:r>
            <a:endParaRPr lang="en-US" b="1" dirty="0"/>
          </a:p>
          <a:p>
            <a:pPr marL="0" indent="0">
              <a:buNone/>
            </a:pPr>
            <a:endParaRPr lang="en-US" dirty="0"/>
          </a:p>
          <a:p>
            <a:pPr marL="0" indent="0">
              <a:buNone/>
            </a:pPr>
            <a:r>
              <a:rPr lang="hi-IN" dirty="0"/>
              <a:t>अर्थात जिस नेत्ररोग में अधिक मन्थनवत पिड़ा</a:t>
            </a:r>
            <a:r>
              <a:rPr lang="en-US" dirty="0"/>
              <a:t> </a:t>
            </a:r>
            <a:r>
              <a:rPr lang="hi-IN" dirty="0"/>
              <a:t>होती है उसे अधिमन्थ कहते हैं।</a:t>
            </a:r>
            <a:r>
              <a:rPr lang="en-US" dirty="0"/>
              <a:t> </a:t>
            </a:r>
          </a:p>
          <a:p>
            <a:pPr>
              <a:buFont typeface="Wingdings" panose="05000000000000000000" pitchFamily="2" charset="2"/>
              <a:buChar char="Ø"/>
            </a:pPr>
            <a:r>
              <a:rPr lang="hi-IN" b="1" u="sng" dirty="0"/>
              <a:t>जैसे=</a:t>
            </a:r>
            <a:r>
              <a:rPr lang="hi-IN" dirty="0"/>
              <a:t>अधिक दाँत निकलने को कारण अधिदंत</a:t>
            </a:r>
            <a:r>
              <a:rPr lang="en-US" dirty="0"/>
              <a:t> </a:t>
            </a:r>
            <a:r>
              <a:rPr lang="hi-IN" dirty="0"/>
              <a:t>कहते हैं। उसी प्रकार शिर व नेत्र में तीव्र</a:t>
            </a:r>
            <a:r>
              <a:rPr lang="en-US" dirty="0"/>
              <a:t> </a:t>
            </a:r>
            <a:r>
              <a:rPr lang="hi-IN" dirty="0"/>
              <a:t>वेदना उत्पन्न या अधिक मन्थनवत पीड़ा</a:t>
            </a:r>
            <a:r>
              <a:rPr lang="en-US" dirty="0"/>
              <a:t> </a:t>
            </a:r>
            <a:r>
              <a:rPr lang="hi-IN" dirty="0"/>
              <a:t>होने को अधिमन्थ कहते है।</a:t>
            </a:r>
            <a:endParaRPr lang="en-US" dirty="0"/>
          </a:p>
          <a:p>
            <a:pPr>
              <a:buFont typeface="Wingdings" panose="05000000000000000000" pitchFamily="2" charset="2"/>
              <a:buChar char="Ø"/>
            </a:pPr>
            <a:r>
              <a:rPr lang="hi-IN" dirty="0"/>
              <a:t>अधिमन्थ सर्वगत नेत्र रोगों में एक प्रधान रोग है।</a:t>
            </a:r>
            <a:r>
              <a:rPr lang="en-US" dirty="0"/>
              <a:t> </a:t>
            </a:r>
            <a:r>
              <a:rPr lang="hi-IN" dirty="0"/>
              <a:t>यह एक विशेष</a:t>
            </a:r>
            <a:r>
              <a:rPr lang="en-US" dirty="0"/>
              <a:t> </a:t>
            </a:r>
            <a:r>
              <a:rPr lang="hi-IN" dirty="0"/>
              <a:t>जातीय कठिन एवं कष्टदायक नेत्ररोग है।</a:t>
            </a:r>
            <a:endParaRPr lang="en-US" dirty="0"/>
          </a:p>
        </p:txBody>
      </p:sp>
      <p:sp>
        <p:nvSpPr>
          <p:cNvPr id="4" name="Star: 5 Points 3">
            <a:extLst>
              <a:ext uri="{FF2B5EF4-FFF2-40B4-BE49-F238E27FC236}">
                <a16:creationId xmlns:a16="http://schemas.microsoft.com/office/drawing/2014/main" xmlns="" id="{4D70931D-5714-B252-B593-407B09DFBF5B}"/>
              </a:ext>
            </a:extLst>
          </p:cNvPr>
          <p:cNvSpPr/>
          <p:nvPr/>
        </p:nvSpPr>
        <p:spPr>
          <a:xfrm>
            <a:off x="272562" y="571500"/>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cxnSp>
        <p:nvCxnSpPr>
          <p:cNvPr id="6" name="Straight Arrow Connector 5">
            <a:extLst>
              <a:ext uri="{FF2B5EF4-FFF2-40B4-BE49-F238E27FC236}">
                <a16:creationId xmlns:a16="http://schemas.microsoft.com/office/drawing/2014/main" xmlns="" id="{5C02CD73-DA71-8505-2CC9-8ED0C20E8269}"/>
              </a:ext>
            </a:extLst>
          </p:cNvPr>
          <p:cNvCxnSpPr>
            <a:cxnSpLocks/>
          </p:cNvCxnSpPr>
          <p:nvPr/>
        </p:nvCxnSpPr>
        <p:spPr>
          <a:xfrm flipV="1">
            <a:off x="2145323" y="2189285"/>
            <a:ext cx="931985" cy="4484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xmlns="" id="{20DD63C1-D1E6-BD7D-FE5B-AB1902C3439A}"/>
              </a:ext>
            </a:extLst>
          </p:cNvPr>
          <p:cNvCxnSpPr>
            <a:cxnSpLocks/>
          </p:cNvCxnSpPr>
          <p:nvPr/>
        </p:nvCxnSpPr>
        <p:spPr>
          <a:xfrm>
            <a:off x="2145323" y="2637692"/>
            <a:ext cx="808892" cy="4132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87364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97F534-C955-147F-8680-4371CE40D6E2}"/>
              </a:ext>
            </a:extLst>
          </p:cNvPr>
          <p:cNvSpPr>
            <a:spLocks noGrp="1"/>
          </p:cNvSpPr>
          <p:nvPr>
            <p:ph type="title"/>
          </p:nvPr>
        </p:nvSpPr>
        <p:spPr>
          <a:xfrm>
            <a:off x="468922" y="146170"/>
            <a:ext cx="4182208" cy="1092811"/>
          </a:xfrm>
        </p:spPr>
        <p:txBody>
          <a:bodyPr/>
          <a:lstStyle/>
          <a:p>
            <a:r>
              <a:rPr lang="hi-IN" sz="4400" b="1" i="1" u="sng" dirty="0">
                <a:latin typeface="+mj-lt"/>
                <a:ea typeface="+mj-ea"/>
                <a:cs typeface="+mj-cs"/>
              </a:rPr>
              <a:t>कफज अधिमन्थ</a:t>
            </a:r>
            <a:endParaRPr lang="en-IN" dirty="0"/>
          </a:p>
        </p:txBody>
      </p:sp>
      <p:sp>
        <p:nvSpPr>
          <p:cNvPr id="3" name="Content Placeholder 2">
            <a:extLst>
              <a:ext uri="{FF2B5EF4-FFF2-40B4-BE49-F238E27FC236}">
                <a16:creationId xmlns:a16="http://schemas.microsoft.com/office/drawing/2014/main" xmlns="" id="{9FE2BA1E-FA56-AC0F-20E6-446DDF2B3B93}"/>
              </a:ext>
            </a:extLst>
          </p:cNvPr>
          <p:cNvSpPr>
            <a:spLocks noGrp="1"/>
          </p:cNvSpPr>
          <p:nvPr>
            <p:ph idx="1"/>
          </p:nvPr>
        </p:nvSpPr>
        <p:spPr>
          <a:xfrm>
            <a:off x="266699" y="1157409"/>
            <a:ext cx="11708423" cy="5565960"/>
          </a:xfrm>
        </p:spPr>
        <p:txBody>
          <a:bodyPr>
            <a:normAutofit lnSpcReduction="10000"/>
          </a:bodyPr>
          <a:lstStyle/>
          <a:p>
            <a:r>
              <a:rPr lang="hi-IN" sz="2800" b="1" i="1" u="sng" dirty="0"/>
              <a:t>लक्षण</a:t>
            </a:r>
            <a:r>
              <a:rPr lang="en-US" sz="2800" b="1" i="1" u="sng" dirty="0"/>
              <a:t>-</a:t>
            </a:r>
          </a:p>
          <a:p>
            <a:pPr marL="0" indent="0">
              <a:buNone/>
            </a:pPr>
            <a:r>
              <a:rPr lang="en-IN" sz="2400" b="1" i="0" dirty="0">
                <a:effectLst/>
                <a:latin typeface="Tahoma" panose="020B0604030504040204" pitchFamily="34" charset="0"/>
              </a:rPr>
              <a:t>               </a:t>
            </a:r>
            <a:r>
              <a:rPr lang="hi-IN" sz="2400" b="1" i="0" dirty="0">
                <a:effectLst/>
                <a:latin typeface="Tahoma" panose="020B0604030504040204" pitchFamily="34" charset="0"/>
              </a:rPr>
              <a:t>शोफवन्नातिसंरब्धं स्रावकण्डूसमन्वितम् |</a:t>
            </a:r>
            <a:r>
              <a:rPr lang="hi-IN" sz="2400" b="1" dirty="0"/>
              <a:t/>
            </a:r>
            <a:br>
              <a:rPr lang="hi-IN" sz="2400" b="1" dirty="0"/>
            </a:br>
            <a:r>
              <a:rPr lang="en-IN" sz="2400" b="1" dirty="0"/>
              <a:t>                 </a:t>
            </a:r>
            <a:r>
              <a:rPr lang="hi-IN" sz="2400" b="1" i="0" dirty="0">
                <a:effectLst/>
                <a:latin typeface="Tahoma" panose="020B0604030504040204" pitchFamily="34" charset="0"/>
              </a:rPr>
              <a:t>शैत्यगौरवपैच्छिल्यदूषिकाहर्षणान्वितम् ||१६||</a:t>
            </a:r>
            <a:r>
              <a:rPr lang="hi-IN" sz="2400" b="1" dirty="0"/>
              <a:t/>
            </a:r>
            <a:br>
              <a:rPr lang="hi-IN" sz="2400" b="1" dirty="0"/>
            </a:br>
            <a:r>
              <a:rPr lang="en-IN" sz="2400" b="1" dirty="0"/>
              <a:t>                 </a:t>
            </a:r>
            <a:r>
              <a:rPr lang="hi-IN" sz="2400" b="1" i="0" dirty="0">
                <a:effectLst/>
                <a:latin typeface="Tahoma" panose="020B0604030504040204" pitchFamily="34" charset="0"/>
              </a:rPr>
              <a:t>रूपं पश्यति दुःखेन पांशुपूर्णमिवाविलम् |</a:t>
            </a:r>
            <a:r>
              <a:rPr lang="hi-IN" sz="2400" b="1" dirty="0"/>
              <a:t/>
            </a:r>
            <a:br>
              <a:rPr lang="hi-IN" sz="2400" b="1" dirty="0"/>
            </a:br>
            <a:r>
              <a:rPr lang="en-IN" sz="2400" b="1" dirty="0"/>
              <a:t>                 </a:t>
            </a:r>
            <a:r>
              <a:rPr lang="hi-IN" sz="2400" b="1" i="0" dirty="0">
                <a:effectLst/>
                <a:latin typeface="Tahoma" panose="020B0604030504040204" pitchFamily="34" charset="0"/>
              </a:rPr>
              <a:t>नासाध्मानशिरोदुःखयुतं श्लेष्माधिमन्थितम् ||</a:t>
            </a:r>
            <a:r>
              <a:rPr lang="en-US" sz="2400" b="1" dirty="0"/>
              <a:t>            </a:t>
            </a:r>
            <a:r>
              <a:rPr lang="en-US" b="1" dirty="0"/>
              <a:t>[</a:t>
            </a:r>
            <a:r>
              <a:rPr lang="hi-IN" b="1" dirty="0"/>
              <a:t>सु0उ06/16,17</a:t>
            </a:r>
            <a:r>
              <a:rPr lang="en-US" b="1" dirty="0"/>
              <a:t>]</a:t>
            </a:r>
          </a:p>
          <a:p>
            <a:pPr marL="0" indent="0">
              <a:buNone/>
            </a:pPr>
            <a:endParaRPr lang="en-US" b="1" dirty="0"/>
          </a:p>
          <a:p>
            <a:r>
              <a:rPr lang="hi-IN" dirty="0"/>
              <a:t>कफज अधिमन्थ में नेत्र में शोथ तो होता है परन्तु उतना तीव्र शोथ नहीं रहता है। </a:t>
            </a:r>
            <a:endParaRPr lang="en-IN" dirty="0"/>
          </a:p>
          <a:p>
            <a:r>
              <a:rPr lang="hi-IN" dirty="0"/>
              <a:t>किन्तु आँख स्त्राव, कण्डू, शीतलता, गौरव,   पिच्छलता, दुषिका, हर्षण, मलयुक्त, होती है।</a:t>
            </a:r>
            <a:endParaRPr lang="en-IN" dirty="0"/>
          </a:p>
          <a:p>
            <a:r>
              <a:rPr lang="hi-IN" dirty="0"/>
              <a:t>रोगी को प्रत्येक पदार्थ कष्ट से दिखाई देता है। </a:t>
            </a:r>
            <a:endParaRPr lang="en-IN" dirty="0"/>
          </a:p>
          <a:p>
            <a:r>
              <a:rPr lang="hi-IN" dirty="0"/>
              <a:t>देखते समय द्रव्य धुँआ, धुलयुक्त या मलयुक्त आभास होता है।</a:t>
            </a:r>
            <a:r>
              <a:rPr lang="en-IN" dirty="0"/>
              <a:t> </a:t>
            </a:r>
          </a:p>
          <a:p>
            <a:r>
              <a:rPr lang="hi-IN" dirty="0"/>
              <a:t>नासिका रुकी हुई तथा शिर में वेदना होती है।</a:t>
            </a:r>
            <a:endParaRPr lang="en-IN" b="1" dirty="0"/>
          </a:p>
        </p:txBody>
      </p:sp>
      <p:sp>
        <p:nvSpPr>
          <p:cNvPr id="4" name="Star: 5 Points 3">
            <a:extLst>
              <a:ext uri="{FF2B5EF4-FFF2-40B4-BE49-F238E27FC236}">
                <a16:creationId xmlns:a16="http://schemas.microsoft.com/office/drawing/2014/main" xmlns="" id="{0573A838-995C-80A5-BCB6-EF93F3E253F6}"/>
              </a:ext>
            </a:extLst>
          </p:cNvPr>
          <p:cNvSpPr/>
          <p:nvPr/>
        </p:nvSpPr>
        <p:spPr>
          <a:xfrm>
            <a:off x="64476" y="430394"/>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022987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367A5B-9549-E6B2-2356-CCA9CA44AA26}"/>
              </a:ext>
            </a:extLst>
          </p:cNvPr>
          <p:cNvSpPr>
            <a:spLocks noGrp="1"/>
          </p:cNvSpPr>
          <p:nvPr>
            <p:ph idx="1"/>
          </p:nvPr>
        </p:nvSpPr>
        <p:spPr>
          <a:xfrm>
            <a:off x="131885" y="193431"/>
            <a:ext cx="11931161" cy="6603023"/>
          </a:xfrm>
        </p:spPr>
        <p:txBody>
          <a:bodyPr>
            <a:normAutofit/>
          </a:bodyPr>
          <a:lstStyle/>
          <a:p>
            <a:pPr marL="0" indent="0">
              <a:buNone/>
            </a:pPr>
            <a:r>
              <a:rPr lang="hi-IN" sz="2800" b="1" i="1" u="sng" dirty="0"/>
              <a:t>आ० वाग्भट</a:t>
            </a:r>
            <a:r>
              <a:rPr lang="en-US" sz="2800" b="1" i="1" u="sng" dirty="0"/>
              <a:t> </a:t>
            </a:r>
            <a:r>
              <a:rPr lang="hi-IN" sz="2800" b="1" i="1" u="sng" dirty="0"/>
              <a:t>मतानुसार</a:t>
            </a:r>
            <a:r>
              <a:rPr lang="en-IN" sz="2800" b="1" i="1" u="sng" dirty="0"/>
              <a:t>-</a:t>
            </a:r>
            <a:r>
              <a:rPr lang="en-IN" dirty="0"/>
              <a:t>          </a:t>
            </a:r>
          </a:p>
          <a:p>
            <a:pPr marL="0" indent="0">
              <a:buNone/>
            </a:pPr>
            <a:r>
              <a:rPr lang="en-IN" dirty="0"/>
              <a:t>          </a:t>
            </a:r>
            <a:r>
              <a:rPr lang="hi-IN" b="1" dirty="0"/>
              <a:t>अधिमन्थे नतं कृष्णमुन्नतं शुक्लमण्डलम् |</a:t>
            </a:r>
            <a:endParaRPr lang="en-IN" b="1" dirty="0"/>
          </a:p>
          <a:p>
            <a:pPr marL="0" indent="0">
              <a:buNone/>
            </a:pPr>
            <a:r>
              <a:rPr lang="en-IN" b="1" dirty="0"/>
              <a:t>           </a:t>
            </a:r>
            <a:r>
              <a:rPr lang="hi-IN" b="1" dirty="0"/>
              <a:t>प्रसेको नासिकाध्यान पांशुपूर्णमिवेक्षणम् || </a:t>
            </a:r>
            <a:r>
              <a:rPr lang="en-IN" b="1" dirty="0"/>
              <a:t>        </a:t>
            </a:r>
            <a:r>
              <a:rPr lang="hi-IN" b="1" dirty="0"/>
              <a:t>(अ0ह0उ015/11</a:t>
            </a:r>
            <a:r>
              <a:rPr lang="en-IN" b="1" dirty="0"/>
              <a:t>)</a:t>
            </a:r>
          </a:p>
          <a:p>
            <a:pPr marL="0" indent="0">
              <a:buNone/>
            </a:pPr>
            <a:endParaRPr lang="en-IN" dirty="0"/>
          </a:p>
          <a:p>
            <a:pPr marL="0" indent="0">
              <a:buNone/>
            </a:pPr>
            <a:r>
              <a:rPr lang="hi-IN" dirty="0"/>
              <a:t>कफज अधिमन्थ में कृष्णमण्डल दब जाता है एवं स्वेतमण्डल  किंचित उठ जाता है। मुखसे लार / नेत्र से स्त्राव टपकना, नासा</a:t>
            </a:r>
            <a:r>
              <a:rPr lang="en-IN" dirty="0"/>
              <a:t> </a:t>
            </a:r>
            <a:r>
              <a:rPr lang="hi-IN" dirty="0"/>
              <a:t>छिद्रों में आध्मान एवं नेत्र में धूल पड़ी हुई सी प्रतीत होती है।</a:t>
            </a:r>
            <a:endParaRPr lang="en-IN" dirty="0"/>
          </a:p>
          <a:p>
            <a:pPr marL="0" indent="0">
              <a:buNone/>
            </a:pPr>
            <a:r>
              <a:rPr lang="hi-IN" sz="4400" b="1" i="1" u="sng" dirty="0">
                <a:latin typeface="+mj-lt"/>
                <a:ea typeface="+mj-ea"/>
                <a:cs typeface="+mj-cs"/>
              </a:rPr>
              <a:t>आधुनिक विचार </a:t>
            </a:r>
            <a:endParaRPr lang="en-IN" sz="4400" b="1" i="1" u="sng" dirty="0">
              <a:latin typeface="+mj-lt"/>
              <a:ea typeface="+mj-ea"/>
              <a:cs typeface="+mj-cs"/>
            </a:endParaRPr>
          </a:p>
          <a:p>
            <a:pPr marL="0" indent="0">
              <a:buNone/>
            </a:pPr>
            <a:r>
              <a:rPr lang="hi-IN" dirty="0"/>
              <a:t>-कृष्णभाग की अवसन्नता और शुक्ल मण्डल व उत्सेध उल्लेख है।</a:t>
            </a:r>
            <a:r>
              <a:rPr lang="en-IN" dirty="0"/>
              <a:t> </a:t>
            </a:r>
            <a:r>
              <a:rPr lang="hi-IN" dirty="0"/>
              <a:t>इससे </a:t>
            </a:r>
            <a:r>
              <a:rPr lang="en-IN" dirty="0"/>
              <a:t>Chemosis </a:t>
            </a:r>
            <a:r>
              <a:rPr lang="hi-IN" dirty="0"/>
              <a:t>का आभास </a:t>
            </a:r>
            <a:r>
              <a:rPr lang="en-IN" dirty="0"/>
              <a:t> </a:t>
            </a:r>
            <a:r>
              <a:rPr lang="hi-IN" dirty="0"/>
              <a:t>होता है। नेत्र का धूलिवर्ण होना - </a:t>
            </a:r>
            <a:r>
              <a:rPr lang="en-IN" dirty="0" err="1"/>
              <a:t>Groundglass</a:t>
            </a:r>
            <a:r>
              <a:rPr lang="en-IN" dirty="0"/>
              <a:t>  </a:t>
            </a:r>
            <a:r>
              <a:rPr lang="en-IN" dirty="0" err="1"/>
              <a:t>appeaance</a:t>
            </a:r>
            <a:r>
              <a:rPr lang="en-IN" dirty="0"/>
              <a:t> </a:t>
            </a:r>
            <a:r>
              <a:rPr lang="hi-IN" dirty="0"/>
              <a:t>का सूचक है।</a:t>
            </a:r>
            <a:r>
              <a:rPr lang="en-IN" dirty="0"/>
              <a:t> </a:t>
            </a:r>
            <a:r>
              <a:rPr lang="hi-IN" dirty="0"/>
              <a:t>ये </a:t>
            </a:r>
            <a:r>
              <a:rPr lang="en-IN" dirty="0"/>
              <a:t>Glaucoma </a:t>
            </a:r>
            <a:r>
              <a:rPr lang="hi-IN" dirty="0"/>
              <a:t>से </a:t>
            </a:r>
            <a:r>
              <a:rPr lang="en-IN" dirty="0"/>
              <a:t> </a:t>
            </a:r>
            <a:r>
              <a:rPr lang="hi-IN" dirty="0"/>
              <a:t>मिलते है। किन्तु नियत लक्षण नही</a:t>
            </a:r>
            <a:r>
              <a:rPr lang="en-IN" dirty="0"/>
              <a:t> </a:t>
            </a:r>
            <a:r>
              <a:rPr lang="hi-IN" dirty="0"/>
              <a:t>है। इसको </a:t>
            </a:r>
            <a:r>
              <a:rPr lang="en-IN" dirty="0"/>
              <a:t>simple chronic </a:t>
            </a:r>
            <a:r>
              <a:rPr lang="en-IN" dirty="0" err="1"/>
              <a:t>Glucoma</a:t>
            </a:r>
            <a:r>
              <a:rPr lang="en-IN" dirty="0"/>
              <a:t> </a:t>
            </a:r>
            <a:r>
              <a:rPr lang="hi-IN" dirty="0"/>
              <a:t>या </a:t>
            </a:r>
            <a:r>
              <a:rPr lang="en-IN" dirty="0"/>
              <a:t>Chronic      Congestive Glaucoma </a:t>
            </a:r>
            <a:r>
              <a:rPr lang="hi-IN" dirty="0"/>
              <a:t>के साथ मिलाया जा सकता है।</a:t>
            </a:r>
            <a:endParaRPr lang="en-IN" dirty="0"/>
          </a:p>
        </p:txBody>
      </p:sp>
    </p:spTree>
    <p:extLst>
      <p:ext uri="{BB962C8B-B14F-4D97-AF65-F5344CB8AC3E}">
        <p14:creationId xmlns:p14="http://schemas.microsoft.com/office/powerpoint/2010/main" xmlns="" val="2437088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43587-186A-5A27-EDF8-83F7E9425146}"/>
              </a:ext>
            </a:extLst>
          </p:cNvPr>
          <p:cNvSpPr>
            <a:spLocks noGrp="1"/>
          </p:cNvSpPr>
          <p:nvPr>
            <p:ph type="title"/>
          </p:nvPr>
        </p:nvSpPr>
        <p:spPr>
          <a:xfrm>
            <a:off x="73269" y="1"/>
            <a:ext cx="6292362" cy="808892"/>
          </a:xfrm>
        </p:spPr>
        <p:txBody>
          <a:bodyPr>
            <a:normAutofit/>
          </a:bodyPr>
          <a:lstStyle/>
          <a:p>
            <a:r>
              <a:rPr lang="hi-IN" sz="4000" b="1" i="1" u="sng" dirty="0">
                <a:latin typeface="+mj-lt"/>
                <a:ea typeface="+mj-ea"/>
                <a:cs typeface="+mj-cs"/>
              </a:rPr>
              <a:t>कफज </a:t>
            </a:r>
            <a:r>
              <a:rPr lang="hi-IN" sz="4000" b="1" i="1" u="sng" dirty="0"/>
              <a:t>अधिमन्थ</a:t>
            </a:r>
            <a:r>
              <a:rPr lang="en-US" sz="4000" b="1" i="1" u="sng" dirty="0"/>
              <a:t> </a:t>
            </a:r>
            <a:r>
              <a:rPr lang="hi-IN" sz="4000" b="1" i="1" u="sng" dirty="0"/>
              <a:t>चिकित्सा</a:t>
            </a:r>
            <a:endParaRPr lang="en-IN" sz="4000" b="1" i="1" u="sng" dirty="0"/>
          </a:p>
        </p:txBody>
      </p:sp>
      <p:sp>
        <p:nvSpPr>
          <p:cNvPr id="3" name="Content Placeholder 2">
            <a:extLst>
              <a:ext uri="{FF2B5EF4-FFF2-40B4-BE49-F238E27FC236}">
                <a16:creationId xmlns:a16="http://schemas.microsoft.com/office/drawing/2014/main" xmlns="" id="{022B220D-9DF1-2637-3A3C-4ED2F0A20E31}"/>
              </a:ext>
            </a:extLst>
          </p:cNvPr>
          <p:cNvSpPr>
            <a:spLocks noGrp="1"/>
          </p:cNvSpPr>
          <p:nvPr>
            <p:ph idx="1"/>
          </p:nvPr>
        </p:nvSpPr>
        <p:spPr>
          <a:xfrm>
            <a:off x="322384" y="694592"/>
            <a:ext cx="11869616" cy="6163407"/>
          </a:xfrm>
        </p:spPr>
        <p:txBody>
          <a:bodyPr>
            <a:normAutofit lnSpcReduction="10000"/>
          </a:bodyPr>
          <a:lstStyle/>
          <a:p>
            <a:pPr marL="0" indent="0">
              <a:buNone/>
            </a:pPr>
            <a:r>
              <a:rPr lang="en-IN" sz="2400" b="1" dirty="0"/>
              <a:t> </a:t>
            </a:r>
            <a:r>
              <a:rPr lang="hi-IN" sz="2400" b="1" i="0" dirty="0">
                <a:effectLst/>
                <a:latin typeface="Tahoma" panose="020B0604030504040204" pitchFamily="34" charset="0"/>
              </a:rPr>
              <a:t>स्यन्दाधिमन्थौ कफजौ प्रवृद्धौ जयेत् सिराणामथ मोक्षणेन |</a:t>
            </a:r>
            <a:r>
              <a:rPr lang="hi-IN" sz="2400" b="1" dirty="0"/>
              <a:t/>
            </a:r>
            <a:br>
              <a:rPr lang="hi-IN" sz="2400" b="1" dirty="0"/>
            </a:br>
            <a:r>
              <a:rPr lang="hi-IN" sz="2400" b="1" i="0" dirty="0">
                <a:effectLst/>
                <a:latin typeface="Tahoma" panose="020B0604030504040204" pitchFamily="34" charset="0"/>
              </a:rPr>
              <a:t>स्वेदावपीडाञ्जनधूमसेकप्रलेपयोगैः कवलग्रहैश्च ||३||</a:t>
            </a:r>
            <a:r>
              <a:rPr lang="hi-IN" sz="2400" b="1" dirty="0"/>
              <a:t/>
            </a:r>
            <a:br>
              <a:rPr lang="hi-IN" sz="2400" b="1" dirty="0"/>
            </a:br>
            <a:r>
              <a:rPr lang="hi-IN" sz="2400" b="1" i="0" dirty="0">
                <a:effectLst/>
                <a:latin typeface="Tahoma" panose="020B0604030504040204" pitchFamily="34" charset="0"/>
              </a:rPr>
              <a:t>रूक्षैस्तथाऽऽश्च्योतनसंविधानैस्तथैव रूक्षैः पुटपाकयोगैः |</a:t>
            </a:r>
            <a:r>
              <a:rPr lang="hi-IN" sz="2400" b="1" dirty="0"/>
              <a:t/>
            </a:r>
            <a:br>
              <a:rPr lang="hi-IN" sz="2400" b="1" dirty="0"/>
            </a:br>
            <a:r>
              <a:rPr lang="hi-IN" sz="2400" b="1" i="0" dirty="0">
                <a:effectLst/>
                <a:latin typeface="Tahoma" panose="020B0604030504040204" pitchFamily="34" charset="0"/>
              </a:rPr>
              <a:t>त्र्यहात्त्र्यहाच्चाप्यपतर्पणान्ते प्रातस्तयोस्तिक्तघृतं प्रशस्तम् ||४||</a:t>
            </a:r>
            <a:r>
              <a:rPr lang="hi-IN" sz="2400" b="1" dirty="0"/>
              <a:t/>
            </a:r>
            <a:br>
              <a:rPr lang="hi-IN" sz="2400" b="1" dirty="0"/>
            </a:br>
            <a:r>
              <a:rPr lang="hi-IN" sz="2400" b="1" i="0" dirty="0">
                <a:effectLst/>
                <a:latin typeface="Tahoma" panose="020B0604030504040204" pitchFamily="34" charset="0"/>
              </a:rPr>
              <a:t>तदन्नपानं च समाचरेद्धि यच्छ्लेष्मणो नैव करोति वृद्धिम् |</a:t>
            </a:r>
            <a:r>
              <a:rPr lang="en-IN" sz="2400" b="1" dirty="0"/>
              <a:t>                 </a:t>
            </a:r>
            <a:r>
              <a:rPr lang="en-IN" dirty="0"/>
              <a:t>                                                                                                    </a:t>
            </a:r>
          </a:p>
          <a:p>
            <a:pPr marL="0" indent="0">
              <a:buNone/>
            </a:pPr>
            <a:r>
              <a:rPr lang="en-IN" b="1" dirty="0"/>
              <a:t>                                                                                                                          </a:t>
            </a:r>
            <a:r>
              <a:rPr lang="hi-IN" b="1" dirty="0"/>
              <a:t>(सु0उ0-11/3,4)</a:t>
            </a:r>
            <a:endParaRPr lang="en-IN" b="1" dirty="0"/>
          </a:p>
          <a:p>
            <a:r>
              <a:rPr lang="hi-IN" dirty="0"/>
              <a:t>कफ से उत्पन्न अभिष्यन्द एवं अधिमन्थ में सिरामोक्ष के द्वारा रक्त का निर्हरण (सिरामोक्ष) करते हैं।</a:t>
            </a:r>
            <a:endParaRPr lang="en-IN" dirty="0"/>
          </a:p>
          <a:p>
            <a:r>
              <a:rPr lang="hi-IN" dirty="0"/>
              <a:t>रक्त निर्हरण के बाद नेत्र का स्वेदन, अवपीडन नस्य,अञ्जन, नस्य, धूमपान, सेक, प्रलेप,कवल एवं रूक्ष औषधियों से निर्मित क्वाथ का आश्च्योतन- पुटपाक और अपतर्पण के लिए प्रयोग करें।</a:t>
            </a:r>
            <a:endParaRPr lang="en-IN" dirty="0"/>
          </a:p>
          <a:p>
            <a:r>
              <a:rPr lang="hi-IN" dirty="0"/>
              <a:t>अपतर्पण के पश्चात 3-3 दिन के अन्तर से कुष्ठ रोगाधिकार, के तिक्तघृत का प्रातः काल पान करें | </a:t>
            </a:r>
            <a:endParaRPr lang="en-IN" dirty="0"/>
          </a:p>
          <a:p>
            <a:r>
              <a:rPr lang="hi-IN" dirty="0"/>
              <a:t>भोजन में कफ की वृद्धि न करने वाले अन्न-पान का सेवन करे |</a:t>
            </a:r>
            <a:endParaRPr lang="en-IN" dirty="0"/>
          </a:p>
        </p:txBody>
      </p:sp>
    </p:spTree>
    <p:extLst>
      <p:ext uri="{BB962C8B-B14F-4D97-AF65-F5344CB8AC3E}">
        <p14:creationId xmlns:p14="http://schemas.microsoft.com/office/powerpoint/2010/main" xmlns="" val="407200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0D0EA8-2EFA-60A5-4598-2961AC47B844}"/>
              </a:ext>
            </a:extLst>
          </p:cNvPr>
          <p:cNvSpPr>
            <a:spLocks noGrp="1"/>
          </p:cNvSpPr>
          <p:nvPr>
            <p:ph idx="1"/>
          </p:nvPr>
        </p:nvSpPr>
        <p:spPr>
          <a:xfrm>
            <a:off x="117230" y="128709"/>
            <a:ext cx="11954607" cy="6641367"/>
          </a:xfrm>
        </p:spPr>
        <p:txBody>
          <a:bodyPr>
            <a:normAutofit/>
          </a:bodyPr>
          <a:lstStyle/>
          <a:p>
            <a:pPr marL="0" indent="0">
              <a:buNone/>
            </a:pPr>
            <a:r>
              <a:rPr lang="hi-IN" sz="3000" b="1" i="1" u="sng" dirty="0"/>
              <a:t>स्वेदन</a:t>
            </a:r>
            <a:endParaRPr lang="en-IN" sz="3000" b="1" i="1" u="sng" dirty="0"/>
          </a:p>
          <a:p>
            <a:r>
              <a:rPr lang="hi-IN" dirty="0"/>
              <a:t>तगर, आस्कोट, बिल्व, पत्तूर, पीलु, अर्क एवं कपित्थ के पत्रों से नेत्र का स्वेदन करे।</a:t>
            </a:r>
            <a:r>
              <a:rPr lang="en-IN" dirty="0"/>
              <a:t>     </a:t>
            </a:r>
            <a:r>
              <a:rPr lang="hi-IN" dirty="0"/>
              <a:t>[सु0 उ0- 11/5]</a:t>
            </a:r>
            <a:endParaRPr lang="en-IN" dirty="0"/>
          </a:p>
          <a:p>
            <a:pPr marL="0" indent="0">
              <a:buNone/>
            </a:pPr>
            <a:endParaRPr lang="en-IN" sz="3100" b="1" i="1" u="sng" dirty="0"/>
          </a:p>
          <a:p>
            <a:pPr marL="0" indent="0">
              <a:buNone/>
            </a:pPr>
            <a:r>
              <a:rPr lang="hi-IN" sz="3100" b="1" i="1" u="sng" dirty="0"/>
              <a:t>आलेप</a:t>
            </a:r>
            <a:endParaRPr lang="en-IN" sz="3100" b="1" i="1" u="sng" dirty="0"/>
          </a:p>
          <a:p>
            <a:r>
              <a:rPr lang="hi-IN" dirty="0"/>
              <a:t>हिबेर,शुण्ठी, सुरकाष्ठ (देवदारू) एवं कुष्ठ का नेत्र पर लेप करें</a:t>
            </a:r>
            <a:r>
              <a:rPr lang="en-IN" dirty="0"/>
              <a:t>   </a:t>
            </a:r>
            <a:r>
              <a:rPr lang="hi-IN" dirty="0"/>
              <a:t> (सु0 उ011/6)</a:t>
            </a:r>
            <a:endParaRPr lang="en-IN" dirty="0"/>
          </a:p>
          <a:p>
            <a:pPr marL="0" indent="0">
              <a:buNone/>
            </a:pPr>
            <a:r>
              <a:rPr lang="hi-IN" sz="3100" b="1" i="1" u="sng" dirty="0"/>
              <a:t>अञ्जन</a:t>
            </a:r>
            <a:endParaRPr lang="en-IN" sz="3100" b="1" i="1" u="sng" dirty="0"/>
          </a:p>
          <a:p>
            <a:r>
              <a:rPr lang="hi-IN" dirty="0"/>
              <a:t> सैन्धव लवण, हिगुं, त्रिफला, मधुयष्ठी, तुत्थ,प्रपौण्डरीक, अञ्जन (रसाञ्जन)एवं ताम्र कोजल में पीसकर (यव आकार की वर्ती प्रयोग करें।</a:t>
            </a:r>
            <a:endParaRPr lang="en-IN" dirty="0"/>
          </a:p>
          <a:p>
            <a:r>
              <a:rPr lang="hi-IN" dirty="0"/>
              <a:t>हरीतकी, हरिद्रा एवं मधुयष्ठी को जल में पीसकर वर्ति बनाकर अञ्जन करे।</a:t>
            </a:r>
            <a:endParaRPr lang="en-IN" dirty="0"/>
          </a:p>
          <a:p>
            <a:r>
              <a:rPr lang="hi-IN" dirty="0"/>
              <a:t>त्रउष्ण ( मरिच, पिप्पली, शुण्ठी), त्रिफला, हरिद्रा एवं विडंगसारको जल में </a:t>
            </a:r>
            <a:endParaRPr lang="en-IN" dirty="0"/>
          </a:p>
          <a:p>
            <a:pPr marL="0" indent="0">
              <a:buNone/>
            </a:pPr>
            <a:r>
              <a:rPr lang="en-IN" dirty="0"/>
              <a:t>   </a:t>
            </a:r>
            <a:r>
              <a:rPr lang="hi-IN" dirty="0"/>
              <a:t>पिसकर वर्ति प्रयोग करे </a:t>
            </a:r>
            <a:endParaRPr lang="en-IN" dirty="0"/>
          </a:p>
          <a:p>
            <a:endParaRPr lang="en-IN" dirty="0"/>
          </a:p>
          <a:p>
            <a:pPr marL="0" indent="0">
              <a:buNone/>
            </a:pPr>
            <a:endParaRPr lang="en-IN" sz="3100" b="1" i="1" u="sng" dirty="0"/>
          </a:p>
          <a:p>
            <a:endParaRPr lang="en-IN" dirty="0"/>
          </a:p>
        </p:txBody>
      </p:sp>
    </p:spTree>
    <p:extLst>
      <p:ext uri="{BB962C8B-B14F-4D97-AF65-F5344CB8AC3E}">
        <p14:creationId xmlns:p14="http://schemas.microsoft.com/office/powerpoint/2010/main" xmlns="" val="319549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A69B18-D924-5A6E-E1E2-4225D5ADA5D4}"/>
              </a:ext>
            </a:extLst>
          </p:cNvPr>
          <p:cNvSpPr>
            <a:spLocks noGrp="1"/>
          </p:cNvSpPr>
          <p:nvPr>
            <p:ph idx="1"/>
          </p:nvPr>
        </p:nvSpPr>
        <p:spPr>
          <a:xfrm>
            <a:off x="140676" y="87924"/>
            <a:ext cx="11910647" cy="6646984"/>
          </a:xfrm>
        </p:spPr>
        <p:txBody>
          <a:bodyPr>
            <a:normAutofit/>
          </a:bodyPr>
          <a:lstStyle/>
          <a:p>
            <a:r>
              <a:rPr lang="hi-IN" dirty="0"/>
              <a:t>जातिपुष्प (चमेली में पुष्प), करञ्ज (बीज या पुष्प) एवं सहिजन ( बीज या पुष्प) को </a:t>
            </a:r>
            <a:endParaRPr lang="en-IN" dirty="0"/>
          </a:p>
          <a:p>
            <a:pPr marL="0" indent="0">
              <a:buNone/>
            </a:pPr>
            <a:r>
              <a:rPr lang="en-IN" dirty="0"/>
              <a:t>   </a:t>
            </a:r>
            <a:r>
              <a:rPr lang="hi-IN" dirty="0"/>
              <a:t>समभाग में लेकरऔर पीसकर वर्ति बना प्रयोग करें</a:t>
            </a:r>
            <a:endParaRPr lang="en-IN" dirty="0"/>
          </a:p>
          <a:p>
            <a:r>
              <a:rPr lang="hi-IN" b="1" dirty="0"/>
              <a:t>सैन्धव त्रिफला व्योषं शंखानाभि: समुद्रजः</a:t>
            </a:r>
            <a:r>
              <a:rPr lang="en-IN" b="1" dirty="0"/>
              <a:t>l </a:t>
            </a:r>
          </a:p>
          <a:p>
            <a:pPr marL="0" indent="0">
              <a:buFont typeface="Arial" panose="020B0604020202020204" pitchFamily="34" charset="0"/>
              <a:buNone/>
            </a:pPr>
            <a:r>
              <a:rPr lang="en-IN" b="1" dirty="0"/>
              <a:t>   </a:t>
            </a:r>
            <a:r>
              <a:rPr lang="hi-IN" b="1" dirty="0"/>
              <a:t>फेन, ऐलेयकं सर्जो वर्ति: श्लेष्माक्षिरोगनुत् ।। (अ0ह0उ0 15/11)</a:t>
            </a:r>
            <a:endParaRPr lang="en-IN" b="1" dirty="0"/>
          </a:p>
          <a:p>
            <a:pPr marL="0" indent="0">
              <a:buNone/>
            </a:pPr>
            <a:r>
              <a:rPr lang="hi-IN" dirty="0"/>
              <a:t>सैन्धव लवण, त्रिफला, त्रिकटु, शंखनाभि, समुद्रफेन, एलेयक, सर्ज की राल इन द्रव्यों को </a:t>
            </a:r>
            <a:endParaRPr lang="en-IN" dirty="0"/>
          </a:p>
          <a:p>
            <a:pPr marL="0" indent="0">
              <a:buNone/>
            </a:pPr>
            <a:r>
              <a:rPr lang="en-IN" dirty="0"/>
              <a:t> </a:t>
            </a:r>
            <a:r>
              <a:rPr lang="hi-IN" dirty="0"/>
              <a:t>पीसकर छाया में सूखा ले  फिर इस वर्ति को शुद्ध जल से घिसकर नेत्र में लगाते हैं।</a:t>
            </a:r>
            <a:endParaRPr lang="en-IN" dirty="0"/>
          </a:p>
          <a:p>
            <a:endParaRPr lang="en-IN" dirty="0"/>
          </a:p>
        </p:txBody>
      </p:sp>
    </p:spTree>
    <p:extLst>
      <p:ext uri="{BB962C8B-B14F-4D97-AF65-F5344CB8AC3E}">
        <p14:creationId xmlns:p14="http://schemas.microsoft.com/office/powerpoint/2010/main" xmlns="" val="4235398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8E019-A57A-9E4F-C1A3-74A805DCCE08}"/>
              </a:ext>
            </a:extLst>
          </p:cNvPr>
          <p:cNvSpPr>
            <a:spLocks noGrp="1"/>
          </p:cNvSpPr>
          <p:nvPr>
            <p:ph type="title"/>
          </p:nvPr>
        </p:nvSpPr>
        <p:spPr>
          <a:xfrm>
            <a:off x="548054" y="83526"/>
            <a:ext cx="4129454" cy="837834"/>
          </a:xfrm>
        </p:spPr>
        <p:txBody>
          <a:bodyPr>
            <a:normAutofit/>
          </a:bodyPr>
          <a:lstStyle/>
          <a:p>
            <a:r>
              <a:rPr lang="hi-IN" b="1" u="sng" dirty="0"/>
              <a:t>रक्तज अधिमन्थ</a:t>
            </a:r>
            <a:endParaRPr lang="en-IN" b="1" u="sng" dirty="0"/>
          </a:p>
        </p:txBody>
      </p:sp>
      <p:sp>
        <p:nvSpPr>
          <p:cNvPr id="3" name="Content Placeholder 2">
            <a:extLst>
              <a:ext uri="{FF2B5EF4-FFF2-40B4-BE49-F238E27FC236}">
                <a16:creationId xmlns:a16="http://schemas.microsoft.com/office/drawing/2014/main" xmlns="" id="{B25D6558-E0F2-7E2A-BFF7-CBDFA5DEBC69}"/>
              </a:ext>
            </a:extLst>
          </p:cNvPr>
          <p:cNvSpPr>
            <a:spLocks noGrp="1"/>
          </p:cNvSpPr>
          <p:nvPr>
            <p:ph idx="1"/>
          </p:nvPr>
        </p:nvSpPr>
        <p:spPr>
          <a:xfrm>
            <a:off x="548054" y="817685"/>
            <a:ext cx="11435861" cy="6040315"/>
          </a:xfrm>
        </p:spPr>
        <p:txBody>
          <a:bodyPr>
            <a:normAutofit fontScale="92500" lnSpcReduction="20000"/>
          </a:bodyPr>
          <a:lstStyle/>
          <a:p>
            <a:r>
              <a:rPr lang="hi-IN" sz="3500" b="1" i="0" dirty="0">
                <a:effectLst/>
                <a:latin typeface="Tahoma" panose="020B0604030504040204" pitchFamily="34" charset="0"/>
              </a:rPr>
              <a:t>बन्धुजीवप्रतीकाशं ताम्यति स्पर्शनाक्षमम् |</a:t>
            </a:r>
            <a:r>
              <a:rPr lang="hi-IN" sz="3500" b="1" dirty="0"/>
              <a:t/>
            </a:r>
            <a:br>
              <a:rPr lang="hi-IN" sz="3500" b="1" dirty="0"/>
            </a:br>
            <a:r>
              <a:rPr lang="hi-IN" sz="3500" b="1" i="0" dirty="0">
                <a:effectLst/>
                <a:latin typeface="Tahoma" panose="020B0604030504040204" pitchFamily="34" charset="0"/>
              </a:rPr>
              <a:t>रक्तास्रावं सनिस्तोदं पश्यत्यग्निनिभा दिशः ||१८||</a:t>
            </a:r>
            <a:r>
              <a:rPr lang="hi-IN" sz="3500" b="1" dirty="0"/>
              <a:t/>
            </a:r>
            <a:br>
              <a:rPr lang="hi-IN" sz="3500" b="1" dirty="0"/>
            </a:br>
            <a:r>
              <a:rPr lang="hi-IN" sz="3500" b="1" i="0" dirty="0">
                <a:effectLst/>
                <a:latin typeface="Tahoma" panose="020B0604030504040204" pitchFamily="34" charset="0"/>
              </a:rPr>
              <a:t>रक्तमग्नारिष्टवच्च कृष्णभागश्च लक्ष्यते |</a:t>
            </a:r>
            <a:r>
              <a:rPr lang="hi-IN" sz="3500" b="1" dirty="0"/>
              <a:t/>
            </a:r>
            <a:br>
              <a:rPr lang="hi-IN" sz="3500" b="1" dirty="0"/>
            </a:br>
            <a:r>
              <a:rPr lang="hi-IN" sz="3500" b="1" i="0" dirty="0">
                <a:effectLst/>
                <a:latin typeface="Tahoma" panose="020B0604030504040204" pitchFamily="34" charset="0"/>
              </a:rPr>
              <a:t>यद्दीप्तं रक्तपर्यन्तं तद्रक्तेनाधिमन्थितम् ||</a:t>
            </a:r>
            <a:r>
              <a:rPr lang="en-US" b="1" dirty="0"/>
              <a:t>                                                           </a:t>
            </a:r>
          </a:p>
          <a:p>
            <a:pPr marL="0" indent="0">
              <a:buNone/>
            </a:pPr>
            <a:r>
              <a:rPr lang="en-US" b="1" dirty="0"/>
              <a:t>                                                                                                       </a:t>
            </a:r>
            <a:r>
              <a:rPr lang="hi-IN" b="1" dirty="0"/>
              <a:t>(सु0उ0 6/18,19)</a:t>
            </a:r>
            <a:endParaRPr lang="en-US" b="1" dirty="0"/>
          </a:p>
          <a:p>
            <a:pPr marL="0" indent="0">
              <a:buNone/>
            </a:pPr>
            <a:endParaRPr lang="en-US" dirty="0"/>
          </a:p>
          <a:p>
            <a:pPr marL="0" indent="0">
              <a:buNone/>
            </a:pPr>
            <a:r>
              <a:rPr lang="hi-IN" dirty="0"/>
              <a:t>जिस रोगी के नेत्र बन्धुजीव (जपापुष्प या दोपहरिया)के पूष्प के समान, लालवर्ण युक्त हो </a:t>
            </a:r>
            <a:endParaRPr lang="en-US" dirty="0"/>
          </a:p>
          <a:p>
            <a:pPr marL="0" indent="0">
              <a:buNone/>
            </a:pPr>
            <a:r>
              <a:rPr lang="hi-IN" dirty="0"/>
              <a:t>तथा तनाव</a:t>
            </a:r>
            <a:r>
              <a:rPr lang="en-US" dirty="0"/>
              <a:t> </a:t>
            </a:r>
            <a:r>
              <a:rPr lang="hi-IN" dirty="0"/>
              <a:t>युक्ता हो या रोगी घबडाता (क्लान्त) हो एवं</a:t>
            </a:r>
            <a:r>
              <a:rPr lang="en-US" dirty="0"/>
              <a:t> </a:t>
            </a:r>
            <a:r>
              <a:rPr lang="hi-IN" dirty="0"/>
              <a:t>उसके नेत्र स्पर्श करने से पीड़ा</a:t>
            </a:r>
            <a:r>
              <a:rPr lang="en-US" dirty="0"/>
              <a:t> </a:t>
            </a:r>
            <a:r>
              <a:rPr lang="hi-IN" dirty="0"/>
              <a:t>जनक </a:t>
            </a:r>
            <a:endParaRPr lang="en-US" dirty="0"/>
          </a:p>
          <a:p>
            <a:pPr marL="0" indent="0">
              <a:buNone/>
            </a:pPr>
            <a:r>
              <a:rPr lang="hi-IN" dirty="0"/>
              <a:t>हो, नेत्रों से रक्त या रक्तवर्ण का स्त्राव निकलता हो, तथा सूई चुभोने जैसी पीड़ा प्रतीत हो।</a:t>
            </a:r>
            <a:endParaRPr lang="en-US" dirty="0"/>
          </a:p>
          <a:p>
            <a:pPr marL="0" indent="0">
              <a:buNone/>
            </a:pPr>
            <a:r>
              <a:rPr lang="hi-IN" dirty="0"/>
              <a:t>रोगी को सभी दिशाएँ अग्नि के समान जलती दिखाई देता है। एवं रोगी का कृष्ण भाग </a:t>
            </a:r>
            <a:endParaRPr lang="en-US" dirty="0"/>
          </a:p>
          <a:p>
            <a:pPr marL="0" indent="0">
              <a:buNone/>
            </a:pPr>
            <a:r>
              <a:rPr lang="hi-IN" dirty="0"/>
              <a:t>रक्त में डूबे हुए रीठे के सदृश दिखाई देता हो</a:t>
            </a:r>
            <a:r>
              <a:rPr lang="en-US" dirty="0"/>
              <a:t> </a:t>
            </a:r>
            <a:r>
              <a:rPr lang="hi-IN" dirty="0"/>
              <a:t>उसे रक्तज अधिमन्थ कहते हैं।</a:t>
            </a:r>
            <a:endParaRPr lang="en-IN" dirty="0"/>
          </a:p>
        </p:txBody>
      </p:sp>
      <p:sp>
        <p:nvSpPr>
          <p:cNvPr id="4" name="Star: 5 Points 3">
            <a:extLst>
              <a:ext uri="{FF2B5EF4-FFF2-40B4-BE49-F238E27FC236}">
                <a16:creationId xmlns:a16="http://schemas.microsoft.com/office/drawing/2014/main" xmlns="" id="{2DA3D08E-3158-2240-1E8F-213C5A654BC8}"/>
              </a:ext>
            </a:extLst>
          </p:cNvPr>
          <p:cNvSpPr/>
          <p:nvPr/>
        </p:nvSpPr>
        <p:spPr>
          <a:xfrm>
            <a:off x="143608" y="295824"/>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771030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B173F9-D8BC-4BC8-0623-A9976E1999BE}"/>
              </a:ext>
            </a:extLst>
          </p:cNvPr>
          <p:cNvSpPr>
            <a:spLocks noGrp="1"/>
          </p:cNvSpPr>
          <p:nvPr>
            <p:ph type="title"/>
          </p:nvPr>
        </p:nvSpPr>
        <p:spPr>
          <a:xfrm>
            <a:off x="222738" y="98668"/>
            <a:ext cx="5545015" cy="1164737"/>
          </a:xfrm>
        </p:spPr>
        <p:txBody>
          <a:bodyPr>
            <a:normAutofit fontScale="90000"/>
          </a:bodyPr>
          <a:lstStyle/>
          <a:p>
            <a:r>
              <a:rPr lang="hi-IN" sz="4400" b="1" i="1" u="sng" dirty="0"/>
              <a:t>आ० वाग्भट</a:t>
            </a:r>
            <a:r>
              <a:rPr lang="en-US" sz="4400" b="1" i="1" u="sng" dirty="0"/>
              <a:t> </a:t>
            </a:r>
            <a:r>
              <a:rPr lang="hi-IN" sz="4400" b="1" i="1" u="sng" dirty="0"/>
              <a:t>मतानुसार</a:t>
            </a:r>
            <a:r>
              <a:rPr lang="en-IN" sz="4400" b="1" i="1" u="sng" dirty="0"/>
              <a:t>-</a:t>
            </a:r>
            <a:r>
              <a:rPr lang="en-IN" dirty="0"/>
              <a:t>          </a:t>
            </a:r>
            <a:br>
              <a:rPr lang="en-IN" dirty="0"/>
            </a:br>
            <a:endParaRPr lang="en-IN" dirty="0"/>
          </a:p>
        </p:txBody>
      </p:sp>
      <p:sp>
        <p:nvSpPr>
          <p:cNvPr id="3" name="Content Placeholder 2">
            <a:extLst>
              <a:ext uri="{FF2B5EF4-FFF2-40B4-BE49-F238E27FC236}">
                <a16:creationId xmlns:a16="http://schemas.microsoft.com/office/drawing/2014/main" xmlns="" id="{A7B50ED5-6A17-1F49-6857-ECBAEF429B67}"/>
              </a:ext>
            </a:extLst>
          </p:cNvPr>
          <p:cNvSpPr>
            <a:spLocks noGrp="1"/>
          </p:cNvSpPr>
          <p:nvPr>
            <p:ph idx="1"/>
          </p:nvPr>
        </p:nvSpPr>
        <p:spPr>
          <a:xfrm>
            <a:off x="87923" y="796925"/>
            <a:ext cx="12230100" cy="5788514"/>
          </a:xfrm>
        </p:spPr>
        <p:txBody>
          <a:bodyPr>
            <a:normAutofit fontScale="92500" lnSpcReduction="10000"/>
          </a:bodyPr>
          <a:lstStyle/>
          <a:p>
            <a:pPr marL="0" indent="0">
              <a:buNone/>
            </a:pPr>
            <a:r>
              <a:rPr lang="en-US" b="1" dirty="0"/>
              <a:t>                </a:t>
            </a:r>
            <a:r>
              <a:rPr lang="hi-IN" b="1" dirty="0"/>
              <a:t>मन्येऽक्षिताम्रपर्यन्तमुत्पाटन समानरुक ।</a:t>
            </a:r>
            <a:endParaRPr lang="en-US" b="1" dirty="0"/>
          </a:p>
          <a:p>
            <a:pPr marL="0" indent="0">
              <a:buNone/>
            </a:pPr>
            <a:r>
              <a:rPr lang="en-US" b="1" dirty="0"/>
              <a:t>                </a:t>
            </a:r>
            <a:r>
              <a:rPr lang="hi-IN" b="1" dirty="0"/>
              <a:t>रागेण बन्धुकनिभ ताम्यति स्पर्शनाक्षमम् |  </a:t>
            </a:r>
            <a:endParaRPr lang="en-US" b="1" dirty="0"/>
          </a:p>
          <a:p>
            <a:pPr marL="0" indent="0">
              <a:buNone/>
            </a:pPr>
            <a:r>
              <a:rPr lang="en-US" b="1" dirty="0"/>
              <a:t>                </a:t>
            </a:r>
            <a:r>
              <a:rPr lang="hi-IN" b="1" dirty="0"/>
              <a:t>असूङ्‌निमग्नारिष्टाभ कृष्णमग्न्याभदर्शनम् ।</a:t>
            </a:r>
            <a:endParaRPr lang="en-US" b="1" dirty="0"/>
          </a:p>
          <a:p>
            <a:pPr marL="0" indent="0">
              <a:buNone/>
            </a:pPr>
            <a:r>
              <a:rPr lang="en-US" b="1" dirty="0"/>
              <a:t>                </a:t>
            </a:r>
            <a:r>
              <a:rPr lang="hi-IN" b="1" dirty="0"/>
              <a:t>अधिमन्था यथास्वं च सर्वे स्य स्यांदाधिक व्यथा:।</a:t>
            </a:r>
            <a:endParaRPr lang="en-US" b="1" dirty="0"/>
          </a:p>
          <a:p>
            <a:pPr marL="0" indent="0">
              <a:buNone/>
            </a:pPr>
            <a:r>
              <a:rPr lang="en-US" b="1" dirty="0"/>
              <a:t>                </a:t>
            </a:r>
            <a:r>
              <a:rPr lang="hi-IN" b="1" dirty="0"/>
              <a:t>शङ्खदन्तकपोलेषु कपाले चातिरूक्करा : || </a:t>
            </a:r>
            <a:r>
              <a:rPr lang="en-US" b="1" dirty="0"/>
              <a:t>                        (</a:t>
            </a:r>
            <a:r>
              <a:rPr lang="hi-IN" b="1" dirty="0"/>
              <a:t>अ0ह0उ0 – 13,14,15) </a:t>
            </a:r>
            <a:endParaRPr lang="en-US" b="1" dirty="0"/>
          </a:p>
          <a:p>
            <a:pPr marL="0" indent="0">
              <a:buNone/>
            </a:pPr>
            <a:endParaRPr lang="en-US" dirty="0"/>
          </a:p>
          <a:p>
            <a:r>
              <a:rPr lang="hi-IN" dirty="0"/>
              <a:t>रक्तज अधिमन्थ में नेत्र के किनारे ताम्र वर्ण के हो जाते हैं।</a:t>
            </a:r>
            <a:endParaRPr lang="en-US" dirty="0"/>
          </a:p>
          <a:p>
            <a:r>
              <a:rPr lang="hi-IN" dirty="0"/>
              <a:t>नेत्र में उखाड़ने या मथने के समान पिड़ा होती है। </a:t>
            </a:r>
            <a:endParaRPr lang="en-US" dirty="0"/>
          </a:p>
          <a:p>
            <a:r>
              <a:rPr lang="hi-IN" dirty="0"/>
              <a:t>नेत्र जपापुष्प के समान लाल वर्ण का हो जाता है। उसमे तनाव होता है। नेत्र</a:t>
            </a:r>
            <a:r>
              <a:rPr lang="en-US" dirty="0"/>
              <a:t> </a:t>
            </a:r>
            <a:r>
              <a:rPr lang="hi-IN" dirty="0"/>
              <a:t>में स्पर्श सहन नहीं कर पाता है।</a:t>
            </a:r>
            <a:endParaRPr lang="en-US" dirty="0"/>
          </a:p>
          <a:p>
            <a:r>
              <a:rPr lang="hi-IN" dirty="0"/>
              <a:t>चारों ओर</a:t>
            </a:r>
            <a:r>
              <a:rPr lang="en-US" dirty="0"/>
              <a:t> </a:t>
            </a:r>
            <a:r>
              <a:rPr lang="hi-IN" dirty="0"/>
              <a:t>से अंधकार सा प्रतीत होता है। कृष्ण मण्डल देखने में रक्त में डूबा हुआ रीठा </a:t>
            </a:r>
            <a:endParaRPr lang="en-US" dirty="0"/>
          </a:p>
          <a:p>
            <a:pPr marL="0" indent="0">
              <a:buNone/>
            </a:pPr>
            <a:r>
              <a:rPr lang="en-US" dirty="0"/>
              <a:t>   </a:t>
            </a:r>
            <a:r>
              <a:rPr lang="hi-IN" dirty="0"/>
              <a:t>फल की तरह दिखाई देता है। सभी द्रव्य अग्निवर्ण प्रतीत होते हैं।</a:t>
            </a:r>
            <a:endParaRPr lang="en-US" dirty="0"/>
          </a:p>
          <a:p>
            <a:r>
              <a:rPr lang="hi-IN" dirty="0"/>
              <a:t>इसके अतिरिक्त शंख प्रदेश, दाँत, कपोल और ललाट में अत्यन्त वेदना होती है</a:t>
            </a:r>
            <a:endParaRPr lang="en-US" dirty="0"/>
          </a:p>
          <a:p>
            <a:pPr marL="0" indent="0">
              <a:buNone/>
            </a:pPr>
            <a:endParaRPr lang="en-IN" dirty="0"/>
          </a:p>
          <a:p>
            <a:endParaRPr lang="en-IN" dirty="0"/>
          </a:p>
        </p:txBody>
      </p:sp>
    </p:spTree>
    <p:extLst>
      <p:ext uri="{BB962C8B-B14F-4D97-AF65-F5344CB8AC3E}">
        <p14:creationId xmlns:p14="http://schemas.microsoft.com/office/powerpoint/2010/main" xmlns="" val="2466579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45122D-7BE8-F887-B365-B8B02D7E2092}"/>
              </a:ext>
            </a:extLst>
          </p:cNvPr>
          <p:cNvSpPr>
            <a:spLocks noGrp="1"/>
          </p:cNvSpPr>
          <p:nvPr>
            <p:ph type="title"/>
          </p:nvPr>
        </p:nvSpPr>
        <p:spPr>
          <a:xfrm>
            <a:off x="416169" y="166687"/>
            <a:ext cx="3883269" cy="1028700"/>
          </a:xfrm>
        </p:spPr>
        <p:txBody>
          <a:bodyPr>
            <a:normAutofit fontScale="90000"/>
          </a:bodyPr>
          <a:lstStyle/>
          <a:p>
            <a:r>
              <a:rPr lang="hi-IN" sz="4400" b="1" i="1" u="sng" dirty="0">
                <a:latin typeface="+mj-lt"/>
                <a:ea typeface="+mj-ea"/>
                <a:cs typeface="+mj-cs"/>
              </a:rPr>
              <a:t>आधुनिक विचार </a:t>
            </a:r>
            <a:r>
              <a:rPr lang="en-IN" sz="4400" b="1" i="1" u="sng" dirty="0">
                <a:latin typeface="+mj-lt"/>
                <a:ea typeface="+mj-ea"/>
                <a:cs typeface="+mj-cs"/>
              </a:rPr>
              <a:t/>
            </a:r>
            <a:br>
              <a:rPr lang="en-IN" sz="4400" b="1" i="1" u="sng" dirty="0">
                <a:latin typeface="+mj-lt"/>
                <a:ea typeface="+mj-ea"/>
                <a:cs typeface="+mj-cs"/>
              </a:rPr>
            </a:br>
            <a:endParaRPr lang="en-IN" dirty="0"/>
          </a:p>
        </p:txBody>
      </p:sp>
      <p:sp>
        <p:nvSpPr>
          <p:cNvPr id="3" name="Content Placeholder 2">
            <a:extLst>
              <a:ext uri="{FF2B5EF4-FFF2-40B4-BE49-F238E27FC236}">
                <a16:creationId xmlns:a16="http://schemas.microsoft.com/office/drawing/2014/main" xmlns="" id="{AC5D3251-4B23-7888-3F78-2F791CA7242E}"/>
              </a:ext>
            </a:extLst>
          </p:cNvPr>
          <p:cNvSpPr>
            <a:spLocks noGrp="1"/>
          </p:cNvSpPr>
          <p:nvPr>
            <p:ph idx="1"/>
          </p:nvPr>
        </p:nvSpPr>
        <p:spPr>
          <a:xfrm>
            <a:off x="416169" y="764930"/>
            <a:ext cx="11655669" cy="6093069"/>
          </a:xfrm>
        </p:spPr>
        <p:txBody>
          <a:bodyPr>
            <a:normAutofit/>
          </a:bodyPr>
          <a:lstStyle/>
          <a:p>
            <a:r>
              <a:rPr lang="hi-IN" dirty="0"/>
              <a:t>रक्तज अधिमन्थ भी </a:t>
            </a:r>
            <a:r>
              <a:rPr lang="en-IN" dirty="0"/>
              <a:t>Congestive Glaucoma </a:t>
            </a:r>
            <a:r>
              <a:rPr lang="hi-IN" dirty="0"/>
              <a:t>की तीव्र अवस्था से तुलना किया जा सकता है। </a:t>
            </a:r>
            <a:r>
              <a:rPr lang="en-IN" dirty="0"/>
              <a:t>Acute </a:t>
            </a:r>
            <a:r>
              <a:rPr lang="en-IN" dirty="0" err="1"/>
              <a:t>Irido</a:t>
            </a:r>
            <a:r>
              <a:rPr lang="en-IN" dirty="0"/>
              <a:t> - Cyclitis </a:t>
            </a:r>
            <a:r>
              <a:rPr lang="hi-IN" dirty="0"/>
              <a:t>और </a:t>
            </a:r>
            <a:r>
              <a:rPr lang="en-IN" dirty="0"/>
              <a:t>Secondary </a:t>
            </a:r>
            <a:r>
              <a:rPr lang="hi-IN" dirty="0"/>
              <a:t>की किसी – किसी अवस्था में  रक्तज अधिमन्थ सदृश प्रतीत होता है।</a:t>
            </a:r>
            <a:endParaRPr lang="en-US" dirty="0"/>
          </a:p>
          <a:p>
            <a:pPr marL="0" indent="0">
              <a:buNone/>
            </a:pPr>
            <a:r>
              <a:rPr lang="hi-IN" sz="3600" b="1" i="1" u="sng" dirty="0"/>
              <a:t>रक्तज अधिमन्थ</a:t>
            </a:r>
            <a:r>
              <a:rPr lang="en-US" sz="3600" b="1" i="1" u="sng" dirty="0"/>
              <a:t> </a:t>
            </a:r>
            <a:r>
              <a:rPr lang="hi-IN" sz="3600" b="1" i="1" u="sng" dirty="0"/>
              <a:t>चिकित्सा</a:t>
            </a:r>
            <a:endParaRPr lang="en-US" sz="3600" b="1" i="1" u="sng" dirty="0"/>
          </a:p>
          <a:p>
            <a:pPr marL="0" indent="0">
              <a:buNone/>
            </a:pPr>
            <a:r>
              <a:rPr lang="en-US" b="1" dirty="0"/>
              <a:t>       </a:t>
            </a:r>
            <a:r>
              <a:rPr lang="hi-IN" b="1" dirty="0"/>
              <a:t>चिकित्सा  मन्थम स्यंद  सिरोत्पातं सिराहर्षच्च रक्तजम् ।</a:t>
            </a:r>
            <a:endParaRPr lang="en-US" b="1" dirty="0"/>
          </a:p>
          <a:p>
            <a:pPr marL="0" indent="0">
              <a:buNone/>
            </a:pPr>
            <a:r>
              <a:rPr lang="en-US" b="1" dirty="0"/>
              <a:t>        </a:t>
            </a:r>
            <a:r>
              <a:rPr lang="hi-IN" b="1" dirty="0"/>
              <a:t>एकेनैव विधानेन चिकित्सेत् चतुरो गदान् ।।</a:t>
            </a:r>
            <a:r>
              <a:rPr lang="en-US" b="1" dirty="0"/>
              <a:t>         (</a:t>
            </a:r>
            <a:r>
              <a:rPr lang="hi-IN" sz="2600" b="1" dirty="0"/>
              <a:t>सु0उ12/</a:t>
            </a:r>
            <a:r>
              <a:rPr lang="en-US" sz="2600" b="1" dirty="0"/>
              <a:t>3 )</a:t>
            </a:r>
          </a:p>
          <a:p>
            <a:pPr marL="0" indent="0">
              <a:buNone/>
            </a:pPr>
            <a:r>
              <a:rPr lang="hi-IN" dirty="0"/>
              <a:t>रक्त के प्रकोप से उत्पन्न होने वाले अधिमन्थ, अभिष्यन्द, सिरोत्पात एवं सिराहर्ष सभी चारो रोगोमें एक ही प्रकार की चिकित्सा करनी चाहिए | </a:t>
            </a:r>
            <a:endParaRPr lang="en-US" dirty="0"/>
          </a:p>
        </p:txBody>
      </p:sp>
      <p:sp>
        <p:nvSpPr>
          <p:cNvPr id="4" name="Star: 5 Points 3">
            <a:extLst>
              <a:ext uri="{FF2B5EF4-FFF2-40B4-BE49-F238E27FC236}">
                <a16:creationId xmlns:a16="http://schemas.microsoft.com/office/drawing/2014/main" xmlns="" id="{00FEDDC6-8A9E-3168-AF48-272796E40668}"/>
              </a:ext>
            </a:extLst>
          </p:cNvPr>
          <p:cNvSpPr/>
          <p:nvPr/>
        </p:nvSpPr>
        <p:spPr>
          <a:xfrm>
            <a:off x="67407" y="166687"/>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3543312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AB0A5-3CF6-48FC-89AE-DD541A1947DE}"/>
              </a:ext>
            </a:extLst>
          </p:cNvPr>
          <p:cNvSpPr>
            <a:spLocks noGrp="1"/>
          </p:cNvSpPr>
          <p:nvPr>
            <p:ph type="title"/>
          </p:nvPr>
        </p:nvSpPr>
        <p:spPr>
          <a:xfrm>
            <a:off x="363415" y="92564"/>
            <a:ext cx="5008685" cy="1325563"/>
          </a:xfrm>
        </p:spPr>
        <p:txBody>
          <a:bodyPr>
            <a:normAutofit/>
          </a:bodyPr>
          <a:lstStyle/>
          <a:p>
            <a:r>
              <a:rPr lang="en-IN" b="1" i="1" u="sng" dirty="0"/>
              <a:t>General treatment </a:t>
            </a:r>
            <a:br>
              <a:rPr lang="en-IN" b="1" i="1" u="sng" dirty="0"/>
            </a:br>
            <a:endParaRPr lang="en-IN" dirty="0"/>
          </a:p>
        </p:txBody>
      </p:sp>
      <p:sp>
        <p:nvSpPr>
          <p:cNvPr id="3" name="Content Placeholder 2">
            <a:extLst>
              <a:ext uri="{FF2B5EF4-FFF2-40B4-BE49-F238E27FC236}">
                <a16:creationId xmlns:a16="http://schemas.microsoft.com/office/drawing/2014/main" xmlns="" id="{213254BB-CEC1-DA1D-E96D-03FAB2EF4F8B}"/>
              </a:ext>
            </a:extLst>
          </p:cNvPr>
          <p:cNvSpPr>
            <a:spLocks noGrp="1"/>
          </p:cNvSpPr>
          <p:nvPr>
            <p:ph idx="1"/>
          </p:nvPr>
        </p:nvSpPr>
        <p:spPr>
          <a:xfrm>
            <a:off x="304800" y="840886"/>
            <a:ext cx="11887200" cy="5924549"/>
          </a:xfrm>
        </p:spPr>
        <p:txBody>
          <a:bodyPr>
            <a:normAutofit lnSpcReduction="10000"/>
          </a:bodyPr>
          <a:lstStyle/>
          <a:p>
            <a:pPr marL="0" indent="0">
              <a:buNone/>
            </a:pPr>
            <a:r>
              <a:rPr lang="hi-IN" b="1" dirty="0"/>
              <a:t>व्याधि आर्ता: चतुरो अपि एतान् स्निग्धान् कौम्भेन सर्पिषा।</a:t>
            </a:r>
            <a:endParaRPr lang="en-US" b="1" dirty="0"/>
          </a:p>
          <a:p>
            <a:pPr marL="0" indent="0">
              <a:buNone/>
            </a:pPr>
            <a:r>
              <a:rPr lang="hi-IN" b="1" dirty="0"/>
              <a:t>रसैरूदारैरथवा सिरामोक्षेण योजयेत् ।</a:t>
            </a:r>
            <a:endParaRPr lang="en-US" b="1" dirty="0"/>
          </a:p>
          <a:p>
            <a:pPr marL="0" indent="0">
              <a:buNone/>
            </a:pPr>
            <a:r>
              <a:rPr lang="hi-IN" b="1" dirty="0"/>
              <a:t>विरिक्तानां प्रकामञ्च शिरांस्येषां विशोधयेत् ।</a:t>
            </a:r>
            <a:endParaRPr lang="en-US" b="1" dirty="0"/>
          </a:p>
          <a:p>
            <a:pPr marL="0" indent="0">
              <a:buNone/>
            </a:pPr>
            <a:r>
              <a:rPr lang="hi-IN" b="1" dirty="0"/>
              <a:t>वैरेचनिक सिद्धेन सितायुक्तेन सर्पिषा  || </a:t>
            </a:r>
            <a:r>
              <a:rPr lang="en-US" b="1" dirty="0"/>
              <a:t>          (</a:t>
            </a:r>
            <a:r>
              <a:rPr lang="hi-IN" b="1" dirty="0"/>
              <a:t>सु0उ12/4,5</a:t>
            </a:r>
            <a:r>
              <a:rPr lang="en-US" b="1" dirty="0"/>
              <a:t>)</a:t>
            </a:r>
            <a:r>
              <a:rPr lang="hi-IN" b="1" dirty="0"/>
              <a:t> </a:t>
            </a:r>
            <a:endParaRPr lang="en-US" b="1" dirty="0"/>
          </a:p>
          <a:p>
            <a:pPr marL="0" indent="0">
              <a:buNone/>
            </a:pPr>
            <a:endParaRPr lang="en-US" dirty="0"/>
          </a:p>
          <a:p>
            <a:pPr marL="0" indent="0">
              <a:buNone/>
            </a:pPr>
            <a:r>
              <a:rPr lang="hi-IN" b="1" i="1" u="sng" dirty="0"/>
              <a:t>स्नेहन</a:t>
            </a:r>
            <a:r>
              <a:rPr lang="en-US" b="1" i="1" u="sng" dirty="0"/>
              <a:t>-</a:t>
            </a:r>
            <a:r>
              <a:rPr lang="en-US" b="1" i="1" dirty="0"/>
              <a:t>   </a:t>
            </a:r>
            <a:r>
              <a:rPr lang="hi-IN" dirty="0"/>
              <a:t>उपरोक्त चारों व्याथियों में दूष्यहरणके लिए कौम्भघृत से अथवा अधिक स्नेहयुक्त मांस रस से स्नेहन करना चाहिए।</a:t>
            </a:r>
            <a:endParaRPr lang="en-US" dirty="0"/>
          </a:p>
          <a:p>
            <a:pPr marL="0" indent="0">
              <a:buNone/>
            </a:pPr>
            <a:r>
              <a:rPr lang="hi-IN" b="1" i="1" u="sng" dirty="0"/>
              <a:t>सिरा मोक्षण</a:t>
            </a:r>
            <a:r>
              <a:rPr lang="en-US" b="1" i="1" u="sng" dirty="0"/>
              <a:t>-  </a:t>
            </a:r>
            <a:r>
              <a:rPr lang="hi-IN" dirty="0"/>
              <a:t>स्नेहन के पश्चात दोषहरण के लिए शिरामोक्षण के द्वारा दूषित रक्त का निर्हरण करना चाहिए |</a:t>
            </a:r>
            <a:endParaRPr lang="en-US" dirty="0"/>
          </a:p>
          <a:p>
            <a:pPr marL="0" indent="0">
              <a:buNone/>
            </a:pPr>
            <a:r>
              <a:rPr lang="hi-IN" b="1" i="1" dirty="0"/>
              <a:t>विरेचन</a:t>
            </a:r>
            <a:r>
              <a:rPr lang="en-US" b="1" i="1" dirty="0"/>
              <a:t>- </a:t>
            </a:r>
            <a:r>
              <a:rPr lang="hi-IN" dirty="0"/>
              <a:t>रक्तमोक्षण</a:t>
            </a:r>
            <a:r>
              <a:rPr lang="en-US" b="1" i="1" dirty="0"/>
              <a:t> </a:t>
            </a:r>
            <a:r>
              <a:rPr lang="hi-IN" dirty="0"/>
              <a:t>के पश्चात विरेचक औषधियों से सिद्ध घृत में मिश्री</a:t>
            </a:r>
            <a:r>
              <a:rPr lang="en-US" dirty="0"/>
              <a:t> </a:t>
            </a:r>
            <a:r>
              <a:rPr lang="hi-IN" dirty="0"/>
              <a:t>मिलाकर विरेचन करना चाहिए</a:t>
            </a:r>
            <a:endParaRPr lang="en-US" dirty="0"/>
          </a:p>
          <a:p>
            <a:pPr marL="0" indent="0">
              <a:buNone/>
            </a:pPr>
            <a:r>
              <a:rPr lang="hi-IN" b="1" i="1" u="sng" dirty="0"/>
              <a:t>सिरो</a:t>
            </a:r>
            <a:r>
              <a:rPr lang="en-US" b="1" i="1" u="sng" dirty="0"/>
              <a:t> </a:t>
            </a:r>
            <a:r>
              <a:rPr lang="hi-IN" b="1" i="1" u="sng" dirty="0"/>
              <a:t>विरेचन</a:t>
            </a:r>
            <a:r>
              <a:rPr lang="en-US" b="1" i="1" u="sng" dirty="0"/>
              <a:t>-</a:t>
            </a:r>
            <a:r>
              <a:rPr lang="en-US" b="1" i="1" dirty="0"/>
              <a:t> </a:t>
            </a:r>
            <a:r>
              <a:rPr lang="hi-IN" dirty="0"/>
              <a:t>विरिक्त रोगियों का सिरोविरेचक द्रव्यों को मिलाकर रोगी के शिर का संशोधन करना चाहिए।</a:t>
            </a:r>
            <a:endParaRPr lang="en-US" dirty="0"/>
          </a:p>
          <a:p>
            <a:pPr marL="0" indent="0">
              <a:buNone/>
            </a:pPr>
            <a:endParaRPr lang="en-IN" dirty="0"/>
          </a:p>
          <a:p>
            <a:endParaRPr lang="en-IN" dirty="0"/>
          </a:p>
        </p:txBody>
      </p:sp>
    </p:spTree>
    <p:extLst>
      <p:ext uri="{BB962C8B-B14F-4D97-AF65-F5344CB8AC3E}">
        <p14:creationId xmlns:p14="http://schemas.microsoft.com/office/powerpoint/2010/main" xmlns="" val="2495047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A655F6-9D54-BE60-35EF-9D861063965F}"/>
              </a:ext>
            </a:extLst>
          </p:cNvPr>
          <p:cNvSpPr>
            <a:spLocks noGrp="1"/>
          </p:cNvSpPr>
          <p:nvPr>
            <p:ph idx="1"/>
          </p:nvPr>
        </p:nvSpPr>
        <p:spPr>
          <a:xfrm>
            <a:off x="492369" y="87922"/>
            <a:ext cx="11825654" cy="6770077"/>
          </a:xfrm>
        </p:spPr>
        <p:txBody>
          <a:bodyPr>
            <a:normAutofit lnSpcReduction="10000"/>
          </a:bodyPr>
          <a:lstStyle/>
          <a:p>
            <a:pPr marL="0" indent="0">
              <a:buNone/>
            </a:pPr>
            <a:r>
              <a:rPr lang="en-IN" sz="4400" b="1" i="1" u="sng" dirty="0">
                <a:latin typeface="+mj-lt"/>
                <a:ea typeface="+mj-ea"/>
                <a:cs typeface="+mj-cs"/>
              </a:rPr>
              <a:t>Local treatment </a:t>
            </a:r>
            <a:endParaRPr lang="en-IN" sz="4400" b="1" i="1" dirty="0">
              <a:latin typeface="+mj-lt"/>
              <a:ea typeface="+mj-ea"/>
              <a:cs typeface="+mj-cs"/>
            </a:endParaRPr>
          </a:p>
          <a:p>
            <a:pPr marL="0" indent="0">
              <a:buNone/>
            </a:pPr>
            <a:r>
              <a:rPr lang="hi-IN" b="1" dirty="0"/>
              <a:t>ततः प्रदेहा परिषेचनानि नस्यानि धूमाश्च यथास्वमेव।</a:t>
            </a:r>
            <a:endParaRPr lang="en-US" b="1" dirty="0"/>
          </a:p>
          <a:p>
            <a:pPr marL="0" indent="0">
              <a:buNone/>
            </a:pPr>
            <a:r>
              <a:rPr lang="hi-IN" b="1" dirty="0"/>
              <a:t>आश्च्योतन अभ्यञ्जन तर्पणाति स्निग्धाश्च कार्या: पुटपाक योगा:।</a:t>
            </a:r>
            <a:r>
              <a:rPr lang="en-US" b="1" dirty="0"/>
              <a:t> </a:t>
            </a:r>
            <a:r>
              <a:rPr lang="hi-IN" b="1" dirty="0"/>
              <a:t>(सु0उ012/6)</a:t>
            </a:r>
            <a:endParaRPr lang="en-US" b="1" dirty="0"/>
          </a:p>
          <a:p>
            <a:r>
              <a:rPr lang="hi-IN" dirty="0"/>
              <a:t>स्थानिक उपचारों में प्रदेह, परिषेचन, नस्य, धूमपान</a:t>
            </a:r>
            <a:r>
              <a:rPr lang="en-US" dirty="0"/>
              <a:t>,</a:t>
            </a:r>
            <a:r>
              <a:rPr lang="hi-IN" dirty="0"/>
              <a:t>आश्च्योतन</a:t>
            </a:r>
            <a:r>
              <a:rPr lang="en-US" dirty="0"/>
              <a:t>,</a:t>
            </a:r>
            <a:r>
              <a:rPr lang="hi-IN" dirty="0"/>
              <a:t> अभ्यञ्जन (अञ्जन), तर्पण, एवं स्नेहिक पुटपाक का प्रयोग करना चाहिए |</a:t>
            </a:r>
            <a:endParaRPr lang="en-US" dirty="0"/>
          </a:p>
          <a:p>
            <a:pPr marL="0" indent="0">
              <a:buNone/>
            </a:pPr>
            <a:endParaRPr lang="en-US" dirty="0"/>
          </a:p>
          <a:p>
            <a:pPr marL="0" indent="0">
              <a:buNone/>
            </a:pPr>
            <a:r>
              <a:rPr lang="hi-IN" b="1" i="1" u="sng" dirty="0"/>
              <a:t>प्रदेह</a:t>
            </a:r>
            <a:r>
              <a:rPr lang="en-US" b="1" i="1" u="sng" dirty="0"/>
              <a:t> -</a:t>
            </a:r>
            <a:r>
              <a:rPr lang="en-US" b="1" i="1" dirty="0"/>
              <a:t> </a:t>
            </a:r>
            <a:r>
              <a:rPr lang="hi-IN" dirty="0"/>
              <a:t>निलोत्पल, उशीर, कटंकटेरी (दारुहरीद्रा, कालीयक, मधुयष्टी, नागरमोथा, लोध्र एवं पद्यक को समाभाग में लेकर महीन पीसकर इसमे घृत मिलाकर आँखो के चारो ओर लेप करना चाहिए ।</a:t>
            </a:r>
            <a:r>
              <a:rPr lang="en-US" dirty="0"/>
              <a:t>          </a:t>
            </a:r>
            <a:r>
              <a:rPr lang="hi-IN" b="1" dirty="0"/>
              <a:t>( सु0उ0–12/7 )</a:t>
            </a:r>
            <a:endParaRPr lang="en-US" b="1" dirty="0"/>
          </a:p>
          <a:p>
            <a:pPr marL="0" indent="0">
              <a:buNone/>
            </a:pPr>
            <a:r>
              <a:rPr lang="hi-IN" b="1" i="1" u="sng" dirty="0"/>
              <a:t>नेत्रशूलहर</a:t>
            </a:r>
            <a:r>
              <a:rPr lang="en-US" b="1" i="1" u="sng" dirty="0"/>
              <a:t>-</a:t>
            </a:r>
            <a:r>
              <a:rPr lang="hi-IN" dirty="0"/>
              <a:t> चिकित्सा नेत्र में अत्यधिक पीड़ा होने नेत्र के चारो ओर मृदु स्वेदन करके जलौका द्वारा अशुद्ध रक्त का निर्धारण करनाचाहिए। घृत की अधिक मात्रा का पान करने से भी नेत्र की पीड़ाका शमन होता है</a:t>
            </a:r>
            <a:r>
              <a:rPr lang="en-US" dirty="0"/>
              <a:t>  </a:t>
            </a:r>
            <a:r>
              <a:rPr lang="hi-IN" b="1" dirty="0"/>
              <a:t>[सु0उ0= 1/8,9]</a:t>
            </a:r>
            <a:endParaRPr lang="en-US" b="1" dirty="0"/>
          </a:p>
          <a:p>
            <a:pPr marL="0" indent="0">
              <a:buNone/>
            </a:pPr>
            <a:r>
              <a:rPr lang="hi-IN" b="1" i="1" u="sng" dirty="0"/>
              <a:t>आश्च्योतन</a:t>
            </a:r>
            <a:r>
              <a:rPr lang="en-US" b="1" i="1" u="sng" dirty="0"/>
              <a:t> -</a:t>
            </a:r>
            <a:r>
              <a:rPr lang="en-US" b="1" i="1" dirty="0"/>
              <a:t> </a:t>
            </a:r>
            <a:r>
              <a:rPr lang="hi-IN" dirty="0"/>
              <a:t>कसेरू एवं मधुयष्टी के चूर्ण को कपड़े में रखकर पोटली बनाकर, अन्तरिक्ष, जल में भिगोकर (वर्षा के पानी) इसके जल (हिम) से आश्च्योतन करना चाहिए</a:t>
            </a:r>
            <a:r>
              <a:rPr lang="en-US" dirty="0"/>
              <a:t>                                            </a:t>
            </a:r>
            <a:r>
              <a:rPr lang="en-US" b="1" dirty="0"/>
              <a:t>(</a:t>
            </a:r>
            <a:r>
              <a:rPr lang="hi-IN" b="1" dirty="0"/>
              <a:t>सु0उ0-12/10</a:t>
            </a:r>
            <a:r>
              <a:rPr lang="en-US" b="1" dirty="0"/>
              <a:t>)</a:t>
            </a:r>
            <a:endParaRPr lang="en-IN" b="1" dirty="0"/>
          </a:p>
        </p:txBody>
      </p:sp>
      <p:sp>
        <p:nvSpPr>
          <p:cNvPr id="2" name="Star: 5 Points 1">
            <a:extLst>
              <a:ext uri="{FF2B5EF4-FFF2-40B4-BE49-F238E27FC236}">
                <a16:creationId xmlns:a16="http://schemas.microsoft.com/office/drawing/2014/main" xmlns="" id="{4A1D89DC-26EC-9382-2832-EA0A48ABA1BA}"/>
              </a:ext>
            </a:extLst>
          </p:cNvPr>
          <p:cNvSpPr/>
          <p:nvPr/>
        </p:nvSpPr>
        <p:spPr>
          <a:xfrm>
            <a:off x="87923" y="193432"/>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2459956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6540D-B8C7-69DE-24CC-A2A482662D20}"/>
              </a:ext>
            </a:extLst>
          </p:cNvPr>
          <p:cNvSpPr>
            <a:spLocks noGrp="1"/>
          </p:cNvSpPr>
          <p:nvPr>
            <p:ph type="title"/>
          </p:nvPr>
        </p:nvSpPr>
        <p:spPr>
          <a:xfrm>
            <a:off x="963706" y="0"/>
            <a:ext cx="1698812" cy="1325563"/>
          </a:xfrm>
        </p:spPr>
        <p:txBody>
          <a:bodyPr/>
          <a:lstStyle/>
          <a:p>
            <a:r>
              <a:rPr lang="hi-IN" b="1" i="1" u="sng" dirty="0"/>
              <a:t>निदान</a:t>
            </a:r>
            <a:endParaRPr lang="en-IN" b="1" i="1" u="sng" dirty="0"/>
          </a:p>
        </p:txBody>
      </p:sp>
      <p:sp>
        <p:nvSpPr>
          <p:cNvPr id="3" name="Content Placeholder 2">
            <a:extLst>
              <a:ext uri="{FF2B5EF4-FFF2-40B4-BE49-F238E27FC236}">
                <a16:creationId xmlns:a16="http://schemas.microsoft.com/office/drawing/2014/main" xmlns="" id="{DAC657DA-2D18-59A2-55D3-936FBF47D8D0}"/>
              </a:ext>
            </a:extLst>
          </p:cNvPr>
          <p:cNvSpPr>
            <a:spLocks noGrp="1"/>
          </p:cNvSpPr>
          <p:nvPr>
            <p:ph idx="1"/>
          </p:nvPr>
        </p:nvSpPr>
        <p:spPr>
          <a:xfrm>
            <a:off x="481852" y="1163440"/>
            <a:ext cx="11710148" cy="5694560"/>
          </a:xfrm>
        </p:spPr>
        <p:txBody>
          <a:bodyPr>
            <a:normAutofit lnSpcReduction="10000"/>
          </a:bodyPr>
          <a:lstStyle/>
          <a:p>
            <a:pPr marL="0" indent="0">
              <a:buNone/>
            </a:pPr>
            <a:r>
              <a:rPr lang="en-US" dirty="0"/>
              <a:t>          </a:t>
            </a:r>
            <a:r>
              <a:rPr lang="hi-IN" b="1" dirty="0"/>
              <a:t>वृद्धरेतै: अभिष्यदैः नराणाम् क्रियावताम् ।      </a:t>
            </a:r>
            <a:endParaRPr lang="en-US" b="1" dirty="0"/>
          </a:p>
          <a:p>
            <a:pPr marL="0" indent="0">
              <a:buNone/>
            </a:pPr>
            <a:r>
              <a:rPr lang="en-US" b="1" dirty="0"/>
              <a:t>          </a:t>
            </a:r>
            <a:r>
              <a:rPr lang="hi-IN" b="1" dirty="0"/>
              <a:t>तावन्तः तु अधिमंथा स्युः नयने तीव्रवेदना:</a:t>
            </a:r>
            <a:r>
              <a:rPr lang="hi-IN" dirty="0"/>
              <a:t>                                                             </a:t>
            </a:r>
            <a:r>
              <a:rPr lang="en-US" dirty="0"/>
              <a:t>            </a:t>
            </a:r>
          </a:p>
          <a:p>
            <a:pPr marL="0" indent="0">
              <a:buNone/>
            </a:pPr>
            <a:r>
              <a:rPr lang="en-US" dirty="0"/>
              <a:t>                                                                                    </a:t>
            </a:r>
            <a:r>
              <a:rPr lang="hi-IN" b="1" dirty="0"/>
              <a:t>( सु.उ.- 6/10)</a:t>
            </a:r>
            <a:endParaRPr lang="en-US" b="1" dirty="0"/>
          </a:p>
          <a:p>
            <a:pPr marL="0" indent="0">
              <a:buNone/>
            </a:pPr>
            <a:r>
              <a:rPr lang="hi-IN" b="1" i="1" u="sng" dirty="0"/>
              <a:t>अक्रियावताम्</a:t>
            </a:r>
            <a:r>
              <a:rPr lang="hi-IN" dirty="0"/>
              <a:t> अर्थात सम्यक चिकित्सा या पथ्य</a:t>
            </a:r>
            <a:r>
              <a:rPr lang="en-US" dirty="0"/>
              <a:t> </a:t>
            </a:r>
            <a:r>
              <a:rPr lang="hi-IN" dirty="0"/>
              <a:t>आहार - विहार न करने वाले </a:t>
            </a:r>
            <a:endParaRPr lang="en-US" dirty="0"/>
          </a:p>
          <a:p>
            <a:pPr marL="0" indent="0">
              <a:buNone/>
            </a:pPr>
            <a:r>
              <a:rPr lang="hi-IN" dirty="0"/>
              <a:t>मनुष्यों में</a:t>
            </a:r>
            <a:r>
              <a:rPr lang="en-US" dirty="0"/>
              <a:t> </a:t>
            </a:r>
            <a:r>
              <a:rPr lang="hi-IN" dirty="0"/>
              <a:t>यह अभिष्यन्द रोग बढ़कर' नेत्र में तीव्र</a:t>
            </a:r>
            <a:r>
              <a:rPr lang="en-US" dirty="0"/>
              <a:t> </a:t>
            </a:r>
            <a:r>
              <a:rPr lang="hi-IN" dirty="0"/>
              <a:t>पिड़ा के साथ उतने हीं </a:t>
            </a:r>
            <a:endParaRPr lang="en-US" dirty="0"/>
          </a:p>
          <a:p>
            <a:pPr marL="0" indent="0">
              <a:buNone/>
            </a:pPr>
            <a:r>
              <a:rPr lang="hi-IN" dirty="0"/>
              <a:t>अधिमन्थ रोग</a:t>
            </a:r>
            <a:r>
              <a:rPr lang="en-US" dirty="0"/>
              <a:t>  </a:t>
            </a:r>
            <a:r>
              <a:rPr lang="hi-IN" dirty="0"/>
              <a:t>उत्पन्न करते हैं।</a:t>
            </a:r>
            <a:r>
              <a:rPr lang="en-US" dirty="0"/>
              <a:t> </a:t>
            </a:r>
          </a:p>
          <a:p>
            <a:pPr marL="0" indent="0">
              <a:buNone/>
            </a:pPr>
            <a:r>
              <a:rPr lang="hi-IN" dirty="0"/>
              <a:t>अर्थात वातज, पित्तज, कफज, रक्तज अभिष्यन्द की</a:t>
            </a:r>
            <a:r>
              <a:rPr lang="en-US" dirty="0"/>
              <a:t> </a:t>
            </a:r>
            <a:r>
              <a:rPr lang="hi-IN" dirty="0"/>
              <a:t>उचित चिकित्सा के </a:t>
            </a:r>
            <a:endParaRPr lang="en-US" dirty="0"/>
          </a:p>
          <a:p>
            <a:pPr marL="0" indent="0">
              <a:buNone/>
            </a:pPr>
            <a:r>
              <a:rPr lang="hi-IN" dirty="0"/>
              <a:t>अभाव से नेत्र मे तीव्र वेदना</a:t>
            </a:r>
            <a:r>
              <a:rPr lang="en-US" dirty="0"/>
              <a:t> </a:t>
            </a:r>
            <a:r>
              <a:rPr lang="hi-IN" dirty="0"/>
              <a:t>के साथ क्रमश: वातज, पित्तज, कफज, रक्तज</a:t>
            </a:r>
            <a:r>
              <a:rPr lang="en-US" dirty="0"/>
              <a:t> </a:t>
            </a:r>
            <a:r>
              <a:rPr lang="hi-IN" dirty="0"/>
              <a:t>अधिमन्थ को उत्पन्न करते है।</a:t>
            </a:r>
            <a:endParaRPr lang="en-US" dirty="0"/>
          </a:p>
          <a:p>
            <a:pPr marL="0" indent="0">
              <a:buNone/>
            </a:pPr>
            <a:r>
              <a:rPr lang="hi-IN" dirty="0"/>
              <a:t>यहाँ वेदना शब्द का प्रयोग सामान्य पीड़ा के</a:t>
            </a:r>
            <a:r>
              <a:rPr lang="en-US" dirty="0"/>
              <a:t>  </a:t>
            </a:r>
            <a:r>
              <a:rPr lang="hi-IN" dirty="0"/>
              <a:t>अर्थ में किया गया है।</a:t>
            </a:r>
            <a:r>
              <a:rPr lang="en-US" dirty="0"/>
              <a:t> </a:t>
            </a:r>
            <a:r>
              <a:rPr lang="hi-IN" dirty="0"/>
              <a:t>जैसे – वात से तोद आदि, पित्त से दाह आदि</a:t>
            </a:r>
            <a:r>
              <a:rPr lang="en-US" dirty="0"/>
              <a:t> ,</a:t>
            </a:r>
            <a:r>
              <a:rPr lang="hi-IN" dirty="0"/>
              <a:t>कफ से गौरव, रक्त से स्पर्शना</a:t>
            </a:r>
            <a:r>
              <a:rPr lang="en-US"/>
              <a:t> </a:t>
            </a:r>
            <a:r>
              <a:rPr lang="hi-IN"/>
              <a:t>क्षमता </a:t>
            </a:r>
            <a:r>
              <a:rPr lang="hi-IN" dirty="0"/>
              <a:t>आदि</a:t>
            </a:r>
            <a:r>
              <a:rPr lang="en-US" dirty="0"/>
              <a:t> </a:t>
            </a:r>
            <a:r>
              <a:rPr lang="hi-IN" dirty="0"/>
              <a:t>पिड़ा होती है।</a:t>
            </a:r>
            <a:endParaRPr lang="en-US" dirty="0"/>
          </a:p>
          <a:p>
            <a:pPr marL="0" indent="0">
              <a:buNone/>
            </a:pPr>
            <a:endParaRPr lang="en-IN" dirty="0"/>
          </a:p>
          <a:p>
            <a:endParaRPr lang="en-IN" dirty="0"/>
          </a:p>
        </p:txBody>
      </p:sp>
      <p:sp>
        <p:nvSpPr>
          <p:cNvPr id="4" name="Star: 5 Points 3">
            <a:extLst>
              <a:ext uri="{FF2B5EF4-FFF2-40B4-BE49-F238E27FC236}">
                <a16:creationId xmlns:a16="http://schemas.microsoft.com/office/drawing/2014/main" xmlns="" id="{6FE8E1D7-2CB9-E9FB-841D-662BAA5EB632}"/>
              </a:ext>
            </a:extLst>
          </p:cNvPr>
          <p:cNvSpPr/>
          <p:nvPr/>
        </p:nvSpPr>
        <p:spPr>
          <a:xfrm>
            <a:off x="318333" y="456162"/>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2380162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203B05-1F7F-BE93-389F-5E6FF357A7DC}"/>
              </a:ext>
            </a:extLst>
          </p:cNvPr>
          <p:cNvSpPr>
            <a:spLocks noGrp="1"/>
          </p:cNvSpPr>
          <p:nvPr>
            <p:ph idx="1"/>
          </p:nvPr>
        </p:nvSpPr>
        <p:spPr>
          <a:xfrm>
            <a:off x="169985" y="146294"/>
            <a:ext cx="11928230" cy="6711706"/>
          </a:xfrm>
        </p:spPr>
        <p:txBody>
          <a:bodyPr>
            <a:normAutofit/>
          </a:bodyPr>
          <a:lstStyle/>
          <a:p>
            <a:pPr marL="0" indent="0">
              <a:buNone/>
            </a:pPr>
            <a:r>
              <a:rPr lang="hi-IN" sz="3000" b="1" i="1" u="sng" dirty="0"/>
              <a:t>अञ्जन</a:t>
            </a:r>
            <a:r>
              <a:rPr lang="en-US" sz="3000" b="1" i="1" u="sng" dirty="0"/>
              <a:t>-</a:t>
            </a:r>
            <a:r>
              <a:rPr lang="en-US" sz="3000" b="1" i="1" dirty="0"/>
              <a:t> </a:t>
            </a:r>
            <a:r>
              <a:rPr lang="hi-IN" dirty="0"/>
              <a:t>चन्दन, कुमुद, तेजपत्र, शिलाजीत,लौह भस्म,ताम्र भस्म, निलतुथ्थ, निम्ननिर्यात,रसाञ्जन, त्रिपु (पीतल) एवं कास्यमल को समभागमें लेकर पुष्परस (मधु) के साथ पीसकर वर्ति बना ले।</a:t>
            </a:r>
            <a:r>
              <a:rPr lang="en-US" dirty="0"/>
              <a:t>                    </a:t>
            </a:r>
            <a:r>
              <a:rPr lang="hi-IN" b="1" dirty="0"/>
              <a:t>[सु0उ012/13,14]</a:t>
            </a:r>
            <a:endParaRPr lang="en-US" b="1" dirty="0"/>
          </a:p>
          <a:p>
            <a:pPr marL="457200" lvl="1" indent="0">
              <a:buNone/>
            </a:pPr>
            <a:endParaRPr lang="en-US" b="1" i="1" u="sng" dirty="0"/>
          </a:p>
          <a:p>
            <a:pPr marL="457200" lvl="1" indent="0">
              <a:buNone/>
            </a:pPr>
            <a:r>
              <a:rPr lang="hi-IN" b="1" i="1" u="sng" dirty="0"/>
              <a:t>आ० वाग्भट</a:t>
            </a:r>
            <a:r>
              <a:rPr lang="en-US" b="1" i="1" u="sng" dirty="0"/>
              <a:t> </a:t>
            </a:r>
            <a:r>
              <a:rPr lang="hi-IN" b="1" i="1" u="sng" dirty="0"/>
              <a:t>मतानुसार</a:t>
            </a:r>
            <a:r>
              <a:rPr lang="en-IN" b="1" i="1" u="sng" dirty="0"/>
              <a:t>-</a:t>
            </a:r>
            <a:r>
              <a:rPr lang="en-IN" dirty="0"/>
              <a:t>  </a:t>
            </a:r>
            <a:r>
              <a:rPr lang="hi-IN" dirty="0"/>
              <a:t>के द्वारा रक्तज अधिमन्थ की चिकित्सा  पित्तज अधिमन्थ के समान कही है।</a:t>
            </a:r>
            <a:endParaRPr lang="en-US" dirty="0"/>
          </a:p>
          <a:p>
            <a:pPr marL="457200" lvl="1" indent="0">
              <a:buNone/>
            </a:pPr>
            <a:r>
              <a:rPr lang="hi-IN" b="1" i="1" u="sng" dirty="0"/>
              <a:t>अधिमन्थ सामान्य चिकित्सा </a:t>
            </a:r>
            <a:r>
              <a:rPr lang="en-US" b="1" i="1" dirty="0"/>
              <a:t>  </a:t>
            </a:r>
            <a:r>
              <a:rPr lang="hi-IN" dirty="0"/>
              <a:t>जो-जो अधिमन्थ जिस-जिस अभिष्यन्द से उत्पन्न होता है । उस उस अभिष्यन्द की चिकित्सा के जैसा</a:t>
            </a:r>
            <a:r>
              <a:rPr lang="en-US" dirty="0"/>
              <a:t> </a:t>
            </a:r>
            <a:r>
              <a:rPr lang="hi-IN" dirty="0"/>
              <a:t>ही अधिमन्थ चिकित्सा होता है। </a:t>
            </a:r>
            <a:endParaRPr lang="en-US" dirty="0"/>
          </a:p>
          <a:p>
            <a:pPr marL="457200" lvl="1" indent="0">
              <a:buNone/>
            </a:pPr>
            <a:r>
              <a:rPr lang="hi-IN" dirty="0"/>
              <a:t>अत: वातज</a:t>
            </a:r>
            <a:r>
              <a:rPr lang="en-US" dirty="0"/>
              <a:t> </a:t>
            </a:r>
            <a:r>
              <a:rPr lang="hi-IN" dirty="0"/>
              <a:t>अधिमन्थ की वातज अभिष्यन्द की तरह उसी प्रकारसभी का चिकित्सा होता है।</a:t>
            </a:r>
            <a:endParaRPr lang="en-US" dirty="0"/>
          </a:p>
          <a:p>
            <a:pPr marL="0" indent="0">
              <a:buNone/>
            </a:pPr>
            <a:r>
              <a:rPr lang="hi-IN" b="1" i="1" u="sng" dirty="0"/>
              <a:t>अधिमन्थ विशिष्ट चिकित्सा-</a:t>
            </a:r>
            <a:endParaRPr lang="en-US" b="1" i="1" u="sng" dirty="0"/>
          </a:p>
          <a:p>
            <a:pPr marL="0" indent="0">
              <a:buNone/>
            </a:pPr>
            <a:r>
              <a:rPr lang="hi-IN" b="1" dirty="0"/>
              <a:t>अधिमन्थेषु सर्वेषु ललाटे व्यधयेच्छिराम्।</a:t>
            </a:r>
            <a:endParaRPr lang="en-US" b="1" dirty="0"/>
          </a:p>
          <a:p>
            <a:pPr marL="0" indent="0">
              <a:buNone/>
            </a:pPr>
            <a:r>
              <a:rPr lang="hi-IN" b="1" dirty="0"/>
              <a:t>अशान्ते सर्वथा मन्थे भ्रुवोरूपरि दाहयेत् ।।</a:t>
            </a:r>
            <a:r>
              <a:rPr lang="en-US" b="1" dirty="0"/>
              <a:t>      </a:t>
            </a:r>
            <a:r>
              <a:rPr lang="hi-IN" b="1" dirty="0"/>
              <a:t>(योग रत्नाकर)</a:t>
            </a:r>
            <a:endParaRPr lang="en-US" b="1" dirty="0"/>
          </a:p>
          <a:p>
            <a:pPr marL="0" indent="0">
              <a:buNone/>
            </a:pPr>
            <a:r>
              <a:rPr lang="hi-IN" dirty="0"/>
              <a:t>सभी प्रकार के अधिमन्थ रोगों में ललाट प्रदेश की सिरा का बेधन करना चाहिए। यदि रोग किसी प्रकार से शान्त न हो रहा हो तो,भ्रू प्रदेश के ऊपर अग्निकर्म करना चाहिए।</a:t>
            </a:r>
            <a:endParaRPr lang="en-IN" dirty="0"/>
          </a:p>
        </p:txBody>
      </p:sp>
      <p:sp>
        <p:nvSpPr>
          <p:cNvPr id="4" name="Arrow: Right 3">
            <a:extLst>
              <a:ext uri="{FF2B5EF4-FFF2-40B4-BE49-F238E27FC236}">
                <a16:creationId xmlns:a16="http://schemas.microsoft.com/office/drawing/2014/main" xmlns="" id="{DD007170-4133-5D2F-D3A0-F8DDD2B5B150}"/>
              </a:ext>
            </a:extLst>
          </p:cNvPr>
          <p:cNvSpPr/>
          <p:nvPr/>
        </p:nvSpPr>
        <p:spPr>
          <a:xfrm>
            <a:off x="169985" y="1793631"/>
            <a:ext cx="334107" cy="3428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3467963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ED445-B94D-194B-53DD-6E71A053541A}"/>
              </a:ext>
            </a:extLst>
          </p:cNvPr>
          <p:cNvSpPr>
            <a:spLocks noGrp="1"/>
          </p:cNvSpPr>
          <p:nvPr>
            <p:ph type="title"/>
          </p:nvPr>
        </p:nvSpPr>
        <p:spPr>
          <a:xfrm>
            <a:off x="635976" y="-152827"/>
            <a:ext cx="6811108" cy="1123339"/>
          </a:xfrm>
        </p:spPr>
        <p:txBody>
          <a:bodyPr>
            <a:normAutofit/>
          </a:bodyPr>
          <a:lstStyle/>
          <a:p>
            <a:r>
              <a:rPr lang="hi-IN" b="1" i="1" u="sng" dirty="0"/>
              <a:t>अधिमन्थ की साध्यासाध्यता</a:t>
            </a:r>
            <a:endParaRPr lang="en-IN" b="1" i="1" u="sng" dirty="0"/>
          </a:p>
        </p:txBody>
      </p:sp>
      <p:sp>
        <p:nvSpPr>
          <p:cNvPr id="3" name="Content Placeholder 2">
            <a:extLst>
              <a:ext uri="{FF2B5EF4-FFF2-40B4-BE49-F238E27FC236}">
                <a16:creationId xmlns:a16="http://schemas.microsoft.com/office/drawing/2014/main" xmlns="" id="{882DD82D-0641-0262-9788-42F107FC8588}"/>
              </a:ext>
            </a:extLst>
          </p:cNvPr>
          <p:cNvSpPr>
            <a:spLocks noGrp="1"/>
          </p:cNvSpPr>
          <p:nvPr>
            <p:ph idx="1"/>
          </p:nvPr>
        </p:nvSpPr>
        <p:spPr>
          <a:xfrm>
            <a:off x="167053" y="963978"/>
            <a:ext cx="11857893" cy="5788514"/>
          </a:xfrm>
        </p:spPr>
        <p:txBody>
          <a:bodyPr>
            <a:normAutofit fontScale="85000" lnSpcReduction="10000"/>
          </a:bodyPr>
          <a:lstStyle/>
          <a:p>
            <a:pPr>
              <a:buFont typeface="Wingdings" panose="05000000000000000000" pitchFamily="2" charset="2"/>
              <a:buChar char="§"/>
            </a:pPr>
            <a:r>
              <a:rPr lang="hi-IN" dirty="0"/>
              <a:t>अधिमन्थ की सम्मक चिकित्सा करने पर या उपेक्षा करने पर, ये दृष्टि का नाश कर देता है ।</a:t>
            </a:r>
            <a:endParaRPr lang="en-US" dirty="0"/>
          </a:p>
          <a:p>
            <a:pPr marL="0" indent="0">
              <a:buNone/>
            </a:pPr>
            <a:r>
              <a:rPr lang="hi-IN" b="1" i="1" u="sng" dirty="0"/>
              <a:t>आ0 सुश्रुत</a:t>
            </a:r>
            <a:r>
              <a:rPr lang="en-US" b="1" i="1" dirty="0"/>
              <a:t>   </a:t>
            </a:r>
          </a:p>
          <a:p>
            <a:pPr marL="0" indent="0">
              <a:buNone/>
            </a:pPr>
            <a:r>
              <a:rPr lang="en-US" b="1" i="1" dirty="0"/>
              <a:t>      </a:t>
            </a:r>
            <a:r>
              <a:rPr lang="hi-IN" b="1" i="1" dirty="0"/>
              <a:t>हन्यात्</a:t>
            </a:r>
            <a:r>
              <a:rPr lang="hi-IN" b="1" dirty="0"/>
              <a:t> दृष्टि  सप्तरात्रात् कफोत्थोऽधीमन्थो ऽस्रिकसंभव: पञ्चरात्रात । </a:t>
            </a:r>
            <a:r>
              <a:rPr lang="en-US" b="1" dirty="0"/>
              <a:t>    </a:t>
            </a:r>
          </a:p>
          <a:p>
            <a:pPr marL="0" indent="0">
              <a:buNone/>
            </a:pPr>
            <a:r>
              <a:rPr lang="en-US" b="1" dirty="0"/>
              <a:t>      </a:t>
            </a:r>
            <a:r>
              <a:rPr lang="hi-IN" b="1" dirty="0"/>
              <a:t>षडात्राद्वै मारुतोत्थो निहन्यान्मिथ्याचारात् पैत्तिकः सद्य एव॥ </a:t>
            </a:r>
            <a:endParaRPr lang="en-US" b="1" dirty="0"/>
          </a:p>
          <a:p>
            <a:pPr marL="0" indent="0">
              <a:buNone/>
            </a:pPr>
            <a:r>
              <a:rPr lang="en-US" b="1" dirty="0"/>
              <a:t>                                                                                                             </a:t>
            </a:r>
            <a:r>
              <a:rPr lang="hi-IN" b="1" dirty="0"/>
              <a:t>(सु0उ0 6/20)</a:t>
            </a:r>
            <a:endParaRPr lang="en-US" b="1" dirty="0"/>
          </a:p>
          <a:p>
            <a:pPr marL="0" indent="0">
              <a:buNone/>
            </a:pPr>
            <a:r>
              <a:rPr lang="hi-IN" dirty="0"/>
              <a:t>कफज अधिमन्थ की उचित चिकित्सा न करने सेअथवा मिथ्या आहार-विहार करने से सप्त रात्रि मेंरक्तज- पाँच रात्रि में, वातजन्य छह रात्रि में एवंपित्तजन्य अधिमन्थ तत्काल दृष्टि को नष्ट कर देता है। है।</a:t>
            </a:r>
            <a:endParaRPr lang="en-US" dirty="0"/>
          </a:p>
          <a:p>
            <a:pPr marL="0" indent="0">
              <a:buNone/>
            </a:pPr>
            <a:r>
              <a:rPr lang="hi-IN" b="1" i="1" u="sng" dirty="0"/>
              <a:t>आ0</a:t>
            </a:r>
            <a:r>
              <a:rPr lang="en-US" b="1" i="1" u="sng" dirty="0"/>
              <a:t> </a:t>
            </a:r>
            <a:r>
              <a:rPr lang="hi-IN" b="1" i="1" u="sng" dirty="0"/>
              <a:t>अष्टांगहृदय</a:t>
            </a:r>
            <a:r>
              <a:rPr lang="en-US" b="1" i="1" dirty="0"/>
              <a:t>       </a:t>
            </a:r>
          </a:p>
          <a:p>
            <a:pPr marL="0" indent="0">
              <a:buNone/>
            </a:pPr>
            <a:r>
              <a:rPr lang="en-US" b="1" i="1" dirty="0"/>
              <a:t>           </a:t>
            </a:r>
            <a:r>
              <a:rPr lang="hi-IN" b="1" dirty="0"/>
              <a:t>वातोभद्त: पञ्चरात्रेण दृष्टि सप्ताहेन श्लेष्मजातोऽधिमन्थ:।</a:t>
            </a:r>
            <a:endParaRPr lang="en-US" b="1" dirty="0"/>
          </a:p>
          <a:p>
            <a:pPr marL="0" indent="0">
              <a:buNone/>
            </a:pPr>
            <a:r>
              <a:rPr lang="en-US" b="1" dirty="0"/>
              <a:t>           </a:t>
            </a:r>
            <a:r>
              <a:rPr lang="hi-IN" b="1" dirty="0"/>
              <a:t>रक्तोत्पन्नो हत्ति तद्वत् त्रिरात्रात् मिथ्याचारात्पैत्तिक: सद्य एव || </a:t>
            </a:r>
            <a:endParaRPr lang="en-US" b="1" dirty="0"/>
          </a:p>
          <a:p>
            <a:pPr marL="0" indent="0">
              <a:buNone/>
            </a:pPr>
            <a:r>
              <a:rPr lang="en-US" b="1" dirty="0"/>
              <a:t>                                                                                                                                  (</a:t>
            </a:r>
            <a:r>
              <a:rPr lang="hi-IN" b="1" dirty="0"/>
              <a:t>अ0ह0सु0 5/24)</a:t>
            </a:r>
            <a:endParaRPr lang="en-US" b="1" dirty="0"/>
          </a:p>
          <a:p>
            <a:r>
              <a:rPr lang="hi-IN" dirty="0"/>
              <a:t>मिथ्या आहार विहार के सेवन से वातज अधिमन्थ5 दिन में,  कफज अधिमन्थ 7 दिन में,रक्तज अधिमन्थ 3 दिन में, एवं पित्तज अधिमन्थ तत्काल दृष्टि का नाश कर देता है।</a:t>
            </a:r>
            <a:endParaRPr lang="en-IN" dirty="0"/>
          </a:p>
        </p:txBody>
      </p:sp>
      <p:sp>
        <p:nvSpPr>
          <p:cNvPr id="4" name="Star: 5 Points 3">
            <a:extLst>
              <a:ext uri="{FF2B5EF4-FFF2-40B4-BE49-F238E27FC236}">
                <a16:creationId xmlns:a16="http://schemas.microsoft.com/office/drawing/2014/main" xmlns="" id="{EC53C64C-5211-F25F-3787-7CFA8F89B858}"/>
              </a:ext>
            </a:extLst>
          </p:cNvPr>
          <p:cNvSpPr/>
          <p:nvPr/>
        </p:nvSpPr>
        <p:spPr>
          <a:xfrm>
            <a:off x="231530" y="202224"/>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796348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72EF81D-7BB7-631D-40C2-89A9A7E34489}"/>
              </a:ext>
            </a:extLst>
          </p:cNvPr>
          <p:cNvSpPr/>
          <p:nvPr/>
        </p:nvSpPr>
        <p:spPr>
          <a:xfrm>
            <a:off x="1524000" y="980728"/>
            <a:ext cx="9046066"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PRIMARY ANGLE  CLOSURE  GLAUCOMA</a:t>
            </a:r>
          </a:p>
        </p:txBody>
      </p:sp>
      <p:pic>
        <p:nvPicPr>
          <p:cNvPr id="3075" name="Picture 2">
            <a:extLst>
              <a:ext uri="{FF2B5EF4-FFF2-40B4-BE49-F238E27FC236}">
                <a16:creationId xmlns:a16="http://schemas.microsoft.com/office/drawing/2014/main" xmlns="" id="{9EFE9BE7-47B5-71AA-0181-FB871E130E2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3716338"/>
            <a:ext cx="4859338" cy="314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987E9151-316E-663F-D019-2F21A0715A14}"/>
              </a:ext>
            </a:extLst>
          </p:cNvPr>
          <p:cNvSpPr>
            <a:spLocks noGrp="1"/>
          </p:cNvSpPr>
          <p:nvPr>
            <p:ph type="title"/>
          </p:nvPr>
        </p:nvSpPr>
        <p:spPr>
          <a:xfrm>
            <a:off x="213946" y="0"/>
            <a:ext cx="10515600" cy="1325563"/>
          </a:xfrm>
        </p:spPr>
        <p:txBody>
          <a:bodyPr/>
          <a:lstStyle/>
          <a:p>
            <a:r>
              <a:rPr lang="en-IN" altLang="en-US" b="1" i="1" u="sng" dirty="0"/>
              <a:t>Objectives</a:t>
            </a:r>
          </a:p>
        </p:txBody>
      </p:sp>
      <p:sp>
        <p:nvSpPr>
          <p:cNvPr id="3" name="Content Placeholder 2">
            <a:extLst>
              <a:ext uri="{FF2B5EF4-FFF2-40B4-BE49-F238E27FC236}">
                <a16:creationId xmlns:a16="http://schemas.microsoft.com/office/drawing/2014/main" xmlns="" id="{8F279AE8-7229-0165-F840-C807B50A7A79}"/>
              </a:ext>
            </a:extLst>
          </p:cNvPr>
          <p:cNvSpPr>
            <a:spLocks noGrp="1"/>
          </p:cNvSpPr>
          <p:nvPr>
            <p:ph idx="1"/>
          </p:nvPr>
        </p:nvSpPr>
        <p:spPr>
          <a:xfrm>
            <a:off x="213945" y="1136529"/>
            <a:ext cx="11594123" cy="4857750"/>
          </a:xfrm>
        </p:spPr>
        <p:txBody>
          <a:bodyPr rtlCol="0">
            <a:normAutofit/>
          </a:bodyPr>
          <a:lstStyle/>
          <a:p>
            <a:pPr>
              <a:defRPr/>
            </a:pPr>
            <a:endParaRPr lang="en-IN" dirty="0"/>
          </a:p>
          <a:p>
            <a:pPr>
              <a:defRPr/>
            </a:pPr>
            <a:r>
              <a:rPr lang="en-IN" b="1" dirty="0"/>
              <a:t>At the end of this class the students shall be able to : </a:t>
            </a:r>
            <a:endParaRPr lang="en-IN" dirty="0"/>
          </a:p>
          <a:p>
            <a:pPr marL="0" indent="0">
              <a:buNone/>
              <a:defRPr/>
            </a:pPr>
            <a:r>
              <a:rPr lang="en-IN" dirty="0"/>
              <a:t>• Define primary angle closure glaucoma.</a:t>
            </a:r>
          </a:p>
          <a:p>
            <a:pPr marL="0" indent="0">
              <a:buNone/>
              <a:defRPr/>
            </a:pPr>
            <a:r>
              <a:rPr lang="en-IN" dirty="0"/>
              <a:t>• Understand the pathophysiology and</a:t>
            </a:r>
            <a:r>
              <a:rPr lang="en-IN" b="1" dirty="0"/>
              <a:t> </a:t>
            </a:r>
            <a:r>
              <a:rPr lang="en-IN" dirty="0"/>
              <a:t>the risk  factors. </a:t>
            </a:r>
          </a:p>
          <a:p>
            <a:pPr marL="0" indent="0">
              <a:buNone/>
              <a:defRPr/>
            </a:pPr>
            <a:r>
              <a:rPr lang="en-IN" dirty="0"/>
              <a:t>• Be able to classify primary angle closure  glaucoma</a:t>
            </a:r>
            <a:r>
              <a:rPr lang="en-IN" b="1" dirty="0"/>
              <a:t>. </a:t>
            </a:r>
          </a:p>
          <a:p>
            <a:pPr marL="0" indent="0">
              <a:buNone/>
              <a:defRPr/>
            </a:pPr>
            <a:r>
              <a:rPr lang="en-IN" dirty="0"/>
              <a:t>• Understand the fundamentals of managing primary angle closure glaucoma</a:t>
            </a:r>
          </a:p>
          <a:p>
            <a:pPr>
              <a:defRPr/>
            </a:pP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DE2FA0-C928-371D-FD55-252DA17CF3FA}"/>
              </a:ext>
            </a:extLst>
          </p:cNvPr>
          <p:cNvSpPr>
            <a:spLocks noGrp="1"/>
          </p:cNvSpPr>
          <p:nvPr>
            <p:ph type="title"/>
          </p:nvPr>
        </p:nvSpPr>
        <p:spPr>
          <a:xfrm>
            <a:off x="345831" y="83771"/>
            <a:ext cx="10515600" cy="1325563"/>
          </a:xfrm>
        </p:spPr>
        <p:txBody>
          <a:bodyPr rtlCol="0">
            <a:normAutofit/>
          </a:bodyPr>
          <a:lstStyle/>
          <a:p>
            <a:pPr>
              <a:defRPr/>
            </a:pPr>
            <a:r>
              <a:rPr lang="en-US" b="1" i="1" u="sng" dirty="0"/>
              <a:t>DEFINITION</a:t>
            </a:r>
            <a:endParaRPr lang="en-IN" b="1" i="1" u="sng" dirty="0"/>
          </a:p>
        </p:txBody>
      </p:sp>
      <p:sp>
        <p:nvSpPr>
          <p:cNvPr id="5123" name="Content Placeholder 2">
            <a:extLst>
              <a:ext uri="{FF2B5EF4-FFF2-40B4-BE49-F238E27FC236}">
                <a16:creationId xmlns:a16="http://schemas.microsoft.com/office/drawing/2014/main" xmlns="" id="{9A012C06-D00C-AD06-63CE-CF202184862F}"/>
              </a:ext>
            </a:extLst>
          </p:cNvPr>
          <p:cNvSpPr>
            <a:spLocks noGrp="1"/>
          </p:cNvSpPr>
          <p:nvPr>
            <p:ph idx="1"/>
          </p:nvPr>
        </p:nvSpPr>
        <p:spPr>
          <a:xfrm>
            <a:off x="345831" y="1409334"/>
            <a:ext cx="11682046" cy="4351338"/>
          </a:xfrm>
        </p:spPr>
        <p:txBody>
          <a:bodyPr/>
          <a:lstStyle/>
          <a:p>
            <a:r>
              <a:rPr lang="en-US" altLang="en-US" dirty="0"/>
              <a:t>Primary angle closure glaucoma is a type of </a:t>
            </a:r>
            <a:r>
              <a:rPr lang="en-US" altLang="en-US" dirty="0">
                <a:solidFill>
                  <a:srgbClr val="FF0000"/>
                </a:solidFill>
              </a:rPr>
              <a:t>primary glaucoma</a:t>
            </a:r>
            <a:r>
              <a:rPr lang="en-US" altLang="en-US" dirty="0"/>
              <a:t>(with no obvious systemic or ocular cause) characterized by </a:t>
            </a:r>
            <a:r>
              <a:rPr lang="en-US" altLang="en-US" dirty="0" err="1">
                <a:solidFill>
                  <a:srgbClr val="FF0000"/>
                </a:solidFill>
              </a:rPr>
              <a:t>occludable</a:t>
            </a:r>
            <a:r>
              <a:rPr lang="en-US" altLang="en-US" dirty="0">
                <a:solidFill>
                  <a:srgbClr val="FF0000"/>
                </a:solidFill>
              </a:rPr>
              <a:t>/closed angles </a:t>
            </a:r>
            <a:r>
              <a:rPr lang="en-US" altLang="en-US" dirty="0"/>
              <a:t>leading to obstruction of aqueous outflow resulting in </a:t>
            </a:r>
            <a:r>
              <a:rPr lang="en-US" altLang="en-US" dirty="0">
                <a:solidFill>
                  <a:srgbClr val="C00000"/>
                </a:solidFill>
              </a:rPr>
              <a:t>rise of intra ocular pressure, optic nerve damage and visual field defects</a:t>
            </a:r>
            <a:r>
              <a:rPr lang="en-US" alt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B134E-A966-0FB4-A3F7-F21D5F5EC5DB}"/>
              </a:ext>
            </a:extLst>
          </p:cNvPr>
          <p:cNvSpPr>
            <a:spLocks noGrp="1"/>
          </p:cNvSpPr>
          <p:nvPr>
            <p:ph type="title"/>
          </p:nvPr>
        </p:nvSpPr>
        <p:spPr>
          <a:xfrm>
            <a:off x="205154" y="22226"/>
            <a:ext cx="10515600" cy="1325563"/>
          </a:xfrm>
        </p:spPr>
        <p:txBody>
          <a:bodyPr rtlCol="0">
            <a:normAutofit/>
          </a:bodyPr>
          <a:lstStyle/>
          <a:p>
            <a:pPr>
              <a:defRPr/>
            </a:pPr>
            <a:r>
              <a:rPr lang="en-US" b="1" i="1" u="sng" dirty="0"/>
              <a:t>ANGLE OF ANTERIOR CHAMBER</a:t>
            </a:r>
            <a:endParaRPr lang="en-IN" b="1" i="1" u="sng" dirty="0"/>
          </a:p>
        </p:txBody>
      </p:sp>
      <p:sp>
        <p:nvSpPr>
          <p:cNvPr id="6147" name="Content Placeholder 2">
            <a:extLst>
              <a:ext uri="{FF2B5EF4-FFF2-40B4-BE49-F238E27FC236}">
                <a16:creationId xmlns:a16="http://schemas.microsoft.com/office/drawing/2014/main" xmlns="" id="{28D8D4F4-FEAD-0D02-06BB-A5E2FB92D5BE}"/>
              </a:ext>
            </a:extLst>
          </p:cNvPr>
          <p:cNvSpPr>
            <a:spLocks noGrp="1"/>
          </p:cNvSpPr>
          <p:nvPr>
            <p:ph idx="1"/>
          </p:nvPr>
        </p:nvSpPr>
        <p:spPr>
          <a:xfrm>
            <a:off x="404446" y="1347789"/>
            <a:ext cx="9599979" cy="4735511"/>
          </a:xfrm>
        </p:spPr>
        <p:txBody>
          <a:bodyPr/>
          <a:lstStyle/>
          <a:p>
            <a:r>
              <a:rPr lang="en-US" altLang="en-US" dirty="0"/>
              <a:t>STRUCTURES</a:t>
            </a:r>
          </a:p>
          <a:p>
            <a:pPr lvl="1"/>
            <a:r>
              <a:rPr lang="en-US" altLang="en-US" dirty="0"/>
              <a:t>Schwalbe’s line</a:t>
            </a:r>
          </a:p>
          <a:p>
            <a:pPr lvl="1"/>
            <a:r>
              <a:rPr lang="en-US" altLang="en-US" dirty="0"/>
              <a:t>Trabecular meshwork</a:t>
            </a:r>
          </a:p>
          <a:p>
            <a:pPr lvl="1"/>
            <a:r>
              <a:rPr lang="en-US" altLang="en-US" dirty="0"/>
              <a:t>Scleral spur</a:t>
            </a:r>
          </a:p>
          <a:p>
            <a:pPr lvl="1"/>
            <a:r>
              <a:rPr lang="en-US" altLang="en-US" dirty="0"/>
              <a:t>Ciliary body band</a:t>
            </a:r>
          </a:p>
          <a:p>
            <a:pPr lvl="1"/>
            <a:r>
              <a:rPr lang="en-US" altLang="en-US" dirty="0"/>
              <a:t>Root of iris</a:t>
            </a:r>
            <a:endParaRPr lang="en-IN" altLang="en-US" dirty="0"/>
          </a:p>
        </p:txBody>
      </p:sp>
      <p:pic>
        <p:nvPicPr>
          <p:cNvPr id="6148" name="Picture 2">
            <a:extLst>
              <a:ext uri="{FF2B5EF4-FFF2-40B4-BE49-F238E27FC236}">
                <a16:creationId xmlns:a16="http://schemas.microsoft.com/office/drawing/2014/main" xmlns="" id="{71F51A33-1B56-C325-4E66-3EDDA272294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1051" y="1417639"/>
            <a:ext cx="4752975" cy="511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18738-AF14-152F-E31A-B8014915EFD4}"/>
              </a:ext>
            </a:extLst>
          </p:cNvPr>
          <p:cNvSpPr>
            <a:spLocks noGrp="1"/>
          </p:cNvSpPr>
          <p:nvPr>
            <p:ph type="title"/>
          </p:nvPr>
        </p:nvSpPr>
        <p:spPr>
          <a:xfrm>
            <a:off x="172305" y="58737"/>
            <a:ext cx="8229600" cy="981075"/>
          </a:xfrm>
        </p:spPr>
        <p:txBody>
          <a:bodyPr rtlCol="0">
            <a:normAutofit/>
          </a:bodyPr>
          <a:lstStyle/>
          <a:p>
            <a:pPr>
              <a:defRPr/>
            </a:pPr>
            <a:r>
              <a:rPr lang="en-US" b="1" i="1" u="sng" dirty="0"/>
              <a:t>DRAINAGE OF AQUEOUS HUMOR</a:t>
            </a:r>
            <a:endParaRPr lang="en-IN" b="1" i="1" u="sng" dirty="0"/>
          </a:p>
        </p:txBody>
      </p:sp>
      <p:pic>
        <p:nvPicPr>
          <p:cNvPr id="7171" name="Picture 2">
            <a:extLst>
              <a:ext uri="{FF2B5EF4-FFF2-40B4-BE49-F238E27FC236}">
                <a16:creationId xmlns:a16="http://schemas.microsoft.com/office/drawing/2014/main" xmlns="" id="{8D195188-975B-8C9B-4E05-8656434919A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306511" y="1080110"/>
            <a:ext cx="4105275" cy="5256213"/>
          </a:xfrm>
        </p:spPr>
      </p:pic>
      <p:pic>
        <p:nvPicPr>
          <p:cNvPr id="7172" name="Picture 2">
            <a:extLst>
              <a:ext uri="{FF2B5EF4-FFF2-40B4-BE49-F238E27FC236}">
                <a16:creationId xmlns:a16="http://schemas.microsoft.com/office/drawing/2014/main" xmlns="" id="{4D1D73B5-A655-1706-972C-9C65423FB52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22341" y="1039812"/>
            <a:ext cx="4427537" cy="511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CC1B5-EB63-548F-F098-CAA7C9698540}"/>
              </a:ext>
            </a:extLst>
          </p:cNvPr>
          <p:cNvSpPr>
            <a:spLocks noGrp="1"/>
          </p:cNvSpPr>
          <p:nvPr>
            <p:ph type="title"/>
          </p:nvPr>
        </p:nvSpPr>
        <p:spPr>
          <a:xfrm>
            <a:off x="345831" y="118573"/>
            <a:ext cx="10515600" cy="1325563"/>
          </a:xfrm>
        </p:spPr>
        <p:txBody>
          <a:bodyPr rtlCol="0">
            <a:normAutofit/>
          </a:bodyPr>
          <a:lstStyle/>
          <a:p>
            <a:pPr>
              <a:defRPr/>
            </a:pPr>
            <a:r>
              <a:rPr lang="en-US" b="1" i="1" u="sng" dirty="0">
                <a:effectLst>
                  <a:outerShdw blurRad="38100" dist="38100" dir="2700000" algn="tl">
                    <a:srgbClr val="000000">
                      <a:alpha val="43137"/>
                    </a:srgbClr>
                  </a:outerShdw>
                </a:effectLst>
              </a:rPr>
              <a:t>PRIMARY ANGLE CLOSURE GLAUCOMA</a:t>
            </a:r>
            <a:endParaRPr lang="en-IN" b="1" i="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62E9D20C-7D24-B9F3-FCCC-00EE942A2A82}"/>
              </a:ext>
            </a:extLst>
          </p:cNvPr>
          <p:cNvSpPr>
            <a:spLocks noGrp="1"/>
          </p:cNvSpPr>
          <p:nvPr>
            <p:ph idx="1"/>
          </p:nvPr>
        </p:nvSpPr>
        <p:spPr>
          <a:xfrm>
            <a:off x="345831" y="1512277"/>
            <a:ext cx="11937023" cy="5068888"/>
          </a:xfrm>
        </p:spPr>
        <p:txBody>
          <a:bodyPr rtlCol="0">
            <a:normAutofit/>
          </a:bodyPr>
          <a:lstStyle/>
          <a:p>
            <a:pPr marL="0" indent="0">
              <a:buNone/>
              <a:defRPr/>
            </a:pPr>
            <a:r>
              <a:rPr lang="en-US" u="sng" dirty="0">
                <a:solidFill>
                  <a:schemeClr val="accent2">
                    <a:lumMod val="60000"/>
                    <a:lumOff val="40000"/>
                  </a:schemeClr>
                </a:solidFill>
              </a:rPr>
              <a:t>EPIDEMIOLOGY</a:t>
            </a:r>
          </a:p>
          <a:p>
            <a:pPr>
              <a:defRPr/>
            </a:pPr>
            <a:r>
              <a:rPr lang="en-IN" dirty="0"/>
              <a:t>PACG is </a:t>
            </a:r>
            <a:r>
              <a:rPr lang="en-IN" i="1" dirty="0"/>
              <a:t>the </a:t>
            </a:r>
            <a:r>
              <a:rPr lang="en-IN" dirty="0"/>
              <a:t>major cause of glaucoma blindness worldwide.</a:t>
            </a:r>
          </a:p>
          <a:p>
            <a:pPr>
              <a:defRPr/>
            </a:pPr>
            <a:r>
              <a:rPr lang="en-US" dirty="0"/>
              <a:t>Age :- Average age at presentation 50-60 yrs</a:t>
            </a:r>
          </a:p>
          <a:p>
            <a:pPr>
              <a:defRPr/>
            </a:pPr>
            <a:r>
              <a:rPr lang="en-US" dirty="0"/>
              <a:t>Gender :- F &gt; M, 4 : 1</a:t>
            </a:r>
          </a:p>
          <a:p>
            <a:pPr>
              <a:defRPr/>
            </a:pPr>
            <a:r>
              <a:rPr lang="en-US" dirty="0"/>
              <a:t>Race :-seen commonly in South-East Asian population, Chinese and Eskimos</a:t>
            </a:r>
          </a:p>
          <a:p>
            <a:pPr>
              <a:defRPr/>
            </a:pPr>
            <a:r>
              <a:rPr lang="en-US" dirty="0"/>
              <a:t>Heredity :- mostly sporadic but may be inherited AD/AR</a:t>
            </a:r>
          </a:p>
          <a:p>
            <a:pPr lvl="1">
              <a:defRPr/>
            </a:pPr>
            <a:r>
              <a:rPr lang="en-US" dirty="0"/>
              <a:t>first degree relatives are at increased risk.</a:t>
            </a:r>
          </a:p>
          <a:p>
            <a:pPr>
              <a:defRPr/>
            </a:pPr>
            <a:r>
              <a:rPr lang="en-US" dirty="0"/>
              <a:t>Refractive error :- more common in </a:t>
            </a:r>
            <a:r>
              <a:rPr lang="en-US" dirty="0" err="1"/>
              <a:t>hypermetropes</a:t>
            </a:r>
            <a:endParaRPr lang="en-US" dirty="0"/>
          </a:p>
          <a:p>
            <a:pPr>
              <a:defRPr/>
            </a:pPr>
            <a:endParaRPr lang="en-IN"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04ABE2-A981-3FF3-0815-C13F575BDE76}"/>
              </a:ext>
            </a:extLst>
          </p:cNvPr>
          <p:cNvSpPr>
            <a:spLocks noGrp="1"/>
          </p:cNvSpPr>
          <p:nvPr>
            <p:ph type="title"/>
          </p:nvPr>
        </p:nvSpPr>
        <p:spPr>
          <a:xfrm>
            <a:off x="178778" y="206863"/>
            <a:ext cx="4226169" cy="1325563"/>
          </a:xfrm>
        </p:spPr>
        <p:txBody>
          <a:bodyPr rtlCol="0">
            <a:normAutofit/>
          </a:bodyPr>
          <a:lstStyle/>
          <a:p>
            <a:pPr>
              <a:defRPr/>
            </a:pPr>
            <a:r>
              <a:rPr lang="en-IN" sz="4000" b="1" u="sng" dirty="0">
                <a:latin typeface="Vauxhall-Bold"/>
              </a:rPr>
              <a:t>Ocular risk factors </a:t>
            </a:r>
            <a:r>
              <a:rPr lang="en-IN" b="1" u="sng" dirty="0">
                <a:solidFill>
                  <a:srgbClr val="004E9F"/>
                </a:solidFill>
                <a:latin typeface="Vauxhall-Bold"/>
              </a:rPr>
              <a:t/>
            </a:r>
            <a:br>
              <a:rPr lang="en-IN" b="1" u="sng" dirty="0">
                <a:solidFill>
                  <a:srgbClr val="004E9F"/>
                </a:solidFill>
                <a:latin typeface="Vauxhall-Bold"/>
              </a:rPr>
            </a:br>
            <a:endParaRPr lang="en-IN" dirty="0"/>
          </a:p>
        </p:txBody>
      </p:sp>
      <p:sp>
        <p:nvSpPr>
          <p:cNvPr id="3" name="Content Placeholder 2">
            <a:extLst>
              <a:ext uri="{FF2B5EF4-FFF2-40B4-BE49-F238E27FC236}">
                <a16:creationId xmlns:a16="http://schemas.microsoft.com/office/drawing/2014/main" xmlns="" id="{3E474920-483F-66F2-61F2-00E2A883E6F1}"/>
              </a:ext>
            </a:extLst>
          </p:cNvPr>
          <p:cNvSpPr>
            <a:spLocks noGrp="1"/>
          </p:cNvSpPr>
          <p:nvPr>
            <p:ph idx="1"/>
          </p:nvPr>
        </p:nvSpPr>
        <p:spPr>
          <a:xfrm>
            <a:off x="518746" y="1250707"/>
            <a:ext cx="10840915" cy="4727575"/>
          </a:xfrm>
        </p:spPr>
        <p:txBody>
          <a:bodyPr rtlCol="0">
            <a:normAutofit/>
          </a:bodyPr>
          <a:lstStyle/>
          <a:p>
            <a:pPr marL="0" indent="0">
              <a:lnSpc>
                <a:spcPct val="170000"/>
              </a:lnSpc>
              <a:buNone/>
              <a:defRPr/>
            </a:pPr>
            <a:r>
              <a:rPr lang="en-IN" dirty="0">
                <a:latin typeface="Bembo"/>
              </a:rPr>
              <a:t>1. Shallow anterior chamber both centrally and peripherally.</a:t>
            </a:r>
          </a:p>
          <a:p>
            <a:pPr marL="0" indent="0">
              <a:lnSpc>
                <a:spcPct val="170000"/>
              </a:lnSpc>
              <a:buNone/>
              <a:defRPr/>
            </a:pPr>
            <a:r>
              <a:rPr lang="en-IN" dirty="0">
                <a:latin typeface="Bembo"/>
              </a:rPr>
              <a:t> 2. Decreased anterior chamber volume.</a:t>
            </a:r>
          </a:p>
          <a:p>
            <a:pPr marL="0" indent="0">
              <a:lnSpc>
                <a:spcPct val="170000"/>
              </a:lnSpc>
              <a:buNone/>
              <a:defRPr/>
            </a:pPr>
            <a:r>
              <a:rPr lang="en-IN" dirty="0">
                <a:latin typeface="Bembo"/>
              </a:rPr>
              <a:t> 3. Short axial length of the globe.</a:t>
            </a:r>
          </a:p>
          <a:p>
            <a:pPr marL="0" indent="0">
              <a:lnSpc>
                <a:spcPct val="170000"/>
              </a:lnSpc>
              <a:buNone/>
              <a:defRPr/>
            </a:pPr>
            <a:r>
              <a:rPr lang="en-IN" dirty="0">
                <a:latin typeface="Bembo"/>
              </a:rPr>
              <a:t> 4. Small corneal diameter.</a:t>
            </a:r>
          </a:p>
          <a:p>
            <a:pPr>
              <a:defRPr/>
            </a:pPr>
            <a:endParaRPr lang="en-IN"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C2423-DB27-B9AA-B22D-327D9534BF4E}"/>
              </a:ext>
            </a:extLst>
          </p:cNvPr>
          <p:cNvSpPr>
            <a:spLocks noGrp="1"/>
          </p:cNvSpPr>
          <p:nvPr>
            <p:ph type="title"/>
          </p:nvPr>
        </p:nvSpPr>
        <p:spPr>
          <a:xfrm>
            <a:off x="181220" y="260349"/>
            <a:ext cx="6040437" cy="661379"/>
          </a:xfrm>
        </p:spPr>
        <p:txBody>
          <a:bodyPr rtlCol="0">
            <a:normAutofit fontScale="90000"/>
          </a:bodyPr>
          <a:lstStyle/>
          <a:p>
            <a:pPr>
              <a:defRPr/>
            </a:pPr>
            <a:r>
              <a:rPr lang="en-US" b="1" u="sng" dirty="0"/>
              <a:t>PATHOGENESIS</a:t>
            </a:r>
            <a:endParaRPr lang="en-IN" b="1" u="sng" dirty="0"/>
          </a:p>
        </p:txBody>
      </p:sp>
      <p:sp>
        <p:nvSpPr>
          <p:cNvPr id="3" name="Content Placeholder 2">
            <a:extLst>
              <a:ext uri="{FF2B5EF4-FFF2-40B4-BE49-F238E27FC236}">
                <a16:creationId xmlns:a16="http://schemas.microsoft.com/office/drawing/2014/main" xmlns="" id="{4E5A9B81-B63A-F1A2-4D4E-858FB8AACDB2}"/>
              </a:ext>
            </a:extLst>
          </p:cNvPr>
          <p:cNvSpPr>
            <a:spLocks noGrp="1"/>
          </p:cNvSpPr>
          <p:nvPr>
            <p:ph idx="1"/>
          </p:nvPr>
        </p:nvSpPr>
        <p:spPr>
          <a:xfrm>
            <a:off x="462574" y="1052513"/>
            <a:ext cx="11477380" cy="5545138"/>
          </a:xfrm>
        </p:spPr>
        <p:txBody>
          <a:bodyPr rtlCol="0">
            <a:normAutofit/>
          </a:bodyPr>
          <a:lstStyle/>
          <a:p>
            <a:pPr>
              <a:defRPr/>
            </a:pPr>
            <a:r>
              <a:rPr lang="en-US" sz="2200" dirty="0"/>
              <a:t>It is incompletely understood.</a:t>
            </a:r>
          </a:p>
          <a:p>
            <a:pPr lvl="4">
              <a:defRPr/>
            </a:pPr>
            <a:r>
              <a:rPr lang="en-IN" sz="2200" dirty="0"/>
              <a:t>a. </a:t>
            </a:r>
            <a:r>
              <a:rPr lang="en-IN" sz="2200" dirty="0">
                <a:solidFill>
                  <a:schemeClr val="accent3"/>
                </a:solidFill>
              </a:rPr>
              <a:t>Iris–pupil obstruction </a:t>
            </a:r>
            <a:r>
              <a:rPr lang="en-IN" sz="2200" dirty="0"/>
              <a:t>(e.g., ‘</a:t>
            </a:r>
            <a:r>
              <a:rPr lang="en-IN" sz="2200" dirty="0" err="1"/>
              <a:t>pupillary</a:t>
            </a:r>
            <a:r>
              <a:rPr lang="en-IN" sz="2200" dirty="0"/>
              <a:t> block’)</a:t>
            </a:r>
          </a:p>
          <a:p>
            <a:pPr lvl="4">
              <a:defRPr/>
            </a:pPr>
            <a:r>
              <a:rPr lang="en-IN" sz="2200" dirty="0"/>
              <a:t>b. </a:t>
            </a:r>
            <a:r>
              <a:rPr lang="en-IN" sz="2200" dirty="0" err="1">
                <a:solidFill>
                  <a:schemeClr val="accent3"/>
                </a:solidFill>
              </a:rPr>
              <a:t>Ciliary</a:t>
            </a:r>
            <a:r>
              <a:rPr lang="en-IN" sz="2200" dirty="0">
                <a:solidFill>
                  <a:schemeClr val="accent3"/>
                </a:solidFill>
              </a:rPr>
              <a:t> body anomalies </a:t>
            </a:r>
            <a:r>
              <a:rPr lang="en-IN" sz="2200" dirty="0"/>
              <a:t>(e.g., ‘plateau iris syndrome’)</a:t>
            </a:r>
          </a:p>
          <a:p>
            <a:pPr lvl="4">
              <a:defRPr/>
            </a:pPr>
            <a:r>
              <a:rPr lang="en-IN" sz="2200" dirty="0"/>
              <a:t>c. </a:t>
            </a:r>
            <a:r>
              <a:rPr lang="en-IN" sz="2200" dirty="0">
                <a:solidFill>
                  <a:schemeClr val="accent3"/>
                </a:solidFill>
              </a:rPr>
              <a:t>Lens–pupil block </a:t>
            </a:r>
            <a:r>
              <a:rPr lang="en-IN" sz="2200" dirty="0"/>
              <a:t>(e.g., ‘</a:t>
            </a:r>
            <a:r>
              <a:rPr lang="en-IN" sz="2200" dirty="0" err="1"/>
              <a:t>phacomorphic</a:t>
            </a:r>
            <a:r>
              <a:rPr lang="en-IN" sz="2200" dirty="0"/>
              <a:t> block’ (swollen lens or </a:t>
            </a:r>
            <a:r>
              <a:rPr lang="en-IN" sz="2200" dirty="0" err="1"/>
              <a:t>microspherophakia</a:t>
            </a:r>
            <a:r>
              <a:rPr lang="en-IN" sz="2200" dirty="0"/>
              <a:t>))</a:t>
            </a:r>
          </a:p>
          <a:p>
            <a:pPr>
              <a:defRPr/>
            </a:pPr>
            <a:endParaRPr lang="en-US" sz="2200" dirty="0"/>
          </a:p>
          <a:p>
            <a:pPr>
              <a:defRPr/>
            </a:pPr>
            <a:r>
              <a:rPr lang="en-US" dirty="0">
                <a:solidFill>
                  <a:schemeClr val="bg2">
                    <a:lumMod val="75000"/>
                  </a:schemeClr>
                </a:solidFill>
              </a:rPr>
              <a:t>Relative </a:t>
            </a:r>
            <a:r>
              <a:rPr lang="en-US" dirty="0" err="1">
                <a:solidFill>
                  <a:schemeClr val="bg2">
                    <a:lumMod val="75000"/>
                  </a:schemeClr>
                </a:solidFill>
              </a:rPr>
              <a:t>Pupillary</a:t>
            </a:r>
            <a:r>
              <a:rPr lang="en-US" dirty="0">
                <a:solidFill>
                  <a:schemeClr val="bg2">
                    <a:lumMod val="75000"/>
                  </a:schemeClr>
                </a:solidFill>
              </a:rPr>
              <a:t> block</a:t>
            </a:r>
          </a:p>
          <a:p>
            <a:pPr>
              <a:defRPr/>
            </a:pPr>
            <a:r>
              <a:rPr lang="en-US" sz="2200" dirty="0"/>
              <a:t>Normally the pressure in the post. chamber exceeds that in the ant. chamber due to physiological degree of resistance at the pupil ,since the iris rests posteriorly on the anterior lens capsule.</a:t>
            </a:r>
          </a:p>
          <a:p>
            <a:pPr lvl="1">
              <a:defRPr/>
            </a:pPr>
            <a:endParaRPr lang="en-US" sz="1800" dirty="0"/>
          </a:p>
          <a:p>
            <a:pPr lvl="1">
              <a:defRPr/>
            </a:pPr>
            <a:endParaRPr lang="en-US" sz="1800" dirty="0"/>
          </a:p>
          <a:p>
            <a:pPr marL="457200" lvl="1" indent="0">
              <a:buNone/>
              <a:defRPr/>
            </a:pPr>
            <a:endParaRPr lang="en-US" sz="1800" dirty="0"/>
          </a:p>
        </p:txBody>
      </p:sp>
      <p:pic>
        <p:nvPicPr>
          <p:cNvPr id="11268" name="Picture 2">
            <a:extLst>
              <a:ext uri="{FF2B5EF4-FFF2-40B4-BE49-F238E27FC236}">
                <a16:creationId xmlns:a16="http://schemas.microsoft.com/office/drawing/2014/main" xmlns="" id="{FB849D70-3D51-3511-D600-B9BF2B1DF9E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28228" y="5121274"/>
            <a:ext cx="583247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25F40D-4B24-DD97-DF5E-32A785063035}"/>
              </a:ext>
            </a:extLst>
          </p:cNvPr>
          <p:cNvSpPr>
            <a:spLocks noGrp="1"/>
          </p:cNvSpPr>
          <p:nvPr>
            <p:ph idx="1"/>
          </p:nvPr>
        </p:nvSpPr>
        <p:spPr>
          <a:xfrm>
            <a:off x="254977" y="244597"/>
            <a:ext cx="11816861" cy="6368806"/>
          </a:xfrm>
        </p:spPr>
        <p:txBody>
          <a:bodyPr>
            <a:normAutofit/>
          </a:bodyPr>
          <a:lstStyle/>
          <a:p>
            <a:pPr marL="0" indent="0">
              <a:buNone/>
            </a:pPr>
            <a:r>
              <a:rPr lang="hi-IN" b="1" i="1" dirty="0"/>
              <a:t>................ सोऽभिष्यद उपेक्षितः । अधिमन्थो भवेत......।।                             </a:t>
            </a:r>
            <a:endParaRPr lang="en-US" b="1" i="1" dirty="0"/>
          </a:p>
          <a:p>
            <a:pPr marL="0" indent="0">
              <a:buNone/>
            </a:pPr>
            <a:r>
              <a:rPr lang="en-US" b="1" i="1" dirty="0"/>
              <a:t>                                                                                                            </a:t>
            </a:r>
            <a:r>
              <a:rPr lang="hi-IN" b="1" i="1" dirty="0"/>
              <a:t>(</a:t>
            </a:r>
            <a:r>
              <a:rPr lang="en-IN" b="1" i="1" dirty="0"/>
              <a:t>A</a:t>
            </a:r>
            <a:r>
              <a:rPr lang="hi-IN" b="1" i="1" dirty="0"/>
              <a:t>० </a:t>
            </a:r>
            <a:r>
              <a:rPr lang="en-IN" b="1" i="1" dirty="0"/>
              <a:t>H</a:t>
            </a:r>
            <a:r>
              <a:rPr lang="hi-IN" b="1" i="1" dirty="0"/>
              <a:t>०– 15/3)</a:t>
            </a:r>
            <a:endParaRPr lang="en-US" b="1" i="1" dirty="0"/>
          </a:p>
          <a:p>
            <a:r>
              <a:rPr lang="hi-IN" dirty="0"/>
              <a:t>अभिष्यन्द की उपेक्षा करने पर अधिमन्थ रोग उत्पन्न होता है।</a:t>
            </a:r>
            <a:r>
              <a:rPr lang="en-US" dirty="0"/>
              <a:t> </a:t>
            </a:r>
          </a:p>
          <a:p>
            <a:r>
              <a:rPr lang="hi-IN" dirty="0"/>
              <a:t>अर्थात अधिमन्थ, अभिष्यन्द का उपद्रव है </a:t>
            </a:r>
            <a:endParaRPr lang="en-US" dirty="0"/>
          </a:p>
          <a:p>
            <a:pPr marL="0" indent="0">
              <a:buNone/>
            </a:pPr>
            <a:r>
              <a:rPr lang="hi-IN" dirty="0"/>
              <a:t>  </a:t>
            </a:r>
            <a:endParaRPr lang="en-US" dirty="0"/>
          </a:p>
          <a:p>
            <a:pPr marL="0" indent="0">
              <a:buNone/>
            </a:pPr>
            <a:r>
              <a:rPr lang="hi-IN" dirty="0"/>
              <a:t>      </a:t>
            </a:r>
            <a:r>
              <a:rPr lang="en-US" dirty="0"/>
              <a:t>                          </a:t>
            </a:r>
            <a:r>
              <a:rPr lang="hi-IN" b="1" i="1" u="sng" dirty="0"/>
              <a:t> </a:t>
            </a:r>
            <a:endParaRPr lang="en-IN" dirty="0"/>
          </a:p>
        </p:txBody>
      </p:sp>
    </p:spTree>
    <p:extLst>
      <p:ext uri="{BB962C8B-B14F-4D97-AF65-F5344CB8AC3E}">
        <p14:creationId xmlns:p14="http://schemas.microsoft.com/office/powerpoint/2010/main" xmlns="" val="3458727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7873C-FF82-1DBD-0AC6-63536F1CE585}"/>
              </a:ext>
            </a:extLst>
          </p:cNvPr>
          <p:cNvSpPr>
            <a:spLocks noGrp="1"/>
          </p:cNvSpPr>
          <p:nvPr>
            <p:ph type="title"/>
          </p:nvPr>
        </p:nvSpPr>
        <p:spPr>
          <a:xfrm>
            <a:off x="126022" y="90732"/>
            <a:ext cx="11972193" cy="2411412"/>
          </a:xfrm>
        </p:spPr>
        <p:txBody>
          <a:bodyPr rtlCol="0">
            <a:normAutofit/>
          </a:bodyPr>
          <a:lstStyle/>
          <a:p>
            <a:pPr>
              <a:defRPr/>
            </a:pPr>
            <a:r>
              <a:rPr lang="en-US" sz="4000" b="1" u="sng" dirty="0">
                <a:cs typeface="Calibri" pitchFamily="34" charset="0"/>
              </a:rPr>
              <a:t>Anterior Iris Bowing</a:t>
            </a:r>
            <a:br>
              <a:rPr lang="en-US" sz="4000" b="1" u="sng" dirty="0">
                <a:cs typeface="Calibri" pitchFamily="34" charset="0"/>
              </a:rPr>
            </a:br>
            <a:r>
              <a:rPr lang="en-US" sz="2000" dirty="0">
                <a:cs typeface="Calibri" pitchFamily="34" charset="0"/>
              </a:rPr>
              <a:t/>
            </a:r>
            <a:br>
              <a:rPr lang="en-US" sz="2000" dirty="0">
                <a:cs typeface="Calibri" pitchFamily="34" charset="0"/>
              </a:rPr>
            </a:br>
            <a:r>
              <a:rPr lang="en-US" sz="2800" dirty="0">
                <a:cs typeface="Calibri" pitchFamily="34" charset="0"/>
              </a:rPr>
              <a:t>Simultaneous dilatation of the pupil renders the peripheral iris more flaccid. The pupil block causes the pressure in the Posterior Chamber to increase &amp; peripheral iris bows anteriorly</a:t>
            </a:r>
            <a:endParaRPr lang="en-IN" sz="2000" dirty="0">
              <a:cs typeface="Calibri" pitchFamily="34" charset="0"/>
            </a:endParaRPr>
          </a:p>
        </p:txBody>
      </p:sp>
      <p:pic>
        <p:nvPicPr>
          <p:cNvPr id="12291" name="Content Placeholder 3">
            <a:extLst>
              <a:ext uri="{FF2B5EF4-FFF2-40B4-BE49-F238E27FC236}">
                <a16:creationId xmlns:a16="http://schemas.microsoft.com/office/drawing/2014/main" xmlns="" id="{DF3F6106-BB81-C56C-9A8D-E14C4A7EA753}"/>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69243" y="2502144"/>
            <a:ext cx="5329238" cy="251936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B3E6F41-9DC8-0D3F-2EE1-CACAFE9CECBF}"/>
              </a:ext>
            </a:extLst>
          </p:cNvPr>
          <p:cNvSpPr>
            <a:spLocks noGrp="1"/>
          </p:cNvSpPr>
          <p:nvPr>
            <p:ph idx="1"/>
          </p:nvPr>
        </p:nvSpPr>
        <p:spPr>
          <a:xfrm>
            <a:off x="0" y="331789"/>
            <a:ext cx="11860823" cy="5905500"/>
          </a:xfrm>
        </p:spPr>
        <p:txBody>
          <a:bodyPr rtlCol="0">
            <a:normAutofit/>
          </a:bodyPr>
          <a:lstStyle/>
          <a:p>
            <a:pPr lvl="1">
              <a:buNone/>
              <a:defRPr/>
            </a:pPr>
            <a:r>
              <a:rPr lang="en-US" sz="3600" dirty="0">
                <a:solidFill>
                  <a:schemeClr val="bg2">
                    <a:lumMod val="50000"/>
                  </a:schemeClr>
                </a:solidFill>
              </a:rPr>
              <a:t>  </a:t>
            </a:r>
            <a:r>
              <a:rPr lang="en-US" sz="3600" b="1" u="sng" dirty="0"/>
              <a:t>Iridocorneal contact</a:t>
            </a:r>
          </a:p>
          <a:p>
            <a:pPr lvl="1">
              <a:buNone/>
              <a:defRPr/>
            </a:pPr>
            <a:endParaRPr lang="en-US" dirty="0"/>
          </a:p>
          <a:p>
            <a:pPr lvl="1">
              <a:buNone/>
              <a:defRPr/>
            </a:pPr>
            <a:r>
              <a:rPr lang="en-US" dirty="0"/>
              <a:t>    Eventually the iris touches the posterior corneal surface, obstructing the angle and the IOP rises.</a:t>
            </a:r>
          </a:p>
          <a:p>
            <a:pPr lvl="1">
              <a:defRPr/>
            </a:pPr>
            <a:endParaRPr lang="en-US" dirty="0"/>
          </a:p>
          <a:p>
            <a:pPr lvl="1">
              <a:defRPr/>
            </a:pPr>
            <a:endParaRPr lang="en-US" dirty="0"/>
          </a:p>
          <a:p>
            <a:pPr lvl="1">
              <a:defRPr/>
            </a:pPr>
            <a:endParaRPr lang="en-US" dirty="0"/>
          </a:p>
          <a:p>
            <a:pPr marL="457200" lvl="1" indent="0">
              <a:buNone/>
              <a:defRPr/>
            </a:pPr>
            <a:endParaRPr lang="en-US" dirty="0"/>
          </a:p>
          <a:p>
            <a:pPr lvl="1">
              <a:defRPr/>
            </a:pPr>
            <a:endParaRPr lang="en-US" dirty="0"/>
          </a:p>
          <a:p>
            <a:pPr lvl="1">
              <a:defRPr/>
            </a:pPr>
            <a:endParaRPr lang="en-US" dirty="0"/>
          </a:p>
          <a:p>
            <a:pPr lvl="1">
              <a:defRPr/>
            </a:pPr>
            <a:endParaRPr lang="en-US" dirty="0"/>
          </a:p>
          <a:p>
            <a:pPr lvl="1">
              <a:defRPr/>
            </a:pPr>
            <a:endParaRPr lang="en-US" dirty="0"/>
          </a:p>
          <a:p>
            <a:pPr marL="457200" lvl="1" indent="0">
              <a:buNone/>
              <a:defRPr/>
            </a:pPr>
            <a:r>
              <a:rPr lang="en-US" sz="2000" dirty="0"/>
              <a:t>(Figures and photographs- Courtesy : </a:t>
            </a:r>
            <a:r>
              <a:rPr lang="en-US" sz="2000" dirty="0" err="1"/>
              <a:t>Kanski’s</a:t>
            </a:r>
            <a:r>
              <a:rPr lang="en-US" sz="2000" dirty="0"/>
              <a:t> Clinical Ophthalmology)</a:t>
            </a:r>
          </a:p>
          <a:p>
            <a:pPr lvl="1">
              <a:defRPr/>
            </a:pPr>
            <a:endParaRPr lang="en-US" dirty="0"/>
          </a:p>
        </p:txBody>
      </p:sp>
      <p:pic>
        <p:nvPicPr>
          <p:cNvPr id="13315" name="Picture 2">
            <a:extLst>
              <a:ext uri="{FF2B5EF4-FFF2-40B4-BE49-F238E27FC236}">
                <a16:creationId xmlns:a16="http://schemas.microsoft.com/office/drawing/2014/main" xmlns="" id="{85CD1917-8423-3E76-5D1E-8CB65B176F7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1638" y="2348706"/>
            <a:ext cx="5400675"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2D1A4CF-99D1-F5E3-0205-DDD052341185}"/>
              </a:ext>
            </a:extLst>
          </p:cNvPr>
          <p:cNvSpPr>
            <a:spLocks noGrp="1"/>
          </p:cNvSpPr>
          <p:nvPr>
            <p:ph idx="1"/>
          </p:nvPr>
        </p:nvSpPr>
        <p:spPr>
          <a:xfrm>
            <a:off x="158261" y="116632"/>
            <a:ext cx="11869615" cy="6624736"/>
          </a:xfrm>
        </p:spPr>
        <p:txBody>
          <a:bodyPr rtlCol="0">
            <a:normAutofit/>
          </a:bodyPr>
          <a:lstStyle/>
          <a:p>
            <a:pPr marL="0" indent="0">
              <a:buNone/>
              <a:defRPr/>
            </a:pPr>
            <a:r>
              <a:rPr lang="en-US" dirty="0">
                <a:solidFill>
                  <a:schemeClr val="bg2">
                    <a:lumMod val="50000"/>
                  </a:schemeClr>
                </a:solidFill>
              </a:rPr>
              <a:t> </a:t>
            </a:r>
            <a:r>
              <a:rPr lang="en-US" b="1" u="sng" dirty="0"/>
              <a:t>Precipitating factors</a:t>
            </a:r>
          </a:p>
          <a:p>
            <a:pPr marL="914400" lvl="1" indent="-514350">
              <a:buFont typeface="+mj-lt"/>
              <a:buAutoNum type="arabicPeriod"/>
              <a:defRPr/>
            </a:pPr>
            <a:r>
              <a:rPr lang="en-US" dirty="0">
                <a:solidFill>
                  <a:srgbClr val="00B050"/>
                </a:solidFill>
              </a:rPr>
              <a:t>Factors that produce </a:t>
            </a:r>
            <a:r>
              <a:rPr lang="en-US" dirty="0" err="1">
                <a:solidFill>
                  <a:srgbClr val="00B050"/>
                </a:solidFill>
              </a:rPr>
              <a:t>mydriasis</a:t>
            </a:r>
            <a:endParaRPr lang="en-US" dirty="0">
              <a:solidFill>
                <a:srgbClr val="00B050"/>
              </a:solidFill>
            </a:endParaRPr>
          </a:p>
          <a:p>
            <a:pPr marL="1257300" lvl="2" indent="-457200">
              <a:defRPr/>
            </a:pPr>
            <a:r>
              <a:rPr lang="en-US" dirty="0"/>
              <a:t>Dim illumination</a:t>
            </a:r>
          </a:p>
          <a:p>
            <a:pPr marL="1257300" lvl="2" indent="-457200">
              <a:defRPr/>
            </a:pPr>
            <a:r>
              <a:rPr lang="en-US" dirty="0"/>
              <a:t>Emotional stress(due to increased sympathetic tone)</a:t>
            </a:r>
          </a:p>
          <a:p>
            <a:pPr marL="1257300" lvl="2" indent="-457200">
              <a:defRPr/>
            </a:pPr>
            <a:r>
              <a:rPr lang="en-US" dirty="0"/>
              <a:t>Drugs</a:t>
            </a:r>
          </a:p>
          <a:p>
            <a:pPr marL="1714500" lvl="3" indent="-457200">
              <a:defRPr/>
            </a:pPr>
            <a:r>
              <a:rPr lang="en-US" sz="2400" dirty="0" err="1">
                <a:solidFill>
                  <a:srgbClr val="00B050"/>
                </a:solidFill>
              </a:rPr>
              <a:t>Mydriatic</a:t>
            </a:r>
            <a:r>
              <a:rPr lang="en-US" sz="2400" dirty="0">
                <a:solidFill>
                  <a:srgbClr val="00B050"/>
                </a:solidFill>
              </a:rPr>
              <a:t> agents </a:t>
            </a:r>
            <a:r>
              <a:rPr lang="en-US" sz="2400" dirty="0">
                <a:solidFill>
                  <a:prstClr val="black"/>
                </a:solidFill>
              </a:rPr>
              <a:t>:</a:t>
            </a:r>
          </a:p>
          <a:p>
            <a:pPr marL="2162556" lvl="5" indent="-457200">
              <a:defRPr/>
            </a:pPr>
            <a:r>
              <a:rPr lang="en-US" sz="2400" dirty="0">
                <a:solidFill>
                  <a:prstClr val="black"/>
                </a:solidFill>
              </a:rPr>
              <a:t> </a:t>
            </a:r>
            <a:r>
              <a:rPr lang="en-US" sz="2400" dirty="0" err="1"/>
              <a:t>cyclopentolate</a:t>
            </a:r>
            <a:r>
              <a:rPr lang="en-US" sz="2400" dirty="0"/>
              <a:t>, </a:t>
            </a:r>
            <a:r>
              <a:rPr lang="en-US" sz="2400" dirty="0" err="1"/>
              <a:t>tropicamide</a:t>
            </a:r>
            <a:r>
              <a:rPr lang="en-US" sz="2400" dirty="0"/>
              <a:t>, atropine, </a:t>
            </a:r>
            <a:r>
              <a:rPr lang="en-US" sz="2400" dirty="0" err="1"/>
              <a:t>homatropine</a:t>
            </a:r>
            <a:r>
              <a:rPr lang="en-US" sz="2400" dirty="0"/>
              <a:t>.</a:t>
            </a:r>
          </a:p>
          <a:p>
            <a:pPr marL="1705356" lvl="5" indent="0">
              <a:buNone/>
              <a:defRPr/>
            </a:pPr>
            <a:endParaRPr lang="en-US" sz="2400" dirty="0"/>
          </a:p>
          <a:p>
            <a:pPr marL="1705356" lvl="5" indent="0">
              <a:buNone/>
              <a:defRPr/>
            </a:pPr>
            <a:endParaRPr lang="en-US" sz="2400" dirty="0"/>
          </a:p>
          <a:p>
            <a:pPr marL="1714500" lvl="3" indent="-457200">
              <a:defRPr/>
            </a:pPr>
            <a:r>
              <a:rPr lang="en-US" sz="2400" dirty="0">
                <a:solidFill>
                  <a:srgbClr val="00B050"/>
                </a:solidFill>
              </a:rPr>
              <a:t>Antipsychotic agents  </a:t>
            </a:r>
          </a:p>
          <a:p>
            <a:pPr marL="2171700" lvl="4" indent="-457200">
              <a:defRPr/>
            </a:pPr>
            <a:r>
              <a:rPr lang="en-US" sz="2400" dirty="0" err="1"/>
              <a:t>Phenothiazines</a:t>
            </a:r>
            <a:r>
              <a:rPr lang="en-US" sz="2400" dirty="0"/>
              <a:t>: e.g., </a:t>
            </a:r>
            <a:r>
              <a:rPr lang="en-US" sz="2400" dirty="0" err="1"/>
              <a:t>perphenazine</a:t>
            </a:r>
            <a:r>
              <a:rPr lang="en-US" sz="2400" dirty="0"/>
              <a:t> ,</a:t>
            </a:r>
            <a:r>
              <a:rPr lang="en-US" sz="2400" dirty="0" err="1"/>
              <a:t>fluphenazine</a:t>
            </a:r>
            <a:r>
              <a:rPr lang="en-US" sz="2400" dirty="0"/>
              <a:t> </a:t>
            </a:r>
          </a:p>
          <a:p>
            <a:pPr marL="2171700" lvl="4" indent="-457200">
              <a:defRPr/>
            </a:pPr>
            <a:r>
              <a:rPr lang="en-US" sz="2400" dirty="0"/>
              <a:t>Anticonvulsants e.g., </a:t>
            </a:r>
            <a:r>
              <a:rPr lang="en-US" sz="2400" dirty="0" err="1"/>
              <a:t>Topiramate</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FB56B5D-3C0F-078F-78BD-9B13E5DFA260}"/>
              </a:ext>
            </a:extLst>
          </p:cNvPr>
          <p:cNvSpPr>
            <a:spLocks noGrp="1"/>
          </p:cNvSpPr>
          <p:nvPr>
            <p:ph idx="1"/>
          </p:nvPr>
        </p:nvSpPr>
        <p:spPr>
          <a:xfrm>
            <a:off x="1175851" y="213459"/>
            <a:ext cx="10465164" cy="5959475"/>
          </a:xfrm>
        </p:spPr>
        <p:txBody>
          <a:bodyPr rtlCol="0">
            <a:normAutofit/>
          </a:bodyPr>
          <a:lstStyle/>
          <a:p>
            <a:pPr marL="857250" lvl="1" indent="-457200">
              <a:defRPr/>
            </a:pPr>
            <a:r>
              <a:rPr lang="en-US" dirty="0">
                <a:solidFill>
                  <a:srgbClr val="00B050"/>
                </a:solidFill>
              </a:rPr>
              <a:t>Antidepressants</a:t>
            </a:r>
          </a:p>
          <a:p>
            <a:pPr marL="2171700" lvl="4" indent="-457200">
              <a:defRPr/>
            </a:pPr>
            <a:r>
              <a:rPr lang="en-US" sz="2400" dirty="0"/>
              <a:t>Tricyclic agents: </a:t>
            </a:r>
            <a:r>
              <a:rPr lang="en-US" sz="2400" dirty="0" err="1"/>
              <a:t>amitriptylene</a:t>
            </a:r>
            <a:r>
              <a:rPr lang="en-US" sz="2400" dirty="0"/>
              <a:t> ,imipramine </a:t>
            </a:r>
          </a:p>
          <a:p>
            <a:pPr marL="2171700" lvl="4" indent="-457200">
              <a:defRPr/>
            </a:pPr>
            <a:r>
              <a:rPr lang="en-US" sz="2400" dirty="0"/>
              <a:t>Non-tricyclic agents: fluoxetine</a:t>
            </a:r>
          </a:p>
          <a:p>
            <a:pPr marL="1714500" lvl="4" indent="0">
              <a:buNone/>
              <a:defRPr/>
            </a:pPr>
            <a:endParaRPr lang="en-US" sz="2400" dirty="0"/>
          </a:p>
          <a:p>
            <a:pPr marL="857250" lvl="1" indent="-457200">
              <a:defRPr/>
            </a:pPr>
            <a:r>
              <a:rPr lang="en-US" dirty="0">
                <a:solidFill>
                  <a:srgbClr val="00B050"/>
                </a:solidFill>
              </a:rPr>
              <a:t>Antiparkinsonian agents </a:t>
            </a:r>
            <a:r>
              <a:rPr lang="en-US" dirty="0"/>
              <a:t>:</a:t>
            </a:r>
            <a:r>
              <a:rPr lang="en-US" dirty="0">
                <a:solidFill>
                  <a:srgbClr val="00B050"/>
                </a:solidFill>
              </a:rPr>
              <a:t> </a:t>
            </a:r>
            <a:r>
              <a:rPr lang="en-US" dirty="0" err="1"/>
              <a:t>Trihexyphenidryl</a:t>
            </a:r>
            <a:endParaRPr lang="en-US" dirty="0"/>
          </a:p>
          <a:p>
            <a:pPr marL="400050" lvl="1" indent="0">
              <a:buNone/>
              <a:defRPr/>
            </a:pPr>
            <a:endParaRPr lang="en-US" dirty="0"/>
          </a:p>
          <a:p>
            <a:pPr marL="857250" lvl="1" indent="-457200">
              <a:defRPr/>
            </a:pPr>
            <a:r>
              <a:rPr lang="en-US" dirty="0" err="1">
                <a:solidFill>
                  <a:srgbClr val="00B050"/>
                </a:solidFill>
              </a:rPr>
              <a:t>Antispasmolytics</a:t>
            </a:r>
            <a:r>
              <a:rPr lang="en-US" dirty="0"/>
              <a:t> : </a:t>
            </a:r>
            <a:r>
              <a:rPr lang="en-US" dirty="0" err="1"/>
              <a:t>Propantheline</a:t>
            </a:r>
            <a:r>
              <a:rPr lang="en-US" dirty="0"/>
              <a:t> ,</a:t>
            </a:r>
            <a:r>
              <a:rPr lang="en-US" dirty="0" err="1"/>
              <a:t>Dicyclomine</a:t>
            </a:r>
            <a:endParaRPr lang="en-US" dirty="0"/>
          </a:p>
          <a:p>
            <a:pPr marL="400050" lvl="1" indent="0">
              <a:buNone/>
              <a:defRPr/>
            </a:pPr>
            <a:endParaRPr lang="en-US" dirty="0"/>
          </a:p>
          <a:p>
            <a:pPr marL="857250" lvl="1" indent="-457200">
              <a:defRPr/>
            </a:pPr>
            <a:r>
              <a:rPr lang="en-US" dirty="0">
                <a:solidFill>
                  <a:srgbClr val="00B050"/>
                </a:solidFill>
              </a:rPr>
              <a:t>Sympathomimetic agents </a:t>
            </a:r>
            <a:r>
              <a:rPr lang="en-US" dirty="0"/>
              <a:t>: Adrenaline (epinephrine), ephedrine, phenylephrine.</a:t>
            </a:r>
          </a:p>
          <a:p>
            <a:pPr marL="857250" lvl="1" indent="-457200">
              <a:buNone/>
              <a:defRPr/>
            </a:pPr>
            <a:r>
              <a:rPr lang="en-US" dirty="0">
                <a:solidFill>
                  <a:prstClr val="black"/>
                </a:solidFill>
              </a:rPr>
              <a:t>	</a:t>
            </a:r>
            <a:endParaRPr lang="en-IN" dirty="0">
              <a:solidFill>
                <a:prstClr val="black"/>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7C59E3-2E59-DBEF-EBF3-C37FEE52A275}"/>
              </a:ext>
            </a:extLst>
          </p:cNvPr>
          <p:cNvSpPr>
            <a:spLocks noGrp="1"/>
          </p:cNvSpPr>
          <p:nvPr>
            <p:ph type="title"/>
          </p:nvPr>
        </p:nvSpPr>
        <p:spPr>
          <a:xfrm>
            <a:off x="1992313" y="115889"/>
            <a:ext cx="8229600" cy="706437"/>
          </a:xfrm>
        </p:spPr>
        <p:txBody>
          <a:bodyPr rtlCol="0">
            <a:normAutofit/>
          </a:bodyPr>
          <a:lstStyle/>
          <a:p>
            <a:pPr>
              <a:defRPr/>
            </a:pPr>
            <a:r>
              <a:rPr lang="en-US" b="1" u="sng" dirty="0"/>
              <a:t>CLASSIFICATION</a:t>
            </a:r>
            <a:endParaRPr lang="en-IN" b="1" u="sng" dirty="0"/>
          </a:p>
        </p:txBody>
      </p:sp>
      <p:sp>
        <p:nvSpPr>
          <p:cNvPr id="5" name="Content Placeholder 4">
            <a:extLst>
              <a:ext uri="{FF2B5EF4-FFF2-40B4-BE49-F238E27FC236}">
                <a16:creationId xmlns:a16="http://schemas.microsoft.com/office/drawing/2014/main" xmlns="" id="{9DF38429-7D1B-627F-A5C0-75C660A5A47A}"/>
              </a:ext>
            </a:extLst>
          </p:cNvPr>
          <p:cNvSpPr>
            <a:spLocks noGrp="1"/>
          </p:cNvSpPr>
          <p:nvPr>
            <p:ph idx="1"/>
          </p:nvPr>
        </p:nvSpPr>
        <p:spPr>
          <a:xfrm>
            <a:off x="0" y="981076"/>
            <a:ext cx="12001499" cy="5616575"/>
          </a:xfrm>
        </p:spPr>
        <p:txBody>
          <a:bodyPr rtlCol="0">
            <a:noAutofit/>
          </a:bodyPr>
          <a:lstStyle/>
          <a:p>
            <a:pPr marL="912114" lvl="1" indent="-457200">
              <a:buFont typeface="Arial" panose="020B0604020202020204" pitchFamily="34" charset="0"/>
              <a:buAutoNum type="alphaUcPeriod"/>
              <a:defRPr/>
            </a:pPr>
            <a:r>
              <a:rPr lang="en-IN" sz="3200" b="1" u="sng" dirty="0"/>
              <a:t>Primary angle-closure disease</a:t>
            </a:r>
          </a:p>
          <a:p>
            <a:pPr lvl="2">
              <a:defRPr/>
            </a:pPr>
            <a:r>
              <a:rPr lang="en-IN" b="1" i="1" dirty="0" err="1">
                <a:solidFill>
                  <a:srgbClr val="C00000"/>
                </a:solidFill>
              </a:rPr>
              <a:t>Irido</a:t>
            </a:r>
            <a:r>
              <a:rPr lang="en-IN" b="1" i="1" dirty="0">
                <a:solidFill>
                  <a:srgbClr val="C00000"/>
                </a:solidFill>
              </a:rPr>
              <a:t>-trabecular contact </a:t>
            </a:r>
            <a:r>
              <a:rPr lang="en-IN" b="1" i="1" dirty="0"/>
              <a:t>is the final common pathway of angle closure disease, </a:t>
            </a:r>
            <a:r>
              <a:rPr lang="en-IN" b="1" i="1" dirty="0">
                <a:solidFill>
                  <a:srgbClr val="C00000"/>
                </a:solidFill>
              </a:rPr>
              <a:t>obstructing aqueous outflow</a:t>
            </a:r>
          </a:p>
          <a:p>
            <a:pPr marL="1371600" lvl="3" indent="0">
              <a:buNone/>
              <a:defRPr/>
            </a:pPr>
            <a:r>
              <a:rPr lang="en-IN" sz="2400" b="1" u="sng" dirty="0">
                <a:solidFill>
                  <a:srgbClr val="00B050"/>
                </a:solidFill>
              </a:rPr>
              <a:t>1. New classification</a:t>
            </a:r>
          </a:p>
          <a:p>
            <a:pPr marL="1371600" lvl="3" indent="0">
              <a:buNone/>
              <a:defRPr/>
            </a:pPr>
            <a:r>
              <a:rPr lang="en-IN" sz="2400" b="1" dirty="0"/>
              <a:t>        Primary angle closure </a:t>
            </a:r>
            <a:r>
              <a:rPr lang="en-IN" sz="2400" b="1" i="1" dirty="0"/>
              <a:t>suspect/PACS</a:t>
            </a:r>
          </a:p>
          <a:p>
            <a:pPr marL="1371600" lvl="3" indent="0">
              <a:buNone/>
              <a:defRPr/>
            </a:pPr>
            <a:r>
              <a:rPr lang="en-IN" sz="2400" b="1" i="1" dirty="0"/>
              <a:t>   </a:t>
            </a:r>
            <a:r>
              <a:rPr lang="en-IN" sz="2400" b="1" dirty="0"/>
              <a:t>     Primary angle </a:t>
            </a:r>
            <a:r>
              <a:rPr lang="en-IN" sz="2400" b="1" i="1" dirty="0"/>
              <a:t>closure/PAC</a:t>
            </a:r>
          </a:p>
          <a:p>
            <a:pPr marL="1371600" lvl="3" indent="0">
              <a:buNone/>
              <a:defRPr/>
            </a:pPr>
            <a:r>
              <a:rPr lang="en-IN" sz="2400" b="1" i="1" dirty="0"/>
              <a:t>    </a:t>
            </a:r>
            <a:r>
              <a:rPr lang="en-IN" sz="2400" b="1" dirty="0"/>
              <a:t>    Primary angle-closure </a:t>
            </a:r>
            <a:r>
              <a:rPr lang="en-IN" sz="2400" b="1" i="1" dirty="0"/>
              <a:t>glaucoma/PACG</a:t>
            </a:r>
          </a:p>
          <a:p>
            <a:pPr lvl="3">
              <a:buNone/>
              <a:defRPr/>
            </a:pPr>
            <a:r>
              <a:rPr lang="en-IN" sz="2400" b="1" u="sng" dirty="0">
                <a:solidFill>
                  <a:srgbClr val="92D050"/>
                </a:solidFill>
              </a:rPr>
              <a:t>2.</a:t>
            </a:r>
            <a:r>
              <a:rPr lang="en-IN" sz="2400" b="1" u="sng" dirty="0">
                <a:solidFill>
                  <a:schemeClr val="accent3"/>
                </a:solidFill>
              </a:rPr>
              <a:t> </a:t>
            </a:r>
            <a:r>
              <a:rPr lang="en-IN" sz="2400" b="1" u="sng" dirty="0">
                <a:solidFill>
                  <a:srgbClr val="92D050"/>
                </a:solidFill>
              </a:rPr>
              <a:t>Old classification</a:t>
            </a:r>
          </a:p>
          <a:p>
            <a:pPr marL="514350" indent="-514350">
              <a:buNone/>
              <a:defRPr/>
            </a:pPr>
            <a:r>
              <a:rPr lang="en-US" sz="2400" b="1" dirty="0"/>
              <a:t>                             Angle closure suspect</a:t>
            </a:r>
          </a:p>
          <a:p>
            <a:pPr marL="514350" indent="-514350">
              <a:buNone/>
              <a:defRPr/>
            </a:pPr>
            <a:r>
              <a:rPr lang="en-US" sz="2400" b="1" dirty="0"/>
              <a:t>                             Intermittent (sub acute) angle closure</a:t>
            </a:r>
          </a:p>
          <a:p>
            <a:pPr marL="514350" indent="-514350">
              <a:buNone/>
              <a:defRPr/>
            </a:pPr>
            <a:r>
              <a:rPr lang="en-US" sz="2400" b="1" dirty="0"/>
              <a:t>                             Acute angle closure</a:t>
            </a:r>
          </a:p>
          <a:p>
            <a:pPr marL="514350" indent="-514350">
              <a:buNone/>
              <a:defRPr/>
            </a:pPr>
            <a:r>
              <a:rPr lang="en-US" sz="2400" b="1" dirty="0"/>
              <a:t>                             Chronic angle closure</a:t>
            </a:r>
          </a:p>
          <a:p>
            <a:pPr marL="514350" indent="-514350">
              <a:buNone/>
              <a:defRPr/>
            </a:pPr>
            <a:r>
              <a:rPr lang="en-US" sz="2400" b="1" dirty="0"/>
              <a:t>                             Absolute angle closure</a:t>
            </a:r>
            <a:endParaRPr lang="en-IN" sz="2400" b="1" dirty="0"/>
          </a:p>
          <a:p>
            <a:pPr lvl="3">
              <a:defRPr/>
            </a:pPr>
            <a:endParaRPr lang="en-IN" sz="2200" u="sng"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DF674D6B-ED04-C72D-724E-99971F4EDA0B}"/>
              </a:ext>
            </a:extLst>
          </p:cNvPr>
          <p:cNvSpPr>
            <a:spLocks noGrp="1"/>
          </p:cNvSpPr>
          <p:nvPr>
            <p:ph type="title"/>
          </p:nvPr>
        </p:nvSpPr>
        <p:spPr>
          <a:xfrm>
            <a:off x="0" y="-113508"/>
            <a:ext cx="10515600" cy="1325563"/>
          </a:xfrm>
        </p:spPr>
        <p:txBody>
          <a:bodyPr/>
          <a:lstStyle/>
          <a:p>
            <a:r>
              <a:rPr lang="en-IN" altLang="en-US" b="1" u="sng" dirty="0"/>
              <a:t>New classification of PACG</a:t>
            </a:r>
          </a:p>
        </p:txBody>
      </p:sp>
      <p:sp>
        <p:nvSpPr>
          <p:cNvPr id="3" name="Content Placeholder 2">
            <a:extLst>
              <a:ext uri="{FF2B5EF4-FFF2-40B4-BE49-F238E27FC236}">
                <a16:creationId xmlns:a16="http://schemas.microsoft.com/office/drawing/2014/main" xmlns="" id="{0C8ED15B-57B3-FE86-EAEB-4A80ABA8AD5C}"/>
              </a:ext>
            </a:extLst>
          </p:cNvPr>
          <p:cNvSpPr>
            <a:spLocks noGrp="1"/>
          </p:cNvSpPr>
          <p:nvPr>
            <p:ph idx="1"/>
          </p:nvPr>
        </p:nvSpPr>
        <p:spPr>
          <a:xfrm>
            <a:off x="219808" y="1099039"/>
            <a:ext cx="11605846" cy="5209688"/>
          </a:xfrm>
        </p:spPr>
        <p:txBody>
          <a:bodyPr rtlCol="0">
            <a:normAutofit/>
          </a:bodyPr>
          <a:lstStyle/>
          <a:p>
            <a:pPr lvl="3">
              <a:buFont typeface="Wingdings" pitchFamily="2" charset="2"/>
              <a:buChar char="q"/>
              <a:defRPr/>
            </a:pPr>
            <a:r>
              <a:rPr lang="en-IN" sz="2800" b="1" dirty="0">
                <a:solidFill>
                  <a:srgbClr val="C00000"/>
                </a:solidFill>
              </a:rPr>
              <a:t>Primary angle closure </a:t>
            </a:r>
            <a:r>
              <a:rPr lang="en-IN" sz="2800" b="1" i="1" dirty="0">
                <a:solidFill>
                  <a:srgbClr val="C00000"/>
                </a:solidFill>
              </a:rPr>
              <a:t>suspect/PACS</a:t>
            </a:r>
          </a:p>
          <a:p>
            <a:pPr marL="1371600" lvl="3" indent="0">
              <a:buNone/>
              <a:defRPr/>
            </a:pPr>
            <a:r>
              <a:rPr lang="en-IN" sz="2800" b="1" i="1" dirty="0"/>
              <a:t>    Has occludable/narrow angles</a:t>
            </a:r>
          </a:p>
          <a:p>
            <a:pPr lvl="3">
              <a:buFont typeface="Wingdings" pitchFamily="2" charset="2"/>
              <a:buChar char="q"/>
              <a:defRPr/>
            </a:pPr>
            <a:r>
              <a:rPr lang="en-IN" sz="2800" b="1" dirty="0">
                <a:solidFill>
                  <a:srgbClr val="C00000"/>
                </a:solidFill>
              </a:rPr>
              <a:t>Primary angle </a:t>
            </a:r>
            <a:r>
              <a:rPr lang="en-IN" sz="2800" b="1" i="1" dirty="0">
                <a:solidFill>
                  <a:srgbClr val="C00000"/>
                </a:solidFill>
              </a:rPr>
              <a:t>closure/PAC</a:t>
            </a:r>
          </a:p>
          <a:p>
            <a:pPr marL="1371600" lvl="3" indent="0">
              <a:buNone/>
              <a:defRPr/>
            </a:pPr>
            <a:r>
              <a:rPr lang="en-IN" sz="2800" b="1" i="1" dirty="0"/>
              <a:t>    Has occludable/narrow angles + </a:t>
            </a:r>
          </a:p>
          <a:p>
            <a:pPr marL="1371600" lvl="3" indent="0">
              <a:buNone/>
              <a:defRPr/>
            </a:pPr>
            <a:r>
              <a:rPr lang="en-IN" sz="2800" b="1" i="1" dirty="0"/>
              <a:t>    High IOP/Peripheral anterior </a:t>
            </a:r>
            <a:r>
              <a:rPr lang="en-IN" sz="2800" b="1" i="1" dirty="0" err="1"/>
              <a:t>synechiae</a:t>
            </a:r>
            <a:r>
              <a:rPr lang="en-IN" sz="2800" b="1" i="1" dirty="0"/>
              <a:t>/</a:t>
            </a:r>
          </a:p>
          <a:p>
            <a:pPr marL="1371600" lvl="3" indent="0">
              <a:buNone/>
              <a:defRPr/>
            </a:pPr>
            <a:r>
              <a:rPr lang="en-IN" sz="2800" b="1" i="1" dirty="0"/>
              <a:t>    Excessive trabecular meshwork   </a:t>
            </a:r>
          </a:p>
          <a:p>
            <a:pPr marL="1371600" lvl="3" indent="0">
              <a:buNone/>
              <a:defRPr/>
            </a:pPr>
            <a:r>
              <a:rPr lang="en-IN" sz="2800" b="1" i="1" dirty="0"/>
              <a:t>    pigmentation</a:t>
            </a:r>
          </a:p>
          <a:p>
            <a:pPr lvl="3">
              <a:buFont typeface="Wingdings" pitchFamily="2" charset="2"/>
              <a:buChar char="q"/>
              <a:defRPr/>
            </a:pPr>
            <a:r>
              <a:rPr lang="en-IN" sz="2800" b="1" dirty="0">
                <a:solidFill>
                  <a:srgbClr val="C00000"/>
                </a:solidFill>
              </a:rPr>
              <a:t>Primary angle-closure </a:t>
            </a:r>
            <a:r>
              <a:rPr lang="en-IN" sz="2800" b="1" i="1" dirty="0">
                <a:solidFill>
                  <a:srgbClr val="C00000"/>
                </a:solidFill>
              </a:rPr>
              <a:t>glaucoma/PACG</a:t>
            </a:r>
          </a:p>
          <a:p>
            <a:pPr marL="1371600" lvl="3" indent="0">
              <a:buNone/>
              <a:defRPr/>
            </a:pPr>
            <a:r>
              <a:rPr lang="en-IN" sz="2800" b="1" dirty="0"/>
              <a:t>    PAC+ Optic disc changes+ Visual field   </a:t>
            </a:r>
          </a:p>
          <a:p>
            <a:pPr marL="1371600" lvl="3" indent="0">
              <a:buNone/>
              <a:defRPr/>
            </a:pPr>
            <a:r>
              <a:rPr lang="en-IN" sz="2800" b="1" dirty="0"/>
              <a:t>    defects</a:t>
            </a:r>
          </a:p>
          <a:p>
            <a:pPr>
              <a:defRPr/>
            </a:pPr>
            <a:endParaRPr lang="en-IN"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91F734-C871-9F9B-150C-DDCA5DCDE6E6}"/>
              </a:ext>
            </a:extLst>
          </p:cNvPr>
          <p:cNvSpPr>
            <a:spLocks noGrp="1"/>
          </p:cNvSpPr>
          <p:nvPr>
            <p:ph type="title"/>
          </p:nvPr>
        </p:nvSpPr>
        <p:spPr>
          <a:xfrm>
            <a:off x="61546" y="24792"/>
            <a:ext cx="9242059" cy="925509"/>
          </a:xfrm>
        </p:spPr>
        <p:txBody>
          <a:bodyPr rtlCol="0">
            <a:normAutofit/>
          </a:bodyPr>
          <a:lstStyle/>
          <a:p>
            <a:pPr>
              <a:defRPr/>
            </a:pPr>
            <a:r>
              <a:rPr lang="en-US" b="1" u="sng" dirty="0" err="1"/>
              <a:t>Gonioscopic</a:t>
            </a:r>
            <a:r>
              <a:rPr lang="en-US" b="1" u="sng" dirty="0"/>
              <a:t> grading of Angle closure</a:t>
            </a:r>
            <a:endParaRPr lang="en-IN" b="1" u="sng" dirty="0"/>
          </a:p>
        </p:txBody>
      </p:sp>
      <p:sp>
        <p:nvSpPr>
          <p:cNvPr id="18435" name="Content Placeholder 2">
            <a:extLst>
              <a:ext uri="{FF2B5EF4-FFF2-40B4-BE49-F238E27FC236}">
                <a16:creationId xmlns:a16="http://schemas.microsoft.com/office/drawing/2014/main" xmlns="" id="{A1778B8B-7B23-9966-569B-72D79D9EC799}"/>
              </a:ext>
            </a:extLst>
          </p:cNvPr>
          <p:cNvSpPr>
            <a:spLocks noGrp="1"/>
          </p:cNvSpPr>
          <p:nvPr>
            <p:ph idx="1"/>
          </p:nvPr>
        </p:nvSpPr>
        <p:spPr>
          <a:xfrm>
            <a:off x="398219" y="950301"/>
            <a:ext cx="8229600" cy="3589337"/>
          </a:xfrm>
        </p:spPr>
        <p:txBody>
          <a:bodyPr/>
          <a:lstStyle/>
          <a:p>
            <a:r>
              <a:rPr lang="en-US" altLang="en-US" dirty="0"/>
              <a:t>Several grading systems :- Shaffer’s, Spaeth’s, </a:t>
            </a:r>
            <a:r>
              <a:rPr lang="en-US" altLang="en-US" dirty="0" err="1"/>
              <a:t>Scheie’s</a:t>
            </a:r>
            <a:r>
              <a:rPr lang="en-US" altLang="en-US" dirty="0"/>
              <a:t>.</a:t>
            </a:r>
          </a:p>
          <a:p>
            <a:r>
              <a:rPr lang="en-US" altLang="en-US" dirty="0"/>
              <a:t>Shaffer’s grading</a:t>
            </a:r>
          </a:p>
          <a:p>
            <a:endParaRPr lang="en-US" altLang="en-US" dirty="0"/>
          </a:p>
          <a:p>
            <a:endParaRPr lang="en-IN" altLang="en-US" dirty="0"/>
          </a:p>
        </p:txBody>
      </p:sp>
      <p:graphicFrame>
        <p:nvGraphicFramePr>
          <p:cNvPr id="4" name="Table 3">
            <a:extLst>
              <a:ext uri="{FF2B5EF4-FFF2-40B4-BE49-F238E27FC236}">
                <a16:creationId xmlns:a16="http://schemas.microsoft.com/office/drawing/2014/main" xmlns="" id="{880ABEC8-399C-7EA2-42D7-4CBBE057ACED}"/>
              </a:ext>
            </a:extLst>
          </p:cNvPr>
          <p:cNvGraphicFramePr>
            <a:graphicFrameLocks noGrp="1"/>
          </p:cNvGraphicFramePr>
          <p:nvPr>
            <p:extLst>
              <p:ext uri="{D42A27DB-BD31-4B8C-83A1-F6EECF244321}">
                <p14:modId xmlns:p14="http://schemas.microsoft.com/office/powerpoint/2010/main" xmlns="" val="2859819657"/>
              </p:ext>
            </p:extLst>
          </p:nvPr>
        </p:nvGraphicFramePr>
        <p:xfrm>
          <a:off x="770181" y="2366286"/>
          <a:ext cx="7824788" cy="3065461"/>
        </p:xfrm>
        <a:graphic>
          <a:graphicData uri="http://schemas.openxmlformats.org/drawingml/2006/table">
            <a:tbl>
              <a:tblPr firstRow="1" bandRow="1">
                <a:tableStyleId>{5C22544A-7EE6-4342-B048-85BDC9FD1C3A}</a:tableStyleId>
              </a:tblPr>
              <a:tblGrid>
                <a:gridCol w="936158">
                  <a:extLst>
                    <a:ext uri="{9D8B030D-6E8A-4147-A177-3AD203B41FA5}">
                      <a16:colId xmlns:a16="http://schemas.microsoft.com/office/drawing/2014/main" xmlns="" val="20000"/>
                    </a:ext>
                  </a:extLst>
                </a:gridCol>
                <a:gridCol w="1368233">
                  <a:extLst>
                    <a:ext uri="{9D8B030D-6E8A-4147-A177-3AD203B41FA5}">
                      <a16:colId xmlns:a16="http://schemas.microsoft.com/office/drawing/2014/main" xmlns="" val="20001"/>
                    </a:ext>
                  </a:extLst>
                </a:gridCol>
                <a:gridCol w="1872319">
                  <a:extLst>
                    <a:ext uri="{9D8B030D-6E8A-4147-A177-3AD203B41FA5}">
                      <a16:colId xmlns:a16="http://schemas.microsoft.com/office/drawing/2014/main" xmlns="" val="20002"/>
                    </a:ext>
                  </a:extLst>
                </a:gridCol>
                <a:gridCol w="1440245">
                  <a:extLst>
                    <a:ext uri="{9D8B030D-6E8A-4147-A177-3AD203B41FA5}">
                      <a16:colId xmlns:a16="http://schemas.microsoft.com/office/drawing/2014/main" xmlns="" val="20003"/>
                    </a:ext>
                  </a:extLst>
                </a:gridCol>
                <a:gridCol w="2207833">
                  <a:extLst>
                    <a:ext uri="{9D8B030D-6E8A-4147-A177-3AD203B41FA5}">
                      <a16:colId xmlns:a16="http://schemas.microsoft.com/office/drawing/2014/main" xmlns="" val="20004"/>
                    </a:ext>
                  </a:extLst>
                </a:gridCol>
              </a:tblGrid>
              <a:tr h="784381">
                <a:tc>
                  <a:txBody>
                    <a:bodyPr/>
                    <a:lstStyle/>
                    <a:p>
                      <a:r>
                        <a:rPr lang="en-US" sz="1800" dirty="0"/>
                        <a:t>Grade </a:t>
                      </a:r>
                      <a:endParaRPr lang="en-IN" sz="1800" dirty="0"/>
                    </a:p>
                  </a:txBody>
                  <a:tcPr marL="91445" marR="91445" marT="45737" marB="45737"/>
                </a:tc>
                <a:tc>
                  <a:txBody>
                    <a:bodyPr/>
                    <a:lstStyle/>
                    <a:p>
                      <a:r>
                        <a:rPr lang="en-US" sz="1800" dirty="0"/>
                        <a:t>Angle width</a:t>
                      </a:r>
                      <a:endParaRPr lang="en-IN" sz="1800" dirty="0"/>
                    </a:p>
                  </a:txBody>
                  <a:tcPr marL="91445" marR="91445" marT="45737" marB="45737"/>
                </a:tc>
                <a:tc>
                  <a:txBody>
                    <a:bodyPr/>
                    <a:lstStyle/>
                    <a:p>
                      <a:r>
                        <a:rPr lang="en-US" sz="1800" dirty="0"/>
                        <a:t>configuration</a:t>
                      </a:r>
                      <a:endParaRPr lang="en-IN" sz="1800" dirty="0"/>
                    </a:p>
                  </a:txBody>
                  <a:tcPr marL="91445" marR="91445" marT="45737" marB="45737"/>
                </a:tc>
                <a:tc>
                  <a:txBody>
                    <a:bodyPr/>
                    <a:lstStyle/>
                    <a:p>
                      <a:r>
                        <a:rPr lang="en-US" sz="1800" dirty="0"/>
                        <a:t>Chances of closure</a:t>
                      </a:r>
                      <a:endParaRPr lang="en-IN" sz="1800" dirty="0"/>
                    </a:p>
                  </a:txBody>
                  <a:tcPr marL="91445" marR="91445" marT="45737" marB="45737"/>
                </a:tc>
                <a:tc>
                  <a:txBody>
                    <a:bodyPr/>
                    <a:lstStyle/>
                    <a:p>
                      <a:r>
                        <a:rPr lang="en-US" sz="1800" dirty="0"/>
                        <a:t>Structures visible</a:t>
                      </a:r>
                      <a:endParaRPr lang="en-IN" sz="1800" dirty="0"/>
                    </a:p>
                  </a:txBody>
                  <a:tcPr marL="91445" marR="91445" marT="45737" marB="45737"/>
                </a:tc>
                <a:extLst>
                  <a:ext uri="{0D108BD9-81ED-4DB2-BD59-A6C34878D82A}">
                    <a16:rowId xmlns:a16="http://schemas.microsoft.com/office/drawing/2014/main" xmlns="" val="10000"/>
                  </a:ext>
                </a:extLst>
              </a:tr>
              <a:tr h="456216">
                <a:tc>
                  <a:txBody>
                    <a:bodyPr/>
                    <a:lstStyle/>
                    <a:p>
                      <a:r>
                        <a:rPr lang="en-US" sz="1800" dirty="0"/>
                        <a:t>IV</a:t>
                      </a:r>
                      <a:endParaRPr lang="en-IN" sz="1800" dirty="0"/>
                    </a:p>
                  </a:txBody>
                  <a:tcPr marL="91445" marR="91445" marT="45737" marB="45737"/>
                </a:tc>
                <a:tc>
                  <a:txBody>
                    <a:bodyPr/>
                    <a:lstStyle/>
                    <a:p>
                      <a:r>
                        <a:rPr lang="en-US" sz="1800" dirty="0"/>
                        <a:t>35°-45°</a:t>
                      </a:r>
                      <a:endParaRPr lang="en-IN" sz="1800" dirty="0"/>
                    </a:p>
                  </a:txBody>
                  <a:tcPr marL="91445" marR="91445" marT="45737" marB="45737"/>
                </a:tc>
                <a:tc>
                  <a:txBody>
                    <a:bodyPr/>
                    <a:lstStyle/>
                    <a:p>
                      <a:r>
                        <a:rPr lang="en-US" sz="1800" dirty="0"/>
                        <a:t>Wide</a:t>
                      </a:r>
                      <a:r>
                        <a:rPr lang="en-US" sz="1800" baseline="0" dirty="0"/>
                        <a:t> open</a:t>
                      </a:r>
                      <a:endParaRPr lang="en-IN" sz="1800" dirty="0"/>
                    </a:p>
                  </a:txBody>
                  <a:tcPr marL="91445" marR="91445" marT="45737" marB="45737"/>
                </a:tc>
                <a:tc>
                  <a:txBody>
                    <a:bodyPr/>
                    <a:lstStyle/>
                    <a:p>
                      <a:r>
                        <a:rPr lang="en-US" sz="1800" dirty="0"/>
                        <a:t>Nil </a:t>
                      </a:r>
                      <a:endParaRPr lang="en-IN" sz="1800" dirty="0"/>
                    </a:p>
                  </a:txBody>
                  <a:tcPr marL="91445" marR="91445" marT="45737" marB="45737"/>
                </a:tc>
                <a:tc>
                  <a:txBody>
                    <a:bodyPr/>
                    <a:lstStyle/>
                    <a:p>
                      <a:r>
                        <a:rPr lang="en-US" sz="1800" dirty="0"/>
                        <a:t>SL,TM,SS,CBB</a:t>
                      </a:r>
                      <a:endParaRPr lang="en-IN" sz="1800" dirty="0"/>
                    </a:p>
                  </a:txBody>
                  <a:tcPr marL="91445" marR="91445" marT="45737" marB="45737"/>
                </a:tc>
                <a:extLst>
                  <a:ext uri="{0D108BD9-81ED-4DB2-BD59-A6C34878D82A}">
                    <a16:rowId xmlns:a16="http://schemas.microsoft.com/office/drawing/2014/main" xmlns="" val="10001"/>
                  </a:ext>
                </a:extLst>
              </a:tr>
              <a:tr h="456216">
                <a:tc>
                  <a:txBody>
                    <a:bodyPr/>
                    <a:lstStyle/>
                    <a:p>
                      <a:r>
                        <a:rPr lang="en-US" sz="1800" dirty="0"/>
                        <a:t>III</a:t>
                      </a:r>
                      <a:endParaRPr lang="en-IN" sz="1800" dirty="0"/>
                    </a:p>
                  </a:txBody>
                  <a:tcPr marL="91445" marR="91445" marT="45737" marB="45737"/>
                </a:tc>
                <a:tc>
                  <a:txBody>
                    <a:bodyPr/>
                    <a:lstStyle/>
                    <a:p>
                      <a:r>
                        <a:rPr lang="en-US" sz="1800" dirty="0"/>
                        <a:t>20°-35°</a:t>
                      </a:r>
                      <a:endParaRPr lang="en-IN" sz="1800" dirty="0"/>
                    </a:p>
                  </a:txBody>
                  <a:tcPr marL="91445" marR="91445" marT="45737" marB="45737"/>
                </a:tc>
                <a:tc>
                  <a:txBody>
                    <a:bodyPr/>
                    <a:lstStyle/>
                    <a:p>
                      <a:r>
                        <a:rPr lang="en-US" sz="1800" dirty="0"/>
                        <a:t>Open angle</a:t>
                      </a:r>
                      <a:endParaRPr lang="en-IN" sz="1800" dirty="0"/>
                    </a:p>
                  </a:txBody>
                  <a:tcPr marL="91445" marR="91445" marT="45737" marB="45737"/>
                </a:tc>
                <a:tc>
                  <a:txBody>
                    <a:bodyPr/>
                    <a:lstStyle/>
                    <a:p>
                      <a:r>
                        <a:rPr lang="en-US" sz="1800" dirty="0"/>
                        <a:t>Nil </a:t>
                      </a:r>
                      <a:endParaRPr lang="en-IN" sz="1800" dirty="0"/>
                    </a:p>
                  </a:txBody>
                  <a:tcPr marL="91445" marR="91445" marT="45737" marB="45737"/>
                </a:tc>
                <a:tc>
                  <a:txBody>
                    <a:bodyPr/>
                    <a:lstStyle/>
                    <a:p>
                      <a:r>
                        <a:rPr lang="en-US" sz="1800" dirty="0"/>
                        <a:t>SL,TM,SS</a:t>
                      </a:r>
                      <a:endParaRPr lang="en-IN" sz="1800" dirty="0"/>
                    </a:p>
                  </a:txBody>
                  <a:tcPr marL="91445" marR="91445" marT="45737" marB="45737"/>
                </a:tc>
                <a:extLst>
                  <a:ext uri="{0D108BD9-81ED-4DB2-BD59-A6C34878D82A}">
                    <a16:rowId xmlns:a16="http://schemas.microsoft.com/office/drawing/2014/main" xmlns="" val="10002"/>
                  </a:ext>
                </a:extLst>
              </a:tr>
              <a:tr h="456216">
                <a:tc>
                  <a:txBody>
                    <a:bodyPr/>
                    <a:lstStyle/>
                    <a:p>
                      <a:r>
                        <a:rPr lang="en-US" sz="1800" dirty="0"/>
                        <a:t>II</a:t>
                      </a:r>
                      <a:endParaRPr lang="en-IN" sz="1800" dirty="0"/>
                    </a:p>
                  </a:txBody>
                  <a:tcPr marL="91445" marR="91445" marT="45737" marB="45737"/>
                </a:tc>
                <a:tc>
                  <a:txBody>
                    <a:bodyPr/>
                    <a:lstStyle/>
                    <a:p>
                      <a:r>
                        <a:rPr lang="en-US" sz="1800" dirty="0"/>
                        <a:t>20°</a:t>
                      </a:r>
                      <a:endParaRPr lang="en-IN" sz="1800" dirty="0"/>
                    </a:p>
                  </a:txBody>
                  <a:tcPr marL="91445" marR="91445" marT="45737" marB="45737"/>
                </a:tc>
                <a:tc>
                  <a:txBody>
                    <a:bodyPr/>
                    <a:lstStyle/>
                    <a:p>
                      <a:r>
                        <a:rPr lang="en-US" sz="1800" dirty="0"/>
                        <a:t>Moderately open</a:t>
                      </a:r>
                      <a:endParaRPr lang="en-IN" sz="1800" dirty="0"/>
                    </a:p>
                  </a:txBody>
                  <a:tcPr marL="91445" marR="91445" marT="45737" marB="45737"/>
                </a:tc>
                <a:tc>
                  <a:txBody>
                    <a:bodyPr/>
                    <a:lstStyle/>
                    <a:p>
                      <a:r>
                        <a:rPr lang="en-US" sz="1800" dirty="0"/>
                        <a:t>Possible </a:t>
                      </a:r>
                      <a:endParaRPr lang="en-IN" sz="1800" dirty="0"/>
                    </a:p>
                  </a:txBody>
                  <a:tcPr marL="91445" marR="91445" marT="45737" marB="45737"/>
                </a:tc>
                <a:tc>
                  <a:txBody>
                    <a:bodyPr/>
                    <a:lstStyle/>
                    <a:p>
                      <a:r>
                        <a:rPr lang="en-US" sz="1800" dirty="0"/>
                        <a:t>SL,TM</a:t>
                      </a:r>
                      <a:endParaRPr lang="en-IN" sz="1800" dirty="0"/>
                    </a:p>
                  </a:txBody>
                  <a:tcPr marL="91445" marR="91445" marT="45737" marB="45737"/>
                </a:tc>
                <a:extLst>
                  <a:ext uri="{0D108BD9-81ED-4DB2-BD59-A6C34878D82A}">
                    <a16:rowId xmlns:a16="http://schemas.microsoft.com/office/drawing/2014/main" xmlns="" val="10003"/>
                  </a:ext>
                </a:extLst>
              </a:tr>
              <a:tr h="456216">
                <a:tc>
                  <a:txBody>
                    <a:bodyPr/>
                    <a:lstStyle/>
                    <a:p>
                      <a:r>
                        <a:rPr lang="en-US" sz="1800" dirty="0"/>
                        <a:t>I</a:t>
                      </a:r>
                      <a:endParaRPr lang="en-IN" sz="1800" dirty="0"/>
                    </a:p>
                  </a:txBody>
                  <a:tcPr marL="91445" marR="91445" marT="45737" marB="45737"/>
                </a:tc>
                <a:tc>
                  <a:txBody>
                    <a:bodyPr/>
                    <a:lstStyle/>
                    <a:p>
                      <a:r>
                        <a:rPr lang="en-US" sz="1800" dirty="0"/>
                        <a:t>10°</a:t>
                      </a:r>
                      <a:endParaRPr lang="en-IN" sz="1800" dirty="0"/>
                    </a:p>
                  </a:txBody>
                  <a:tcPr marL="91445" marR="91445" marT="45737" marB="45737"/>
                </a:tc>
                <a:tc>
                  <a:txBody>
                    <a:bodyPr/>
                    <a:lstStyle/>
                    <a:p>
                      <a:r>
                        <a:rPr lang="en-US" sz="1800" dirty="0"/>
                        <a:t>Very narrow</a:t>
                      </a:r>
                      <a:endParaRPr lang="en-IN" sz="1800" dirty="0"/>
                    </a:p>
                  </a:txBody>
                  <a:tcPr marL="91445" marR="91445" marT="45737" marB="45737"/>
                </a:tc>
                <a:tc>
                  <a:txBody>
                    <a:bodyPr/>
                    <a:lstStyle/>
                    <a:p>
                      <a:r>
                        <a:rPr lang="en-US" sz="1800" dirty="0"/>
                        <a:t>Highly likely</a:t>
                      </a:r>
                      <a:endParaRPr lang="en-IN" sz="1800" dirty="0"/>
                    </a:p>
                  </a:txBody>
                  <a:tcPr marL="91445" marR="91445" marT="45737" marB="45737"/>
                </a:tc>
                <a:tc>
                  <a:txBody>
                    <a:bodyPr/>
                    <a:lstStyle/>
                    <a:p>
                      <a:r>
                        <a:rPr lang="en-US" sz="1800" dirty="0"/>
                        <a:t>SL</a:t>
                      </a:r>
                      <a:r>
                        <a:rPr lang="en-US" sz="1800" baseline="0" dirty="0"/>
                        <a:t> only</a:t>
                      </a:r>
                      <a:endParaRPr lang="en-IN" sz="1800" dirty="0"/>
                    </a:p>
                  </a:txBody>
                  <a:tcPr marL="91445" marR="91445" marT="45737" marB="45737"/>
                </a:tc>
                <a:extLst>
                  <a:ext uri="{0D108BD9-81ED-4DB2-BD59-A6C34878D82A}">
                    <a16:rowId xmlns:a16="http://schemas.microsoft.com/office/drawing/2014/main" xmlns="" val="10004"/>
                  </a:ext>
                </a:extLst>
              </a:tr>
              <a:tr h="456216">
                <a:tc>
                  <a:txBody>
                    <a:bodyPr/>
                    <a:lstStyle/>
                    <a:p>
                      <a:r>
                        <a:rPr lang="en-US" sz="1800" dirty="0"/>
                        <a:t>0</a:t>
                      </a:r>
                      <a:endParaRPr lang="en-IN" sz="1800" dirty="0"/>
                    </a:p>
                  </a:txBody>
                  <a:tcPr marL="91445" marR="91445" marT="45737" marB="45737"/>
                </a:tc>
                <a:tc>
                  <a:txBody>
                    <a:bodyPr/>
                    <a:lstStyle/>
                    <a:p>
                      <a:r>
                        <a:rPr lang="en-US" sz="1800" dirty="0"/>
                        <a:t>0°</a:t>
                      </a:r>
                      <a:endParaRPr lang="en-IN" sz="1800" dirty="0"/>
                    </a:p>
                  </a:txBody>
                  <a:tcPr marL="91445" marR="91445" marT="45737" marB="45737"/>
                </a:tc>
                <a:tc>
                  <a:txBody>
                    <a:bodyPr/>
                    <a:lstStyle/>
                    <a:p>
                      <a:r>
                        <a:rPr lang="en-US" sz="1800" dirty="0"/>
                        <a:t>Closed </a:t>
                      </a:r>
                      <a:endParaRPr lang="en-IN" sz="1800" dirty="0"/>
                    </a:p>
                  </a:txBody>
                  <a:tcPr marL="91445" marR="91445" marT="45737" marB="45737"/>
                </a:tc>
                <a:tc>
                  <a:txBody>
                    <a:bodyPr/>
                    <a:lstStyle/>
                    <a:p>
                      <a:r>
                        <a:rPr lang="en-US" sz="1800" dirty="0"/>
                        <a:t>Closed </a:t>
                      </a:r>
                      <a:endParaRPr lang="en-IN" sz="1800" dirty="0"/>
                    </a:p>
                  </a:txBody>
                  <a:tcPr marL="91445" marR="91445" marT="45737" marB="45737"/>
                </a:tc>
                <a:tc>
                  <a:txBody>
                    <a:bodyPr/>
                    <a:lstStyle/>
                    <a:p>
                      <a:r>
                        <a:rPr lang="en-US" sz="1800" dirty="0"/>
                        <a:t>None</a:t>
                      </a:r>
                      <a:r>
                        <a:rPr lang="en-US" sz="1800" baseline="0" dirty="0"/>
                        <a:t> </a:t>
                      </a:r>
                      <a:endParaRPr lang="en-IN" sz="1800" dirty="0"/>
                    </a:p>
                  </a:txBody>
                  <a:tcPr marL="91445" marR="91445" marT="45737" marB="45737"/>
                </a:tc>
                <a:extLst>
                  <a:ext uri="{0D108BD9-81ED-4DB2-BD59-A6C34878D82A}">
                    <a16:rowId xmlns:a16="http://schemas.microsoft.com/office/drawing/2014/main" xmlns=""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BC39E4DE-DA82-4E9E-13E4-9A85E8350BC1}"/>
              </a:ext>
            </a:extLst>
          </p:cNvPr>
          <p:cNvSpPr>
            <a:spLocks noGrp="1" noChangeArrowheads="1"/>
          </p:cNvSpPr>
          <p:nvPr>
            <p:ph type="body" sz="half" idx="1"/>
          </p:nvPr>
        </p:nvSpPr>
        <p:spPr>
          <a:xfrm>
            <a:off x="114300" y="152400"/>
            <a:ext cx="1295400" cy="6553200"/>
          </a:xfrm>
        </p:spPr>
        <p:txBody>
          <a:bodyPr/>
          <a:lstStyle/>
          <a:p>
            <a:pPr>
              <a:buFontTx/>
              <a:buNone/>
            </a:pPr>
            <a:r>
              <a:rPr lang="en-US" altLang="en-US" b="1" i="1" u="sng" dirty="0"/>
              <a:t>---------</a:t>
            </a:r>
          </a:p>
          <a:p>
            <a:pPr>
              <a:buFontTx/>
              <a:buNone/>
            </a:pPr>
            <a:r>
              <a:rPr lang="en-US" altLang="en-US" b="1" i="1" u="sng" dirty="0"/>
              <a:t>Grade   </a:t>
            </a:r>
          </a:p>
          <a:p>
            <a:pPr>
              <a:buFontTx/>
              <a:buNone/>
            </a:pPr>
            <a:r>
              <a:rPr lang="en-US" altLang="en-US" i="1" dirty="0"/>
              <a:t>    </a:t>
            </a:r>
            <a:r>
              <a:rPr lang="en-US" altLang="en-US" dirty="0"/>
              <a:t>IV </a:t>
            </a:r>
          </a:p>
          <a:p>
            <a:pPr>
              <a:buFontTx/>
              <a:buNone/>
            </a:pPr>
            <a:endParaRPr lang="en-US" altLang="en-US" dirty="0"/>
          </a:p>
          <a:p>
            <a:pPr>
              <a:buFontTx/>
              <a:buNone/>
            </a:pPr>
            <a:r>
              <a:rPr lang="en-US" altLang="en-US" dirty="0"/>
              <a:t>    III</a:t>
            </a:r>
            <a:r>
              <a:rPr lang="en-US" altLang="en-US" i="1" dirty="0"/>
              <a:t>   </a:t>
            </a:r>
            <a:r>
              <a:rPr lang="en-US" altLang="en-US" b="1" i="1" u="sng" dirty="0"/>
              <a:t>  </a:t>
            </a:r>
          </a:p>
          <a:p>
            <a:pPr>
              <a:buFontTx/>
              <a:buNone/>
            </a:pPr>
            <a:endParaRPr lang="en-US" altLang="en-US" b="1" i="1" u="sng" dirty="0"/>
          </a:p>
          <a:p>
            <a:pPr>
              <a:buFontTx/>
              <a:buNone/>
            </a:pPr>
            <a:r>
              <a:rPr lang="en-US" altLang="en-US" dirty="0"/>
              <a:t>     II</a:t>
            </a:r>
          </a:p>
          <a:p>
            <a:pPr>
              <a:buFontTx/>
              <a:buNone/>
            </a:pPr>
            <a:endParaRPr lang="en-US" altLang="en-US" dirty="0"/>
          </a:p>
          <a:p>
            <a:pPr>
              <a:buFontTx/>
              <a:buNone/>
            </a:pPr>
            <a:endParaRPr lang="en-US" altLang="en-US" dirty="0"/>
          </a:p>
          <a:p>
            <a:pPr>
              <a:buFontTx/>
              <a:buNone/>
            </a:pPr>
            <a:r>
              <a:rPr lang="en-US" altLang="en-US" dirty="0"/>
              <a:t>     I</a:t>
            </a:r>
          </a:p>
          <a:p>
            <a:pPr>
              <a:buFontTx/>
              <a:buNone/>
            </a:pPr>
            <a:r>
              <a:rPr lang="en-US" altLang="en-US" dirty="0"/>
              <a:t>     0</a:t>
            </a:r>
          </a:p>
          <a:p>
            <a:pPr>
              <a:buFontTx/>
              <a:buNone/>
            </a:pPr>
            <a:endParaRPr lang="en-US" altLang="en-US" b="1" i="1" u="sng" dirty="0"/>
          </a:p>
        </p:txBody>
      </p:sp>
      <p:pic>
        <p:nvPicPr>
          <p:cNvPr id="19460" name="Picture 4" descr="ana13w">
            <a:extLst>
              <a:ext uri="{FF2B5EF4-FFF2-40B4-BE49-F238E27FC236}">
                <a16:creationId xmlns:a16="http://schemas.microsoft.com/office/drawing/2014/main" xmlns="" id="{6F603BC6-61CE-0947-60F9-893826C4CBA2}"/>
              </a:ext>
            </a:extLst>
          </p:cNvPr>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1216269" y="404446"/>
            <a:ext cx="2514600" cy="6629400"/>
          </a:xfrm>
        </p:spPr>
      </p:pic>
      <p:pic>
        <p:nvPicPr>
          <p:cNvPr id="19461" name="Picture 5" descr="ana4q">
            <a:extLst>
              <a:ext uri="{FF2B5EF4-FFF2-40B4-BE49-F238E27FC236}">
                <a16:creationId xmlns:a16="http://schemas.microsoft.com/office/drawing/2014/main" xmlns="" id="{37E985A5-8EA7-DAF9-FC64-9BA19E2A79A0}"/>
              </a:ext>
            </a:extLst>
          </p:cNvPr>
          <p:cNvPicPr>
            <a:picLocks noGrp="1" noChangeAspect="1" noChangeArrowheads="1"/>
          </p:cNvPicPr>
          <p:nvPr>
            <p:ph sz="quarter" idx="3"/>
          </p:nvPr>
        </p:nvPicPr>
        <p:blipFill>
          <a:blip r:embed="rId3">
            <a:extLst>
              <a:ext uri="{28A0092B-C50C-407E-A947-70E740481C1C}">
                <a14:useLocalDpi xmlns:a14="http://schemas.microsoft.com/office/drawing/2010/main" xmlns="" val="0"/>
              </a:ext>
            </a:extLst>
          </a:blip>
          <a:srcRect/>
          <a:stretch>
            <a:fillRect/>
          </a:stretch>
        </p:blipFill>
        <p:spPr>
          <a:xfrm>
            <a:off x="3871546" y="404445"/>
            <a:ext cx="7960196" cy="4378569"/>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BD91B-300C-0A1F-634F-7BFD47DF0886}"/>
              </a:ext>
            </a:extLst>
          </p:cNvPr>
          <p:cNvSpPr>
            <a:spLocks noGrp="1"/>
          </p:cNvSpPr>
          <p:nvPr>
            <p:ph type="title"/>
          </p:nvPr>
        </p:nvSpPr>
        <p:spPr>
          <a:xfrm>
            <a:off x="204789" y="92074"/>
            <a:ext cx="7772400" cy="914400"/>
          </a:xfrm>
        </p:spPr>
        <p:txBody>
          <a:bodyPr rtlCol="0">
            <a:normAutofit/>
          </a:bodyPr>
          <a:lstStyle/>
          <a:p>
            <a:pPr>
              <a:defRPr/>
            </a:pPr>
            <a:r>
              <a:rPr lang="en-US" b="1" u="sng" dirty="0"/>
              <a:t>Van Herrick’s grading</a:t>
            </a:r>
            <a:endParaRPr lang="en-IN" b="1" u="sng" dirty="0"/>
          </a:p>
        </p:txBody>
      </p:sp>
      <p:pic>
        <p:nvPicPr>
          <p:cNvPr id="4" name="Picture 4">
            <a:extLst>
              <a:ext uri="{FF2B5EF4-FFF2-40B4-BE49-F238E27FC236}">
                <a16:creationId xmlns:a16="http://schemas.microsoft.com/office/drawing/2014/main" xmlns="" id="{81E55092-4E04-518F-CAA3-327D916BF133}"/>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t="18571"/>
          <a:stretch>
            <a:fillRect/>
          </a:stretch>
        </p:blipFill>
        <p:spPr>
          <a:xfrm>
            <a:off x="370744" y="1000002"/>
            <a:ext cx="5397010" cy="5400675"/>
          </a:xfrm>
        </p:spPr>
      </p:pic>
      <p:pic>
        <p:nvPicPr>
          <p:cNvPr id="5" name="Picture 3">
            <a:extLst>
              <a:ext uri="{FF2B5EF4-FFF2-40B4-BE49-F238E27FC236}">
                <a16:creationId xmlns:a16="http://schemas.microsoft.com/office/drawing/2014/main" xmlns="" id="{D7C670E1-C591-F9E5-4DA5-FBC96C68D8A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24248" y="728662"/>
            <a:ext cx="4337537" cy="5400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651EA8C7-7498-953F-C0B4-7EF994AF5680}"/>
              </a:ext>
            </a:extLst>
          </p:cNvPr>
          <p:cNvSpPr>
            <a:spLocks noGrp="1"/>
          </p:cNvSpPr>
          <p:nvPr>
            <p:ph type="title"/>
          </p:nvPr>
        </p:nvSpPr>
        <p:spPr>
          <a:xfrm>
            <a:off x="205154" y="123092"/>
            <a:ext cx="8229600" cy="784592"/>
          </a:xfrm>
        </p:spPr>
        <p:txBody>
          <a:bodyPr/>
          <a:lstStyle/>
          <a:p>
            <a:r>
              <a:rPr lang="en-IN" altLang="en-US" b="1" u="sng" dirty="0"/>
              <a:t>Tests for Angle closure</a:t>
            </a:r>
          </a:p>
        </p:txBody>
      </p:sp>
      <p:sp>
        <p:nvSpPr>
          <p:cNvPr id="3" name="Content Placeholder 2">
            <a:extLst>
              <a:ext uri="{FF2B5EF4-FFF2-40B4-BE49-F238E27FC236}">
                <a16:creationId xmlns:a16="http://schemas.microsoft.com/office/drawing/2014/main" xmlns="" id="{401F5DC2-73F5-F22A-756B-06C27117CA9C}"/>
              </a:ext>
            </a:extLst>
          </p:cNvPr>
          <p:cNvSpPr>
            <a:spLocks noGrp="1"/>
          </p:cNvSpPr>
          <p:nvPr>
            <p:ph idx="1"/>
          </p:nvPr>
        </p:nvSpPr>
        <p:spPr>
          <a:xfrm>
            <a:off x="416168" y="1047507"/>
            <a:ext cx="11295185" cy="5903913"/>
          </a:xfrm>
        </p:spPr>
        <p:txBody>
          <a:bodyPr rtlCol="0">
            <a:normAutofit/>
          </a:bodyPr>
          <a:lstStyle/>
          <a:p>
            <a:pPr>
              <a:defRPr/>
            </a:pPr>
            <a:r>
              <a:rPr lang="en-IN" dirty="0"/>
              <a:t>Eclipse test : uses flash light to make a rough assessment of angle depth</a:t>
            </a:r>
          </a:p>
          <a:p>
            <a:pPr marL="0" indent="0">
              <a:buNone/>
              <a:defRPr/>
            </a:pPr>
            <a:endParaRPr lang="en-IN" dirty="0"/>
          </a:p>
          <a:p>
            <a:pPr>
              <a:defRPr/>
            </a:pPr>
            <a:r>
              <a:rPr lang="en-IN" dirty="0"/>
              <a:t>Provocative tests for PAC suspects</a:t>
            </a:r>
          </a:p>
          <a:p>
            <a:pPr>
              <a:buFont typeface="Wingdings" pitchFamily="2" charset="2"/>
              <a:buChar char="ü"/>
              <a:defRPr/>
            </a:pPr>
            <a:r>
              <a:rPr lang="en-IN" dirty="0"/>
              <a:t>Prone- darkroom test: An increase in IOP of more than 8mm Hg after one hour suggests PAC</a:t>
            </a:r>
          </a:p>
          <a:p>
            <a:pPr>
              <a:buFont typeface="Wingdings" pitchFamily="2" charset="2"/>
              <a:buChar char="ü"/>
              <a:defRPr/>
            </a:pPr>
            <a:r>
              <a:rPr lang="en-IN" dirty="0" err="1"/>
              <a:t>Mydriatic</a:t>
            </a:r>
            <a:r>
              <a:rPr lang="en-IN" dirty="0"/>
              <a:t> provocative test: Not preferred now</a:t>
            </a:r>
          </a:p>
          <a:p>
            <a:pPr marL="0" indent="0">
              <a:buNone/>
              <a:defRPr/>
            </a:pPr>
            <a:endParaRPr lang="en-IN" dirty="0"/>
          </a:p>
          <a:p>
            <a:pPr>
              <a:buFont typeface="Wingdings" pitchFamily="2" charset="2"/>
              <a:buChar char="q"/>
              <a:defRPr/>
            </a:pPr>
            <a:r>
              <a:rPr lang="en-IN" dirty="0" err="1">
                <a:solidFill>
                  <a:srgbClr val="00B050"/>
                </a:solidFill>
              </a:rPr>
              <a:t>Fincham’s</a:t>
            </a:r>
            <a:r>
              <a:rPr lang="en-IN" dirty="0">
                <a:solidFill>
                  <a:srgbClr val="00B050"/>
                </a:solidFill>
              </a:rPr>
              <a:t> Test</a:t>
            </a:r>
            <a:r>
              <a:rPr lang="en-IN" dirty="0"/>
              <a:t>: Also known as stenopaeic-slit test. Glaucomatous halos remain intact , whereas</a:t>
            </a:r>
          </a:p>
          <a:p>
            <a:pPr marL="0" indent="0">
              <a:buNone/>
              <a:defRPr/>
            </a:pPr>
            <a:r>
              <a:rPr lang="en-IN" dirty="0"/>
              <a:t>    halos due to cataract are broken up into segments</a:t>
            </a:r>
          </a:p>
          <a:p>
            <a:pPr marL="0" indent="0">
              <a:buNone/>
              <a:defRPr/>
            </a:pPr>
            <a:r>
              <a:rPr lang="en-IN"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D462E1-5BD1-D1B0-6838-9470BB1997B1}"/>
              </a:ext>
            </a:extLst>
          </p:cNvPr>
          <p:cNvSpPr>
            <a:spLocks noGrp="1"/>
          </p:cNvSpPr>
          <p:nvPr>
            <p:ph idx="1"/>
          </p:nvPr>
        </p:nvSpPr>
        <p:spPr>
          <a:xfrm>
            <a:off x="231530" y="202224"/>
            <a:ext cx="11805139" cy="6655776"/>
          </a:xfrm>
        </p:spPr>
        <p:txBody>
          <a:bodyPr>
            <a:normAutofit fontScale="92500" lnSpcReduction="20000"/>
          </a:bodyPr>
          <a:lstStyle/>
          <a:p>
            <a:pPr marL="0" indent="0">
              <a:buNone/>
            </a:pPr>
            <a:r>
              <a:rPr lang="en-US" sz="3900" b="1" i="1" dirty="0"/>
              <a:t>      </a:t>
            </a:r>
            <a:r>
              <a:rPr lang="hi-IN" sz="3900" b="1" i="1" u="sng" dirty="0"/>
              <a:t>अधिमन्थ सामान्य लक्षण</a:t>
            </a:r>
            <a:endParaRPr lang="en-US" sz="3900" b="1" i="1" u="sng" dirty="0"/>
          </a:p>
          <a:p>
            <a:pPr marL="0" indent="0">
              <a:buNone/>
            </a:pPr>
            <a:r>
              <a:rPr lang="en-US" dirty="0"/>
              <a:t>                        </a:t>
            </a:r>
          </a:p>
          <a:p>
            <a:pPr marL="0" indent="0">
              <a:buNone/>
            </a:pPr>
            <a:r>
              <a:rPr lang="en-US" dirty="0"/>
              <a:t>                        </a:t>
            </a:r>
            <a:r>
              <a:rPr lang="hi-IN" b="1" i="1" dirty="0"/>
              <a:t>उत्पाटयत इवात्यर्थं नेत्र निर्मथ्यते तथा ।</a:t>
            </a:r>
            <a:endParaRPr lang="en-US" b="1" i="1" dirty="0"/>
          </a:p>
          <a:p>
            <a:pPr marL="0" indent="0">
              <a:buNone/>
            </a:pPr>
            <a:r>
              <a:rPr lang="en-US" b="1" i="1" dirty="0"/>
              <a:t>                       </a:t>
            </a:r>
            <a:r>
              <a:rPr lang="hi-IN" b="1" i="1" dirty="0"/>
              <a:t>शिरसोऽर्द्ध च तं विधात् अधिमन्थ स्वलक्ष्णे:</a:t>
            </a:r>
            <a:endParaRPr lang="en-US" b="1" i="1" dirty="0"/>
          </a:p>
          <a:p>
            <a:pPr marL="0" indent="0">
              <a:buNone/>
            </a:pPr>
            <a:r>
              <a:rPr lang="en-US" b="1" i="1" dirty="0"/>
              <a:t>                                                                                                      </a:t>
            </a:r>
            <a:r>
              <a:rPr lang="hi-IN" b="1" i="1" dirty="0"/>
              <a:t>(सु०3०-6/11)</a:t>
            </a:r>
            <a:endParaRPr lang="en-US" b="1" i="1" dirty="0"/>
          </a:p>
          <a:p>
            <a:pPr marL="514350" indent="-514350">
              <a:buFont typeface="+mj-lt"/>
              <a:buAutoNum type="arabicPeriod"/>
            </a:pPr>
            <a:r>
              <a:rPr lang="hi-IN" b="1" i="1" dirty="0"/>
              <a:t>उत्पाटयत इवात्सर्थ नेत्रम् </a:t>
            </a:r>
            <a:r>
              <a:rPr lang="hi-IN" dirty="0"/>
              <a:t>– नेत्र को निकालने या उखाड़ने के समान पीड़ा,</a:t>
            </a:r>
            <a:r>
              <a:rPr lang="en-US" dirty="0"/>
              <a:t> </a:t>
            </a:r>
            <a:r>
              <a:rPr lang="en-IN" dirty="0"/>
              <a:t>Feeling as the eyeball is being Pulled / extracted out of it's </a:t>
            </a:r>
            <a:r>
              <a:rPr lang="en-IN" dirty="0" err="1"/>
              <a:t>soket</a:t>
            </a:r>
            <a:r>
              <a:rPr lang="en-IN" dirty="0"/>
              <a:t>.</a:t>
            </a:r>
          </a:p>
          <a:p>
            <a:pPr marL="514350" indent="-514350">
              <a:buFont typeface="+mj-lt"/>
              <a:buAutoNum type="arabicPeriod"/>
            </a:pPr>
            <a:endParaRPr lang="en-IN" dirty="0"/>
          </a:p>
          <a:p>
            <a:pPr marL="514350" indent="-514350">
              <a:buFont typeface="+mj-lt"/>
              <a:buAutoNum type="arabicPeriod"/>
            </a:pPr>
            <a:r>
              <a:rPr lang="hi-IN" b="1" i="1" dirty="0"/>
              <a:t> नेत्र निर्मथ्यते तथा शिरसोऽर्ध च– </a:t>
            </a:r>
            <a:r>
              <a:rPr lang="hi-IN" dirty="0"/>
              <a:t>नेत्र एवं आधे सिर में मन्थनवत (मथने के समान) पीड़ा |</a:t>
            </a:r>
            <a:r>
              <a:rPr lang="en-IN" dirty="0"/>
              <a:t>Churning pain in the eye and corresponding </a:t>
            </a:r>
            <a:r>
              <a:rPr lang="en-IN" dirty="0" err="1"/>
              <a:t>halfpart</a:t>
            </a:r>
            <a:r>
              <a:rPr lang="en-IN" dirty="0"/>
              <a:t> of the head.</a:t>
            </a:r>
          </a:p>
          <a:p>
            <a:pPr marL="514350" indent="-514350">
              <a:buAutoNum type="arabicPeriod" startAt="3"/>
            </a:pPr>
            <a:endParaRPr lang="en-US" b="1" i="1" dirty="0"/>
          </a:p>
          <a:p>
            <a:pPr marL="514350" indent="-514350">
              <a:buAutoNum type="arabicPeriod" startAt="3"/>
            </a:pPr>
            <a:r>
              <a:rPr lang="hi-IN" b="1" i="1" dirty="0"/>
              <a:t>स्वलक्ष्णे: </a:t>
            </a:r>
            <a:r>
              <a:rPr lang="hi-IN" dirty="0"/>
              <a:t>- रोगोत्पादक (दोषिक) अभिष्यन्द के लक्षण,</a:t>
            </a:r>
            <a:r>
              <a:rPr lang="en-IN" dirty="0"/>
              <a:t>Specific features of respective type of </a:t>
            </a:r>
            <a:r>
              <a:rPr lang="en-IN" dirty="0" err="1"/>
              <a:t>Abhishyand</a:t>
            </a:r>
            <a:r>
              <a:rPr lang="en-IN" dirty="0"/>
              <a:t>.</a:t>
            </a:r>
          </a:p>
          <a:p>
            <a:pPr marL="514350" indent="-514350">
              <a:buAutoNum type="arabicPeriod" startAt="3"/>
            </a:pPr>
            <a:endParaRPr lang="en-IN" dirty="0"/>
          </a:p>
          <a:p>
            <a:pPr marL="514350" indent="-514350">
              <a:buAutoNum type="arabicPeriod" startAt="3"/>
            </a:pPr>
            <a:r>
              <a:rPr lang="hi-IN" b="1" i="1" dirty="0"/>
              <a:t>तं विधात अधिमन्थम </a:t>
            </a:r>
            <a:r>
              <a:rPr lang="hi-IN" dirty="0"/>
              <a:t>–उक्त लक्षणों से युक्त रोग को</a:t>
            </a:r>
            <a:r>
              <a:rPr lang="en-US" dirty="0"/>
              <a:t> </a:t>
            </a:r>
            <a:r>
              <a:rPr lang="hi-IN" dirty="0"/>
              <a:t>अधिमन्थ जानना चाहिए।</a:t>
            </a:r>
            <a:r>
              <a:rPr lang="en-IN" dirty="0"/>
              <a:t>The disease, associated with above </a:t>
            </a:r>
            <a:r>
              <a:rPr lang="en-IN" dirty="0" err="1"/>
              <a:t>discribed</a:t>
            </a:r>
            <a:r>
              <a:rPr lang="en-IN" dirty="0"/>
              <a:t> characteristics should be known as </a:t>
            </a:r>
            <a:r>
              <a:rPr lang="en-IN" dirty="0" err="1"/>
              <a:t>adhimanth</a:t>
            </a:r>
            <a:r>
              <a:rPr lang="en-IN" dirty="0"/>
              <a:t>.</a:t>
            </a:r>
          </a:p>
        </p:txBody>
      </p:sp>
      <p:sp>
        <p:nvSpPr>
          <p:cNvPr id="4" name="Star: 5 Points 3">
            <a:extLst>
              <a:ext uri="{FF2B5EF4-FFF2-40B4-BE49-F238E27FC236}">
                <a16:creationId xmlns:a16="http://schemas.microsoft.com/office/drawing/2014/main" xmlns="" id="{DF0E763A-051A-9824-1998-E19FBA663EA3}"/>
              </a:ext>
            </a:extLst>
          </p:cNvPr>
          <p:cNvSpPr/>
          <p:nvPr/>
        </p:nvSpPr>
        <p:spPr>
          <a:xfrm>
            <a:off x="231530" y="202224"/>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20970126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C08E8-605A-11B7-663A-9E0AE0ECB22C}"/>
              </a:ext>
            </a:extLst>
          </p:cNvPr>
          <p:cNvSpPr>
            <a:spLocks noGrp="1"/>
          </p:cNvSpPr>
          <p:nvPr>
            <p:ph type="title"/>
          </p:nvPr>
        </p:nvSpPr>
        <p:spPr>
          <a:xfrm>
            <a:off x="89389" y="44451"/>
            <a:ext cx="8229600" cy="792162"/>
          </a:xfrm>
        </p:spPr>
        <p:txBody>
          <a:bodyPr rtlCol="0">
            <a:normAutofit/>
          </a:bodyPr>
          <a:lstStyle/>
          <a:p>
            <a:pPr>
              <a:defRPr/>
            </a:pPr>
            <a:r>
              <a:rPr lang="en-US" sz="3200" b="1" u="sng" dirty="0">
                <a:effectLst>
                  <a:outerShdw blurRad="38100" dist="38100" dir="2700000" algn="tl">
                    <a:srgbClr val="000000">
                      <a:alpha val="43137"/>
                    </a:srgbClr>
                  </a:outerShdw>
                </a:effectLst>
              </a:rPr>
              <a:t>PRIMARY ANGLE CLOSURE GLAUCOMA SUSPECT</a:t>
            </a:r>
            <a:endParaRPr lang="en-IN" sz="32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5B2EAC8F-FB81-AE88-ACE9-ECAC090E49AA}"/>
              </a:ext>
            </a:extLst>
          </p:cNvPr>
          <p:cNvSpPr>
            <a:spLocks noGrp="1"/>
          </p:cNvSpPr>
          <p:nvPr>
            <p:ph idx="1"/>
          </p:nvPr>
        </p:nvSpPr>
        <p:spPr>
          <a:xfrm>
            <a:off x="321776" y="837957"/>
            <a:ext cx="4681047" cy="5472112"/>
          </a:xfrm>
        </p:spPr>
        <p:txBody>
          <a:bodyPr rtlCol="0">
            <a:noAutofit/>
          </a:bodyPr>
          <a:lstStyle/>
          <a:p>
            <a:pPr>
              <a:defRPr/>
            </a:pPr>
            <a:r>
              <a:rPr lang="en-US" sz="2400" dirty="0">
                <a:latin typeface="+mj-lt"/>
              </a:rPr>
              <a:t>Also known  as Latent PACG</a:t>
            </a:r>
          </a:p>
          <a:p>
            <a:pPr>
              <a:defRPr/>
            </a:pPr>
            <a:r>
              <a:rPr lang="en-US" sz="2400" dirty="0">
                <a:latin typeface="+mj-lt"/>
              </a:rPr>
              <a:t>Essentially, the term implies an anatomically predisposed eye.</a:t>
            </a:r>
          </a:p>
          <a:p>
            <a:pPr>
              <a:defRPr/>
            </a:pPr>
            <a:r>
              <a:rPr lang="en-US" sz="2400" u="sng" dirty="0">
                <a:latin typeface="+mj-lt"/>
              </a:rPr>
              <a:t>Symptoms </a:t>
            </a:r>
            <a:r>
              <a:rPr lang="en-US" sz="2400" dirty="0">
                <a:latin typeface="+mj-lt"/>
              </a:rPr>
              <a:t>:- absent</a:t>
            </a:r>
          </a:p>
          <a:p>
            <a:pPr>
              <a:defRPr/>
            </a:pPr>
            <a:r>
              <a:rPr lang="en-US" sz="2400" u="sng" dirty="0">
                <a:latin typeface="+mj-lt"/>
              </a:rPr>
              <a:t>Signs :</a:t>
            </a:r>
          </a:p>
          <a:p>
            <a:pPr lvl="1">
              <a:defRPr/>
            </a:pPr>
            <a:r>
              <a:rPr lang="en-US" dirty="0">
                <a:latin typeface="+mj-lt"/>
              </a:rPr>
              <a:t>Axial AC depth is &lt; normal &amp; iris lens diaphragm is convex</a:t>
            </a:r>
          </a:p>
          <a:p>
            <a:pPr lvl="1">
              <a:defRPr/>
            </a:pPr>
            <a:r>
              <a:rPr lang="en-US" dirty="0">
                <a:latin typeface="+mj-lt"/>
              </a:rPr>
              <a:t>Close proximity of the iris to the cornea</a:t>
            </a:r>
          </a:p>
          <a:p>
            <a:pPr lvl="1">
              <a:defRPr/>
            </a:pPr>
            <a:r>
              <a:rPr lang="en-US" dirty="0">
                <a:latin typeface="+mj-lt"/>
              </a:rPr>
              <a:t>Gonioscopy :- occludable angle(grade 1 or 0) without indentation in at least 3 quadrants.</a:t>
            </a:r>
          </a:p>
        </p:txBody>
      </p:sp>
      <p:pic>
        <p:nvPicPr>
          <p:cNvPr id="22532" name="Picture 2">
            <a:extLst>
              <a:ext uri="{FF2B5EF4-FFF2-40B4-BE49-F238E27FC236}">
                <a16:creationId xmlns:a16="http://schemas.microsoft.com/office/drawing/2014/main" xmlns="" id="{31062EFA-E786-7DC3-1B6D-9D01B15CA8B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74947" y="954698"/>
            <a:ext cx="5693507" cy="5270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xmlns="" id="{25AA4C2A-A33C-FDB5-918B-0397928C2E1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40463" y="3357564"/>
            <a:ext cx="4032250" cy="287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6" name="Picture 3">
            <a:extLst>
              <a:ext uri="{FF2B5EF4-FFF2-40B4-BE49-F238E27FC236}">
                <a16:creationId xmlns:a16="http://schemas.microsoft.com/office/drawing/2014/main" xmlns="" id="{E718FC21-2B3D-E2C3-B53A-8DA4C7DD549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1" y="155130"/>
            <a:ext cx="4595445" cy="2986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7" name="Rectangle 6">
            <a:extLst>
              <a:ext uri="{FF2B5EF4-FFF2-40B4-BE49-F238E27FC236}">
                <a16:creationId xmlns:a16="http://schemas.microsoft.com/office/drawing/2014/main" xmlns="" id="{DA4E5485-7357-1615-33FF-7C7120C9CF9D}"/>
              </a:ext>
            </a:extLst>
          </p:cNvPr>
          <p:cNvSpPr>
            <a:spLocks noChangeArrowheads="1"/>
          </p:cNvSpPr>
          <p:nvPr/>
        </p:nvSpPr>
        <p:spPr bwMode="auto">
          <a:xfrm>
            <a:off x="277814" y="206375"/>
            <a:ext cx="5138248"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Char char="•"/>
            </a:pPr>
            <a:r>
              <a:rPr lang="en-US" altLang="en-US" sz="2400" dirty="0"/>
              <a:t>Clinical course without   </a:t>
            </a:r>
          </a:p>
          <a:p>
            <a:r>
              <a:rPr lang="en-US" altLang="en-US" sz="2400" dirty="0"/>
              <a:t>  treatment may be: </a:t>
            </a:r>
          </a:p>
          <a:p>
            <a:endParaRPr lang="en-US" altLang="en-US" sz="2400" dirty="0"/>
          </a:p>
          <a:p>
            <a:pPr lvl="1"/>
            <a:r>
              <a:rPr lang="en-US" altLang="en-US" sz="2400" dirty="0"/>
              <a:t>IOP may remain normal</a:t>
            </a:r>
          </a:p>
          <a:p>
            <a:pPr lvl="1"/>
            <a:endParaRPr lang="en-US" altLang="en-US" sz="2400" dirty="0"/>
          </a:p>
          <a:p>
            <a:pPr lvl="1"/>
            <a:r>
              <a:rPr lang="en-US" altLang="en-US" sz="2400" dirty="0"/>
              <a:t>Acute or sub acute angle closure may ensue</a:t>
            </a:r>
          </a:p>
          <a:p>
            <a:pPr lvl="1"/>
            <a:endParaRPr lang="en-US" altLang="en-US" sz="2400" dirty="0"/>
          </a:p>
          <a:p>
            <a:pPr lvl="1"/>
            <a:r>
              <a:rPr lang="en-US" altLang="en-US" sz="2400" dirty="0"/>
              <a:t>Chronic angle closure may develop, without acute or sub acute stages.</a:t>
            </a:r>
            <a:endParaRPr lang="en-I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C9DE2C-96B8-A14B-F838-B80D32AE70A5}"/>
              </a:ext>
            </a:extLst>
          </p:cNvPr>
          <p:cNvSpPr>
            <a:spLocks noGrp="1"/>
          </p:cNvSpPr>
          <p:nvPr>
            <p:ph idx="1"/>
          </p:nvPr>
        </p:nvSpPr>
        <p:spPr>
          <a:xfrm>
            <a:off x="244963" y="109784"/>
            <a:ext cx="11396052" cy="6408737"/>
          </a:xfrm>
        </p:spPr>
        <p:txBody>
          <a:bodyPr rtlCol="0">
            <a:normAutofit/>
          </a:bodyPr>
          <a:lstStyle/>
          <a:p>
            <a:pPr marL="0" indent="0">
              <a:lnSpc>
                <a:spcPct val="150000"/>
              </a:lnSpc>
              <a:buNone/>
              <a:defRPr/>
            </a:pPr>
            <a:r>
              <a:rPr lang="en-US" b="1" u="sng" dirty="0"/>
              <a:t>Treatment </a:t>
            </a:r>
          </a:p>
          <a:p>
            <a:pPr>
              <a:lnSpc>
                <a:spcPct val="150000"/>
              </a:lnSpc>
              <a:defRPr/>
            </a:pPr>
            <a:r>
              <a:rPr lang="en-US" sz="2400" dirty="0"/>
              <a:t>Without treatment , risk of an acute pressure rise during the next 5 years is about 50 %.</a:t>
            </a:r>
          </a:p>
          <a:p>
            <a:pPr>
              <a:lnSpc>
                <a:spcPct val="150000"/>
              </a:lnSpc>
              <a:defRPr/>
            </a:pPr>
            <a:r>
              <a:rPr lang="en-US" sz="2400" dirty="0"/>
              <a:t>The need to treat is based on following criteria:-</a:t>
            </a:r>
          </a:p>
          <a:p>
            <a:pPr lvl="1">
              <a:lnSpc>
                <a:spcPct val="150000"/>
              </a:lnSpc>
              <a:defRPr/>
            </a:pPr>
            <a:r>
              <a:rPr lang="en-US" dirty="0"/>
              <a:t>If one eye has had acute or subacute angle closure, then fellow eye should undergo prophylactic peripheral laser </a:t>
            </a:r>
            <a:r>
              <a:rPr lang="en-US" dirty="0" err="1"/>
              <a:t>iridotomy</a:t>
            </a:r>
            <a:r>
              <a:rPr lang="en-US" dirty="0"/>
              <a:t> (Laser PI)</a:t>
            </a:r>
          </a:p>
          <a:p>
            <a:pPr lvl="1">
              <a:lnSpc>
                <a:spcPct val="150000"/>
              </a:lnSpc>
              <a:defRPr/>
            </a:pPr>
            <a:r>
              <a:rPr lang="en-US" dirty="0"/>
              <a:t>If both eyes have occludable angles, </a:t>
            </a:r>
            <a:r>
              <a:rPr lang="en-US" dirty="0">
                <a:solidFill>
                  <a:srgbClr val="C00000"/>
                </a:solidFill>
              </a:rPr>
              <a:t>laser PI </a:t>
            </a:r>
            <a:r>
              <a:rPr lang="en-US" dirty="0"/>
              <a:t>may be done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ECD27B-EFFF-6C20-E1CE-9082EE8E8A05}"/>
              </a:ext>
            </a:extLst>
          </p:cNvPr>
          <p:cNvSpPr>
            <a:spLocks noGrp="1"/>
          </p:cNvSpPr>
          <p:nvPr>
            <p:ph type="title"/>
          </p:nvPr>
        </p:nvSpPr>
        <p:spPr>
          <a:xfrm>
            <a:off x="110880" y="80597"/>
            <a:ext cx="10791582" cy="1081088"/>
          </a:xfrm>
        </p:spPr>
        <p:txBody>
          <a:bodyPr rtlCol="0">
            <a:normAutofit/>
          </a:bodyPr>
          <a:lstStyle/>
          <a:p>
            <a:pPr>
              <a:defRPr/>
            </a:pPr>
            <a:r>
              <a:rPr lang="en-US" sz="2800" b="1" u="sng" dirty="0">
                <a:effectLst>
                  <a:outerShdw blurRad="38100" dist="38100" dir="2700000" algn="tl">
                    <a:srgbClr val="000000">
                      <a:alpha val="43137"/>
                    </a:srgbClr>
                  </a:outerShdw>
                </a:effectLst>
              </a:rPr>
              <a:t>INTERMITTENT(SUBACUTE)PRIMARY ANGLE CLOSURE GLAUCOMA</a:t>
            </a:r>
            <a:endParaRPr lang="en-IN" sz="2800" b="1" u="sng" dirty="0">
              <a:effectLst>
                <a:outerShdw blurRad="38100" dist="38100" dir="2700000" algn="tl">
                  <a:srgbClr val="000000">
                    <a:alpha val="43137"/>
                  </a:srgbClr>
                </a:outerShdw>
              </a:effectLst>
            </a:endParaRPr>
          </a:p>
        </p:txBody>
      </p:sp>
      <p:sp>
        <p:nvSpPr>
          <p:cNvPr id="25603" name="Content Placeholder 2">
            <a:extLst>
              <a:ext uri="{FF2B5EF4-FFF2-40B4-BE49-F238E27FC236}">
                <a16:creationId xmlns:a16="http://schemas.microsoft.com/office/drawing/2014/main" xmlns="" id="{FBACF147-3B0C-16BA-EC58-10284B28F105}"/>
              </a:ext>
            </a:extLst>
          </p:cNvPr>
          <p:cNvSpPr>
            <a:spLocks noGrp="1"/>
          </p:cNvSpPr>
          <p:nvPr>
            <p:ph idx="1"/>
          </p:nvPr>
        </p:nvSpPr>
        <p:spPr>
          <a:xfrm>
            <a:off x="286727" y="1034684"/>
            <a:ext cx="11451004" cy="5084762"/>
          </a:xfrm>
        </p:spPr>
        <p:txBody>
          <a:bodyPr/>
          <a:lstStyle/>
          <a:p>
            <a:r>
              <a:rPr lang="en-US" altLang="en-US" dirty="0"/>
              <a:t>A form of pupillary block glaucoma, which may not have any recognizable symptoms.</a:t>
            </a:r>
          </a:p>
          <a:p>
            <a:pPr>
              <a:buFont typeface="Arial" panose="020B0604020202020204" pitchFamily="34" charset="0"/>
              <a:buNone/>
            </a:pPr>
            <a:endParaRPr lang="en-US" altLang="en-US" dirty="0"/>
          </a:p>
          <a:p>
            <a:r>
              <a:rPr lang="en-US" altLang="en-US" dirty="0"/>
              <a:t>Occurs in a predisposed eye with an </a:t>
            </a:r>
            <a:r>
              <a:rPr lang="en-US" altLang="en-US" dirty="0" err="1"/>
              <a:t>occludable</a:t>
            </a:r>
            <a:r>
              <a:rPr lang="en-US" altLang="en-US" dirty="0"/>
              <a:t> angle in association with intermittent pupillary block.</a:t>
            </a:r>
          </a:p>
          <a:p>
            <a:pPr>
              <a:buFont typeface="Arial" panose="020B0604020202020204" pitchFamily="34" charset="0"/>
              <a:buNone/>
            </a:pPr>
            <a:endParaRPr lang="en-US" altLang="en-US" dirty="0"/>
          </a:p>
          <a:p>
            <a:r>
              <a:rPr lang="en-US" altLang="en-US" b="1" u="sng" dirty="0"/>
              <a:t>Precipitating factors :- </a:t>
            </a:r>
            <a:r>
              <a:rPr lang="en-US" altLang="en-US" dirty="0"/>
              <a:t>physiological mydriasis , or physiological shallowing of AC when patient assumes a prone or semi prone position ;emotional stress</a:t>
            </a:r>
            <a:r>
              <a:rPr lang="en-US" altLang="en-US" sz="2400"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xmlns="" id="{69C54D8C-6E79-6852-848B-5C9B3D14F973}"/>
              </a:ext>
            </a:extLst>
          </p:cNvPr>
          <p:cNvSpPr>
            <a:spLocks noGrp="1"/>
          </p:cNvSpPr>
          <p:nvPr>
            <p:ph idx="1"/>
          </p:nvPr>
        </p:nvSpPr>
        <p:spPr>
          <a:xfrm>
            <a:off x="369276" y="333376"/>
            <a:ext cx="11822723" cy="6264275"/>
          </a:xfrm>
        </p:spPr>
        <p:txBody>
          <a:bodyPr/>
          <a:lstStyle/>
          <a:p>
            <a:r>
              <a:rPr lang="en-US" altLang="en-US" sz="2400" b="1" u="sng" dirty="0"/>
              <a:t>Symptoms</a:t>
            </a:r>
            <a:r>
              <a:rPr lang="en-US" altLang="en-US" sz="2400" u="sng" dirty="0"/>
              <a:t> </a:t>
            </a:r>
            <a:endParaRPr lang="en-US" altLang="en-US" sz="2400" dirty="0"/>
          </a:p>
          <a:p>
            <a:pPr lvl="1"/>
            <a:r>
              <a:rPr lang="en-US" altLang="en-US" dirty="0"/>
              <a:t>Characteristic h/o transient blurring of vision with haloes around lights</a:t>
            </a:r>
          </a:p>
          <a:p>
            <a:pPr lvl="1"/>
            <a:r>
              <a:rPr lang="en-US" altLang="en-US" dirty="0"/>
              <a:t>Ocular discomfort or frontal headache</a:t>
            </a:r>
          </a:p>
          <a:p>
            <a:pPr lvl="1"/>
            <a:r>
              <a:rPr lang="en-US" altLang="en-US" dirty="0"/>
              <a:t>Attacks are recurrent and are usually broken after 1-2 </a:t>
            </a:r>
            <a:r>
              <a:rPr lang="en-US" altLang="en-US" dirty="0" err="1"/>
              <a:t>hrs</a:t>
            </a:r>
            <a:r>
              <a:rPr lang="en-US" altLang="en-US" dirty="0"/>
              <a:t> by physiological miosis.</a:t>
            </a:r>
            <a:endParaRPr lang="en-IN" altLang="en-US" dirty="0"/>
          </a:p>
          <a:p>
            <a:r>
              <a:rPr lang="en-US" altLang="en-US" sz="2400" b="1" u="sng" dirty="0"/>
              <a:t>Signs</a:t>
            </a:r>
            <a:r>
              <a:rPr lang="en-US" altLang="en-US" sz="2400" u="sng" dirty="0"/>
              <a:t> </a:t>
            </a:r>
          </a:p>
          <a:p>
            <a:pPr lvl="1"/>
            <a:r>
              <a:rPr lang="en-US" altLang="en-US" dirty="0"/>
              <a:t>During an attack , eye is usually white</a:t>
            </a:r>
          </a:p>
          <a:p>
            <a:pPr lvl="1"/>
            <a:r>
              <a:rPr lang="en-US" altLang="en-US" dirty="0"/>
              <a:t>In between attacks, eye looks normal although the angle is narrow.</a:t>
            </a:r>
          </a:p>
          <a:p>
            <a:r>
              <a:rPr lang="en-US" altLang="en-US" sz="2400" b="1" u="sng" dirty="0"/>
              <a:t>Clinical course</a:t>
            </a:r>
          </a:p>
          <a:p>
            <a:pPr lvl="1"/>
            <a:r>
              <a:rPr lang="en-US" altLang="en-US" dirty="0"/>
              <a:t>Without treatment is variable</a:t>
            </a:r>
          </a:p>
          <a:p>
            <a:pPr lvl="2"/>
            <a:r>
              <a:rPr lang="en-US" altLang="en-US" dirty="0"/>
              <a:t>Some eyes develop an acute attack </a:t>
            </a:r>
          </a:p>
          <a:p>
            <a:pPr lvl="2"/>
            <a:r>
              <a:rPr lang="en-US" altLang="en-US" dirty="0"/>
              <a:t>Others chronic angle closure</a:t>
            </a:r>
            <a:endParaRPr lang="en-IN" altLang="en-US" dirty="0"/>
          </a:p>
          <a:p>
            <a:r>
              <a:rPr lang="en-US" altLang="en-US" sz="2400" b="1" u="sng" dirty="0"/>
              <a:t>Treatment:- </a:t>
            </a:r>
            <a:r>
              <a:rPr lang="en-US" altLang="en-US" sz="2400" dirty="0"/>
              <a:t>Prophylactic laser </a:t>
            </a:r>
            <a:r>
              <a:rPr lang="en-US" altLang="en-US" sz="2400" dirty="0" err="1"/>
              <a:t>PeripheraI</a:t>
            </a:r>
            <a:r>
              <a:rPr lang="en-US" altLang="en-US" sz="2400" dirty="0"/>
              <a:t> Iridotomy(PI)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1740C-0B3E-FDA4-3434-D76105E164AE}"/>
              </a:ext>
            </a:extLst>
          </p:cNvPr>
          <p:cNvSpPr>
            <a:spLocks noGrp="1"/>
          </p:cNvSpPr>
          <p:nvPr>
            <p:ph type="title"/>
          </p:nvPr>
        </p:nvSpPr>
        <p:spPr>
          <a:xfrm>
            <a:off x="235072" y="115889"/>
            <a:ext cx="8445500" cy="792162"/>
          </a:xfrm>
        </p:spPr>
        <p:txBody>
          <a:bodyPr rtlCol="0">
            <a:noAutofit/>
          </a:bodyPr>
          <a:lstStyle/>
          <a:p>
            <a:pPr>
              <a:defRPr/>
            </a:pPr>
            <a:r>
              <a:rPr lang="en-US" sz="3200" b="1" u="sng" dirty="0">
                <a:effectLst>
                  <a:outerShdw blurRad="38100" dist="38100" dir="2700000" algn="tl">
                    <a:srgbClr val="000000">
                      <a:alpha val="43137"/>
                    </a:srgbClr>
                  </a:outerShdw>
                </a:effectLst>
              </a:rPr>
              <a:t>ACUTE PRIMARY ANGLE CLOSURE GLAUCOMA</a:t>
            </a:r>
            <a:endParaRPr lang="en-IN" sz="3200" b="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F26D5CEA-757E-223F-D0FF-D69BADC54845}"/>
              </a:ext>
            </a:extLst>
          </p:cNvPr>
          <p:cNvSpPr>
            <a:spLocks noGrp="1"/>
          </p:cNvSpPr>
          <p:nvPr>
            <p:ph idx="1"/>
          </p:nvPr>
        </p:nvSpPr>
        <p:spPr>
          <a:xfrm>
            <a:off x="631824" y="936871"/>
            <a:ext cx="10631121" cy="4525963"/>
          </a:xfrm>
        </p:spPr>
        <p:txBody>
          <a:bodyPr rtlCol="0">
            <a:normAutofit/>
          </a:bodyPr>
          <a:lstStyle/>
          <a:p>
            <a:pPr>
              <a:defRPr/>
            </a:pPr>
            <a:r>
              <a:rPr lang="en-US" dirty="0"/>
              <a:t>Sight threatening emergency</a:t>
            </a:r>
          </a:p>
          <a:p>
            <a:pPr>
              <a:defRPr/>
            </a:pPr>
            <a:r>
              <a:rPr lang="en-US" dirty="0"/>
              <a:t>Painful loss of vision due to sudden and total closure of the angle.</a:t>
            </a:r>
          </a:p>
          <a:p>
            <a:pPr>
              <a:defRPr/>
            </a:pPr>
            <a:r>
              <a:rPr lang="en-IN" dirty="0"/>
              <a:t>VA usually 6/60-Hand Movements.</a:t>
            </a:r>
          </a:p>
          <a:p>
            <a:pPr>
              <a:defRPr/>
            </a:pPr>
            <a:r>
              <a:rPr lang="en-IN" dirty="0"/>
              <a:t>IOP is usually very high (40–70 mmHg).</a:t>
            </a:r>
          </a:p>
          <a:p>
            <a:pPr marL="0" indent="0">
              <a:buNone/>
              <a:defRPr/>
            </a:pPr>
            <a:endParaRPr lang="en-IN" dirty="0"/>
          </a:p>
        </p:txBody>
      </p:sp>
      <p:pic>
        <p:nvPicPr>
          <p:cNvPr id="27652" name="Picture 3">
            <a:extLst>
              <a:ext uri="{FF2B5EF4-FFF2-40B4-BE49-F238E27FC236}">
                <a16:creationId xmlns:a16="http://schemas.microsoft.com/office/drawing/2014/main" xmlns="" id="{36172F0E-C6A0-5C6D-CE18-CA31A5F1E99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9055" y="3340956"/>
            <a:ext cx="4249614" cy="3033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4">
            <a:extLst>
              <a:ext uri="{FF2B5EF4-FFF2-40B4-BE49-F238E27FC236}">
                <a16:creationId xmlns:a16="http://schemas.microsoft.com/office/drawing/2014/main" xmlns="" id="{F050606A-F67A-4595-5710-3511C89BB1A4}"/>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4131" y="3340956"/>
            <a:ext cx="4967654" cy="3328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EE7494E-6205-14D8-D358-CB218D13BF99}"/>
              </a:ext>
            </a:extLst>
          </p:cNvPr>
          <p:cNvSpPr>
            <a:spLocks noGrp="1"/>
          </p:cNvSpPr>
          <p:nvPr>
            <p:ph idx="1"/>
          </p:nvPr>
        </p:nvSpPr>
        <p:spPr>
          <a:xfrm>
            <a:off x="228600" y="188914"/>
            <a:ext cx="11482754" cy="6480175"/>
          </a:xfrm>
        </p:spPr>
        <p:txBody>
          <a:bodyPr rtlCol="0">
            <a:normAutofit/>
          </a:bodyPr>
          <a:lstStyle/>
          <a:p>
            <a:pPr marL="0" indent="0">
              <a:buNone/>
              <a:defRPr/>
            </a:pPr>
            <a:r>
              <a:rPr lang="en-IN" b="1" u="sng" dirty="0"/>
              <a:t>Findings during an acute attack of angle-closure glaucoma</a:t>
            </a:r>
          </a:p>
          <a:p>
            <a:pPr>
              <a:defRPr/>
            </a:pPr>
            <a:r>
              <a:rPr lang="en-IN" i="1" u="sng" dirty="0"/>
              <a:t>Two </a:t>
            </a:r>
            <a:r>
              <a:rPr lang="en-IN" u="sng" dirty="0"/>
              <a:t>of the following symptom sets</a:t>
            </a:r>
            <a:r>
              <a:rPr lang="en-IN" dirty="0"/>
              <a:t>:</a:t>
            </a:r>
          </a:p>
          <a:p>
            <a:pPr lvl="1">
              <a:defRPr/>
            </a:pPr>
            <a:r>
              <a:rPr lang="en-IN" dirty="0" err="1"/>
              <a:t>Periorbital</a:t>
            </a:r>
            <a:r>
              <a:rPr lang="en-IN" dirty="0"/>
              <a:t> or ocular pain</a:t>
            </a:r>
          </a:p>
          <a:p>
            <a:pPr lvl="1">
              <a:defRPr/>
            </a:pPr>
            <a:r>
              <a:rPr lang="en-IN" dirty="0"/>
              <a:t>Diminished vision</a:t>
            </a:r>
          </a:p>
          <a:p>
            <a:pPr lvl="1">
              <a:defRPr/>
            </a:pPr>
            <a:r>
              <a:rPr lang="en-IN" dirty="0"/>
              <a:t>Specific history of rainbow haloes with blurred vision</a:t>
            </a:r>
          </a:p>
          <a:p>
            <a:pPr marL="457200" lvl="1" indent="0">
              <a:buNone/>
              <a:defRPr/>
            </a:pPr>
            <a:endParaRPr lang="en-IN" dirty="0"/>
          </a:p>
          <a:p>
            <a:pPr>
              <a:defRPr/>
            </a:pPr>
            <a:r>
              <a:rPr lang="en-IN" u="sng" dirty="0"/>
              <a:t>IOP &gt; 21 mmHg plus </a:t>
            </a:r>
            <a:r>
              <a:rPr lang="en-IN" i="1" u="sng" dirty="0"/>
              <a:t>three </a:t>
            </a:r>
            <a:r>
              <a:rPr lang="en-IN" u="sng" dirty="0"/>
              <a:t>of the following findings:</a:t>
            </a:r>
          </a:p>
          <a:p>
            <a:pPr lvl="1">
              <a:defRPr/>
            </a:pPr>
            <a:r>
              <a:rPr lang="en-IN" dirty="0"/>
              <a:t>Ciliary flush (</a:t>
            </a:r>
            <a:r>
              <a:rPr lang="en-IN" dirty="0" err="1"/>
              <a:t>perilimbal</a:t>
            </a:r>
            <a:r>
              <a:rPr lang="en-IN" dirty="0"/>
              <a:t> conjunctival </a:t>
            </a:r>
            <a:r>
              <a:rPr lang="en-IN" dirty="0" err="1"/>
              <a:t>hyperemia</a:t>
            </a:r>
            <a:r>
              <a:rPr lang="en-IN" dirty="0"/>
              <a:t>)</a:t>
            </a:r>
          </a:p>
          <a:p>
            <a:pPr lvl="1">
              <a:defRPr/>
            </a:pPr>
            <a:r>
              <a:rPr lang="en-IN" dirty="0"/>
              <a:t>Corneal </a:t>
            </a:r>
            <a:r>
              <a:rPr lang="en-IN" dirty="0" err="1"/>
              <a:t>edema</a:t>
            </a:r>
            <a:r>
              <a:rPr lang="en-IN" dirty="0"/>
              <a:t> (</a:t>
            </a:r>
            <a:r>
              <a:rPr lang="en-IN" dirty="0" err="1"/>
              <a:t>epithelial,stromal</a:t>
            </a:r>
            <a:r>
              <a:rPr lang="en-IN" dirty="0"/>
              <a:t>)</a:t>
            </a:r>
          </a:p>
          <a:p>
            <a:pPr lvl="1">
              <a:defRPr/>
            </a:pPr>
            <a:r>
              <a:rPr lang="en-IN" dirty="0"/>
              <a:t>Shallow anterior chamber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83071-CF04-1BDD-1A6A-856FF4D45AE4}"/>
              </a:ext>
            </a:extLst>
          </p:cNvPr>
          <p:cNvSpPr>
            <a:spLocks noGrp="1"/>
          </p:cNvSpPr>
          <p:nvPr>
            <p:ph type="title"/>
          </p:nvPr>
        </p:nvSpPr>
        <p:spPr>
          <a:xfrm>
            <a:off x="128466" y="109537"/>
            <a:ext cx="8785225" cy="1143000"/>
          </a:xfrm>
        </p:spPr>
        <p:txBody>
          <a:bodyPr rtlCol="0">
            <a:noAutofit/>
          </a:bodyPr>
          <a:lstStyle/>
          <a:p>
            <a:pPr>
              <a:defRPr/>
            </a:pPr>
            <a:r>
              <a:rPr lang="en-IN" sz="2800" b="1" u="sng" dirty="0"/>
              <a:t>Findings during an acute attack of angle-closure glaucoma</a:t>
            </a:r>
            <a:br>
              <a:rPr lang="en-IN" sz="2800" b="1" u="sng" dirty="0"/>
            </a:br>
            <a:endParaRPr lang="en-IN" sz="2800" b="1" dirty="0"/>
          </a:p>
        </p:txBody>
      </p:sp>
      <p:sp>
        <p:nvSpPr>
          <p:cNvPr id="29699" name="Content Placeholder 2">
            <a:extLst>
              <a:ext uri="{FF2B5EF4-FFF2-40B4-BE49-F238E27FC236}">
                <a16:creationId xmlns:a16="http://schemas.microsoft.com/office/drawing/2014/main" xmlns="" id="{8920DE57-52BD-842E-F64C-7928BBD83E4C}"/>
              </a:ext>
            </a:extLst>
          </p:cNvPr>
          <p:cNvSpPr>
            <a:spLocks noGrp="1"/>
          </p:cNvSpPr>
          <p:nvPr>
            <p:ph idx="1"/>
          </p:nvPr>
        </p:nvSpPr>
        <p:spPr>
          <a:xfrm>
            <a:off x="128466" y="1060694"/>
            <a:ext cx="11802696" cy="4351338"/>
          </a:xfrm>
        </p:spPr>
        <p:txBody>
          <a:bodyPr/>
          <a:lstStyle/>
          <a:p>
            <a:pPr lvl="1"/>
            <a:r>
              <a:rPr lang="en-IN" altLang="en-US" dirty="0"/>
              <a:t>Anterior chamber cell and flare</a:t>
            </a:r>
          </a:p>
          <a:p>
            <a:pPr lvl="1"/>
            <a:r>
              <a:rPr lang="en-IN" altLang="en-US" dirty="0"/>
              <a:t>Mid-dilated ,vertically oval and sluggishly reactive pupil</a:t>
            </a:r>
          </a:p>
          <a:p>
            <a:pPr lvl="1"/>
            <a:r>
              <a:rPr lang="en-IN" altLang="en-US" dirty="0"/>
              <a:t>Closed angle on gonioscopy</a:t>
            </a:r>
          </a:p>
          <a:p>
            <a:pPr lvl="1"/>
            <a:r>
              <a:rPr lang="en-IN" altLang="en-US" dirty="0" err="1"/>
              <a:t>Hyperemic</a:t>
            </a:r>
            <a:r>
              <a:rPr lang="en-IN" altLang="en-US" dirty="0"/>
              <a:t> and swollen optic disc(due to decreased axoplasmic outflow)</a:t>
            </a:r>
          </a:p>
          <a:p>
            <a:pPr lvl="1"/>
            <a:r>
              <a:rPr lang="en-IN" altLang="en-US" dirty="0"/>
              <a:t>Constricted visual fields</a:t>
            </a:r>
          </a:p>
          <a:p>
            <a:endParaRPr lang="en-I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32F981F-4E21-EA8E-15F0-D756F06CB9CB}"/>
              </a:ext>
            </a:extLst>
          </p:cNvPr>
          <p:cNvSpPr>
            <a:spLocks noGrp="1"/>
          </p:cNvSpPr>
          <p:nvPr>
            <p:ph idx="1"/>
          </p:nvPr>
        </p:nvSpPr>
        <p:spPr>
          <a:xfrm>
            <a:off x="113079" y="79131"/>
            <a:ext cx="11923590" cy="6383215"/>
          </a:xfrm>
        </p:spPr>
        <p:txBody>
          <a:bodyPr rtlCol="0">
            <a:normAutofit fontScale="40000" lnSpcReduction="20000"/>
          </a:bodyPr>
          <a:lstStyle/>
          <a:p>
            <a:pPr marL="0" indent="0">
              <a:buNone/>
              <a:defRPr/>
            </a:pPr>
            <a:r>
              <a:rPr lang="en-US" sz="7400" b="1" i="1" u="sng" dirty="0"/>
              <a:t>MANAGEMENT</a:t>
            </a:r>
          </a:p>
          <a:p>
            <a:pPr>
              <a:buNone/>
              <a:defRPr/>
            </a:pPr>
            <a:endParaRPr lang="en-US" sz="6500" i="1" u="sng" dirty="0">
              <a:latin typeface="Arial" pitchFamily="34" charset="0"/>
              <a:cs typeface="Arial" pitchFamily="34" charset="0"/>
            </a:endParaRPr>
          </a:p>
          <a:p>
            <a:pPr>
              <a:defRPr/>
            </a:pPr>
            <a:r>
              <a:rPr lang="en-IN" sz="6000" dirty="0">
                <a:latin typeface="Arial" pitchFamily="34" charset="0"/>
                <a:cs typeface="Arial" pitchFamily="34" charset="0"/>
              </a:rPr>
              <a:t>Patient comfort ,lowering of the IOP and to break acute attack— main priorities.</a:t>
            </a:r>
          </a:p>
          <a:p>
            <a:pPr>
              <a:buNone/>
              <a:defRPr/>
            </a:pPr>
            <a:endParaRPr lang="en-IN" sz="6000" dirty="0">
              <a:latin typeface="Arial" pitchFamily="34" charset="0"/>
              <a:cs typeface="Arial" pitchFamily="34" charset="0"/>
            </a:endParaRPr>
          </a:p>
          <a:p>
            <a:pPr>
              <a:defRPr/>
            </a:pPr>
            <a:r>
              <a:rPr lang="en-US" sz="6000" b="1" u="sng" dirty="0">
                <a:latin typeface="Arial" pitchFamily="34" charset="0"/>
                <a:cs typeface="Arial" pitchFamily="34" charset="0"/>
              </a:rPr>
              <a:t>A. Immediate medical treatment</a:t>
            </a:r>
          </a:p>
          <a:p>
            <a:pPr marL="457200" lvl="1" indent="0">
              <a:buNone/>
              <a:defRPr/>
            </a:pPr>
            <a:r>
              <a:rPr lang="en-US" sz="6000" dirty="0">
                <a:latin typeface="Arial" pitchFamily="34" charset="0"/>
                <a:cs typeface="Arial" pitchFamily="34" charset="0"/>
              </a:rPr>
              <a:t>1. Patient should lie supine to allow the lens to shift  </a:t>
            </a:r>
          </a:p>
          <a:p>
            <a:pPr marL="457200" lvl="1" indent="0">
              <a:buNone/>
              <a:defRPr/>
            </a:pPr>
            <a:r>
              <a:rPr lang="en-US" sz="6000" dirty="0">
                <a:latin typeface="Arial" pitchFamily="34" charset="0"/>
                <a:cs typeface="Arial" pitchFamily="34" charset="0"/>
              </a:rPr>
              <a:t>    posteriorly.</a:t>
            </a:r>
          </a:p>
          <a:p>
            <a:pPr marL="457200" lvl="1" indent="0">
              <a:buNone/>
              <a:defRPr/>
            </a:pPr>
            <a:endParaRPr lang="en-US" sz="6000" dirty="0">
              <a:latin typeface="Arial" pitchFamily="34" charset="0"/>
              <a:cs typeface="Arial" pitchFamily="34" charset="0"/>
            </a:endParaRPr>
          </a:p>
          <a:p>
            <a:pPr marL="457200" lvl="1" indent="0">
              <a:buNone/>
              <a:defRPr/>
            </a:pPr>
            <a:r>
              <a:rPr lang="en-US" sz="6000" dirty="0">
                <a:latin typeface="Arial" pitchFamily="34" charset="0"/>
                <a:cs typeface="Arial" pitchFamily="34" charset="0"/>
              </a:rPr>
              <a:t>2. Acetazolamide 500 mg orally(if there is no vomiting).</a:t>
            </a:r>
          </a:p>
          <a:p>
            <a:pPr marL="457200" lvl="1" indent="0">
              <a:buNone/>
              <a:defRPr/>
            </a:pPr>
            <a:r>
              <a:rPr lang="en-US" sz="6000" dirty="0">
                <a:latin typeface="Arial" pitchFamily="34" charset="0"/>
                <a:cs typeface="Arial" pitchFamily="34" charset="0"/>
              </a:rPr>
              <a:t>    or I.V Mannitol 20% 1-2 g/kg over 1 hour (rule out   </a:t>
            </a:r>
          </a:p>
          <a:p>
            <a:pPr marL="457200" lvl="1" indent="0">
              <a:buNone/>
              <a:defRPr/>
            </a:pPr>
            <a:r>
              <a:rPr lang="en-US" sz="6000" dirty="0">
                <a:latin typeface="Arial" pitchFamily="34" charset="0"/>
                <a:cs typeface="Arial" pitchFamily="34" charset="0"/>
              </a:rPr>
              <a:t>    contraindications)</a:t>
            </a:r>
          </a:p>
          <a:p>
            <a:pPr marL="457200" lvl="1" indent="0">
              <a:buNone/>
              <a:defRPr/>
            </a:pPr>
            <a:endParaRPr lang="en-US" sz="6000" dirty="0">
              <a:latin typeface="Arial" pitchFamily="34" charset="0"/>
              <a:cs typeface="Arial" pitchFamily="34" charset="0"/>
            </a:endParaRPr>
          </a:p>
          <a:p>
            <a:pPr marL="457200" lvl="1" indent="0">
              <a:buNone/>
              <a:defRPr/>
            </a:pPr>
            <a:r>
              <a:rPr lang="en-US" sz="6000" dirty="0">
                <a:latin typeface="Arial" pitchFamily="34" charset="0"/>
                <a:cs typeface="Arial" pitchFamily="34" charset="0"/>
              </a:rPr>
              <a:t>3.Topical</a:t>
            </a:r>
          </a:p>
          <a:p>
            <a:pPr marL="457200" lvl="1" indent="0">
              <a:buNone/>
              <a:defRPr/>
            </a:pPr>
            <a:r>
              <a:rPr lang="en-US" sz="6000" dirty="0">
                <a:latin typeface="Arial" pitchFamily="34" charset="0"/>
                <a:cs typeface="Arial" pitchFamily="34" charset="0"/>
              </a:rPr>
              <a:t>    Prednisolone or dexamethasone </a:t>
            </a:r>
            <a:r>
              <a:rPr lang="en-US" sz="6000" dirty="0" err="1">
                <a:latin typeface="Arial" pitchFamily="34" charset="0"/>
                <a:cs typeface="Arial" pitchFamily="34" charset="0"/>
              </a:rPr>
              <a:t>q.i.d</a:t>
            </a:r>
            <a:r>
              <a:rPr lang="en-US" sz="6000" dirty="0">
                <a:latin typeface="Arial" pitchFamily="34" charset="0"/>
                <a:cs typeface="Arial" pitchFamily="34" charset="0"/>
              </a:rPr>
              <a:t> (if AC reaction)   </a:t>
            </a:r>
          </a:p>
          <a:p>
            <a:pPr marL="457200" lvl="1" indent="0">
              <a:buNone/>
              <a:defRPr/>
            </a:pPr>
            <a:r>
              <a:rPr lang="en-US" sz="6000" dirty="0">
                <a:latin typeface="Arial" pitchFamily="34" charset="0"/>
                <a:cs typeface="Arial" pitchFamily="34" charset="0"/>
              </a:rPr>
              <a:t>    </a:t>
            </a:r>
            <a:r>
              <a:rPr lang="en-US" sz="6000" dirty="0" err="1">
                <a:latin typeface="Arial" pitchFamily="34" charset="0"/>
                <a:cs typeface="Arial" pitchFamily="34" charset="0"/>
              </a:rPr>
              <a:t>Timolol</a:t>
            </a:r>
            <a:r>
              <a:rPr lang="en-US" sz="6000" dirty="0">
                <a:latin typeface="Arial" pitchFamily="34" charset="0"/>
                <a:cs typeface="Arial" pitchFamily="34" charset="0"/>
              </a:rPr>
              <a:t> (if there is no contraindication).</a:t>
            </a:r>
          </a:p>
          <a:p>
            <a:pPr marL="914400" lvl="2" indent="0">
              <a:buNone/>
              <a:defRPr/>
            </a:pPr>
            <a:endParaRPr lang="en-US" sz="6000" dirty="0">
              <a:latin typeface="Arial" pitchFamily="34" charset="0"/>
              <a:cs typeface="Arial" pitchFamily="34" charset="0"/>
            </a:endParaRPr>
          </a:p>
          <a:p>
            <a:pPr marL="457200" lvl="1" indent="0">
              <a:buNone/>
              <a:defRPr/>
            </a:pPr>
            <a:r>
              <a:rPr lang="en-US" sz="6000" dirty="0">
                <a:latin typeface="Arial" pitchFamily="34" charset="0"/>
                <a:cs typeface="Arial" pitchFamily="34" charset="0"/>
              </a:rPr>
              <a:t>4. Analgesia and emetics as required.</a:t>
            </a:r>
          </a:p>
          <a:p>
            <a:pPr marL="914400" lvl="2" indent="0">
              <a:buNone/>
              <a:defRPr/>
            </a:pP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C794E6E-94AC-0DC6-7030-71A54AEB30CD}"/>
              </a:ext>
            </a:extLst>
          </p:cNvPr>
          <p:cNvSpPr>
            <a:spLocks noGrp="1"/>
          </p:cNvSpPr>
          <p:nvPr>
            <p:ph idx="1"/>
          </p:nvPr>
        </p:nvSpPr>
        <p:spPr>
          <a:xfrm>
            <a:off x="325315" y="115890"/>
            <a:ext cx="11693770" cy="6531096"/>
          </a:xfrm>
        </p:spPr>
        <p:txBody>
          <a:bodyPr rtlCol="0">
            <a:normAutofit fontScale="47500" lnSpcReduction="20000"/>
          </a:bodyPr>
          <a:lstStyle/>
          <a:p>
            <a:pPr>
              <a:defRPr/>
            </a:pPr>
            <a:r>
              <a:rPr lang="en-US" sz="6000" b="1" u="sng" dirty="0">
                <a:latin typeface="Arial" pitchFamily="34" charset="0"/>
                <a:cs typeface="Arial" pitchFamily="34" charset="0"/>
              </a:rPr>
              <a:t>B.</a:t>
            </a:r>
            <a:r>
              <a:rPr lang="en-IN" sz="6000" b="1" u="sng" dirty="0">
                <a:latin typeface="Arial" pitchFamily="34" charset="0"/>
                <a:cs typeface="Arial" pitchFamily="34" charset="0"/>
              </a:rPr>
              <a:t> Subsequent medical treatment</a:t>
            </a:r>
          </a:p>
          <a:p>
            <a:pPr>
              <a:defRPr/>
            </a:pPr>
            <a:endParaRPr lang="en-IN" sz="6000" u="sng" dirty="0">
              <a:latin typeface="Arial" pitchFamily="34" charset="0"/>
              <a:cs typeface="Arial" pitchFamily="34" charset="0"/>
            </a:endParaRPr>
          </a:p>
          <a:p>
            <a:pPr marL="457200" lvl="1" indent="0">
              <a:buNone/>
              <a:defRPr/>
            </a:pPr>
            <a:r>
              <a:rPr lang="en-IN" sz="6000" dirty="0">
                <a:latin typeface="Arial" pitchFamily="34" charset="0"/>
                <a:cs typeface="Arial" pitchFamily="34" charset="0"/>
              </a:rPr>
              <a:t>Pilocarpine 2% </a:t>
            </a:r>
            <a:r>
              <a:rPr lang="en-IN" sz="6000" dirty="0" err="1">
                <a:latin typeface="Arial" pitchFamily="34" charset="0"/>
                <a:cs typeface="Arial" pitchFamily="34" charset="0"/>
              </a:rPr>
              <a:t>q.i.d</a:t>
            </a:r>
            <a:r>
              <a:rPr lang="en-IN" sz="6000" dirty="0">
                <a:latin typeface="Arial" pitchFamily="34" charset="0"/>
                <a:cs typeface="Arial" pitchFamily="34" charset="0"/>
              </a:rPr>
              <a:t>. to the affected eye and 1% </a:t>
            </a:r>
            <a:r>
              <a:rPr lang="en-IN" sz="6000" dirty="0" err="1">
                <a:latin typeface="Arial" pitchFamily="34" charset="0"/>
                <a:cs typeface="Arial" pitchFamily="34" charset="0"/>
              </a:rPr>
              <a:t>q.i.d</a:t>
            </a:r>
            <a:r>
              <a:rPr lang="en-IN" sz="6000" dirty="0">
                <a:latin typeface="Arial" pitchFamily="34" charset="0"/>
                <a:cs typeface="Arial" pitchFamily="34" charset="0"/>
              </a:rPr>
              <a:t>. to the fellow eye.</a:t>
            </a:r>
          </a:p>
          <a:p>
            <a:pPr marL="457200" lvl="1" indent="0">
              <a:buNone/>
              <a:defRPr/>
            </a:pPr>
            <a:endParaRPr lang="en-IN" sz="6000" dirty="0">
              <a:latin typeface="Arial" pitchFamily="34" charset="0"/>
              <a:cs typeface="Arial" pitchFamily="34" charset="0"/>
            </a:endParaRPr>
          </a:p>
          <a:p>
            <a:pPr marL="457200" lvl="1" indent="0">
              <a:buNone/>
              <a:defRPr/>
            </a:pPr>
            <a:r>
              <a:rPr lang="en-IN" sz="6000" dirty="0">
                <a:latin typeface="Arial" pitchFamily="34" charset="0"/>
                <a:cs typeface="Arial" pitchFamily="34" charset="0"/>
              </a:rPr>
              <a:t>Topical steroids (prednisolone 1% or dexamethasone 0.1%)    </a:t>
            </a:r>
          </a:p>
          <a:p>
            <a:pPr marL="457200" lvl="1" indent="0">
              <a:buNone/>
              <a:defRPr/>
            </a:pPr>
            <a:r>
              <a:rPr lang="en-IN" sz="6000" dirty="0">
                <a:latin typeface="Arial" pitchFamily="34" charset="0"/>
                <a:cs typeface="Arial" pitchFamily="34" charset="0"/>
              </a:rPr>
              <a:t> </a:t>
            </a:r>
            <a:r>
              <a:rPr lang="en-IN" sz="6000" dirty="0" err="1">
                <a:latin typeface="Arial" pitchFamily="34" charset="0"/>
                <a:cs typeface="Arial" pitchFamily="34" charset="0"/>
              </a:rPr>
              <a:t>q.i.d</a:t>
            </a:r>
            <a:r>
              <a:rPr lang="en-IN" sz="6000" dirty="0">
                <a:latin typeface="Arial" pitchFamily="34" charset="0"/>
                <a:cs typeface="Arial" pitchFamily="34" charset="0"/>
              </a:rPr>
              <a:t>. if the eye is acutely inflamed.</a:t>
            </a:r>
          </a:p>
          <a:p>
            <a:pPr marL="457200" lvl="1" indent="0">
              <a:buNone/>
              <a:defRPr/>
            </a:pPr>
            <a:endParaRPr lang="en-IN" sz="6000" dirty="0">
              <a:latin typeface="Arial" pitchFamily="34" charset="0"/>
              <a:cs typeface="Arial" pitchFamily="34" charset="0"/>
            </a:endParaRPr>
          </a:p>
          <a:p>
            <a:pPr marL="457200" lvl="1" indent="0">
              <a:buNone/>
              <a:defRPr/>
            </a:pPr>
            <a:r>
              <a:rPr lang="en-IN" sz="6000" dirty="0" err="1">
                <a:latin typeface="Arial" pitchFamily="34" charset="0"/>
                <a:cs typeface="Arial" pitchFamily="34" charset="0"/>
              </a:rPr>
              <a:t>Timolol</a:t>
            </a:r>
            <a:r>
              <a:rPr lang="en-IN" sz="6000" dirty="0">
                <a:latin typeface="Arial" pitchFamily="34" charset="0"/>
                <a:cs typeface="Arial" pitchFamily="34" charset="0"/>
              </a:rPr>
              <a:t> 0.5% </a:t>
            </a:r>
            <a:r>
              <a:rPr lang="en-IN" sz="6000" dirty="0" err="1">
                <a:latin typeface="Arial" pitchFamily="34" charset="0"/>
                <a:cs typeface="Arial" pitchFamily="34" charset="0"/>
              </a:rPr>
              <a:t>b.d</a:t>
            </a:r>
            <a:r>
              <a:rPr lang="en-IN" sz="6000" dirty="0">
                <a:latin typeface="Arial" pitchFamily="34" charset="0"/>
                <a:cs typeface="Arial" pitchFamily="34" charset="0"/>
              </a:rPr>
              <a:t>., </a:t>
            </a:r>
          </a:p>
          <a:p>
            <a:pPr marL="457200" lvl="1" indent="0">
              <a:buNone/>
              <a:defRPr/>
            </a:pPr>
            <a:r>
              <a:rPr lang="en-IN" sz="6000" dirty="0">
                <a:latin typeface="Arial" pitchFamily="34" charset="0"/>
                <a:cs typeface="Arial" pitchFamily="34" charset="0"/>
              </a:rPr>
              <a:t>and oral acetazolamide 250 mg </a:t>
            </a:r>
            <a:r>
              <a:rPr lang="en-IN" sz="6000" dirty="0" err="1">
                <a:latin typeface="Arial" pitchFamily="34" charset="0"/>
                <a:cs typeface="Arial" pitchFamily="34" charset="0"/>
              </a:rPr>
              <a:t>q.i.d</a:t>
            </a:r>
            <a:r>
              <a:rPr lang="en-IN" sz="6000" dirty="0">
                <a:latin typeface="Arial" pitchFamily="34" charset="0"/>
                <a:cs typeface="Arial" pitchFamily="34" charset="0"/>
              </a:rPr>
              <a:t>. may be required.</a:t>
            </a:r>
          </a:p>
          <a:p>
            <a:pPr marL="0" indent="0">
              <a:buNone/>
              <a:defRPr/>
            </a:pPr>
            <a:endParaRPr lang="en-IN" dirty="0"/>
          </a:p>
          <a:p>
            <a:pPr marL="0" indent="0">
              <a:buNone/>
              <a:defRPr/>
            </a:pPr>
            <a:endParaRPr lang="en-IN" dirty="0"/>
          </a:p>
          <a:p>
            <a:pPr marL="914400" lvl="2" indent="0">
              <a:buNone/>
              <a:defRPr/>
            </a:pPr>
            <a:endParaRPr lang="en-US" dirty="0"/>
          </a:p>
          <a:p>
            <a:pPr>
              <a:defRPr/>
            </a:pPr>
            <a:r>
              <a:rPr lang="en-IN" sz="5500" dirty="0"/>
              <a:t>If the above measures fail:</a:t>
            </a:r>
          </a:p>
          <a:p>
            <a:pPr marL="457200" lvl="1" indent="0">
              <a:buNone/>
              <a:defRPr/>
            </a:pPr>
            <a:endParaRPr lang="en-IN" sz="5500" dirty="0"/>
          </a:p>
          <a:p>
            <a:pPr lvl="1">
              <a:defRPr/>
            </a:pPr>
            <a:r>
              <a:rPr lang="en-IN" sz="5500" dirty="0"/>
              <a:t>Laser </a:t>
            </a:r>
            <a:r>
              <a:rPr lang="en-IN" sz="5500" dirty="0" err="1"/>
              <a:t>iridotomy</a:t>
            </a:r>
            <a:r>
              <a:rPr lang="en-IN" sz="5500" dirty="0"/>
              <a:t> or </a:t>
            </a:r>
            <a:r>
              <a:rPr lang="en-IN" sz="5500" dirty="0" err="1"/>
              <a:t>iridoplasty</a:t>
            </a:r>
            <a:r>
              <a:rPr lang="en-IN" sz="5500" dirty="0"/>
              <a:t> after clearing corneal oedema with glycerol.</a:t>
            </a:r>
          </a:p>
          <a:p>
            <a:pPr lvl="1">
              <a:buNone/>
              <a:defRPr/>
            </a:pPr>
            <a:endParaRPr lang="en-IN" sz="5500" dirty="0"/>
          </a:p>
          <a:p>
            <a:pPr lvl="1">
              <a:defRPr/>
            </a:pPr>
            <a:r>
              <a:rPr lang="en-IN" sz="5500" dirty="0"/>
              <a:t>Surgical options in resistant cases include lens extraction, </a:t>
            </a:r>
            <a:r>
              <a:rPr lang="en-IN" sz="5500" dirty="0" err="1"/>
              <a:t>goniosynechiolysis</a:t>
            </a:r>
            <a:r>
              <a:rPr lang="en-IN" sz="5500" dirty="0"/>
              <a:t>, </a:t>
            </a:r>
            <a:r>
              <a:rPr lang="en-IN" sz="5500" dirty="0" err="1"/>
              <a:t>trabeculectomy</a:t>
            </a:r>
            <a:r>
              <a:rPr lang="en-IN" sz="5500" dirty="0"/>
              <a:t> and </a:t>
            </a:r>
            <a:r>
              <a:rPr lang="en-IN" sz="5500" dirty="0" err="1"/>
              <a:t>cycloablation</a:t>
            </a:r>
            <a:r>
              <a:rPr lang="en-IN" sz="5500" dirty="0"/>
              <a:t>.</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B200A24-1838-C163-732D-6091FC474C2C}"/>
              </a:ext>
            </a:extLst>
          </p:cNvPr>
          <p:cNvSpPr>
            <a:spLocks noGrp="1"/>
          </p:cNvSpPr>
          <p:nvPr>
            <p:ph idx="1"/>
          </p:nvPr>
        </p:nvSpPr>
        <p:spPr>
          <a:xfrm>
            <a:off x="316523" y="246185"/>
            <a:ext cx="11403623" cy="5930778"/>
          </a:xfrm>
        </p:spPr>
        <p:txBody>
          <a:bodyPr>
            <a:normAutofit/>
          </a:bodyPr>
          <a:lstStyle/>
          <a:p>
            <a:r>
              <a:rPr lang="hi-IN" dirty="0"/>
              <a:t>अधिमन्थ में रोगी के नेत्र को उखाड़ने या निकालने</a:t>
            </a:r>
            <a:r>
              <a:rPr lang="en-US" dirty="0"/>
              <a:t> </a:t>
            </a:r>
            <a:r>
              <a:rPr lang="hi-IN" dirty="0"/>
              <a:t>जैसी पीडा तथा नेत्र में</a:t>
            </a:r>
            <a:r>
              <a:rPr lang="en-US" dirty="0"/>
              <a:t> </a:t>
            </a:r>
            <a:r>
              <a:rPr lang="hi-IN" dirty="0"/>
              <a:t>मन्थनवत् पीड़ा होती है।</a:t>
            </a:r>
            <a:r>
              <a:rPr lang="en-US" dirty="0"/>
              <a:t> </a:t>
            </a:r>
            <a:r>
              <a:rPr lang="hi-IN" dirty="0"/>
              <a:t>यह पीड़ा शिर के आधे भाग में भी होती है।</a:t>
            </a:r>
            <a:r>
              <a:rPr lang="en-US" dirty="0"/>
              <a:t> </a:t>
            </a:r>
            <a:r>
              <a:rPr lang="hi-IN" dirty="0"/>
              <a:t>इन लक्षणों से युक्त व्याधि को अधिमन्थ कहते</a:t>
            </a:r>
            <a:r>
              <a:rPr lang="en-US" dirty="0"/>
              <a:t> </a:t>
            </a:r>
            <a:r>
              <a:rPr lang="hi-IN" dirty="0"/>
              <a:t>है।</a:t>
            </a:r>
            <a:endParaRPr lang="en-US" dirty="0"/>
          </a:p>
          <a:p>
            <a:pPr marL="0" indent="0">
              <a:buNone/>
            </a:pPr>
            <a:r>
              <a:rPr lang="en-US" b="1" i="1" dirty="0"/>
              <a:t>                         </a:t>
            </a:r>
            <a:r>
              <a:rPr lang="hi-IN" b="1" i="1" dirty="0"/>
              <a:t>अधिमन्थ</a:t>
            </a:r>
            <a:r>
              <a:rPr lang="en-IN" b="1" i="1" dirty="0"/>
              <a:t>l </a:t>
            </a:r>
            <a:r>
              <a:rPr lang="hi-IN" b="1" i="1" dirty="0"/>
              <a:t>यथास्वं च सर्वे स्यन्दाधिकव्यथा:।</a:t>
            </a:r>
            <a:endParaRPr lang="en-US" b="1" i="1" dirty="0"/>
          </a:p>
          <a:p>
            <a:pPr marL="0" indent="0">
              <a:buNone/>
            </a:pPr>
            <a:r>
              <a:rPr lang="en-US" b="1" i="1" dirty="0"/>
              <a:t>                         </a:t>
            </a:r>
            <a:r>
              <a:rPr lang="hi-IN" b="1" i="1" dirty="0"/>
              <a:t>शंखदत्तकपोलेषु कपाले चातिरुक्करा ॥ </a:t>
            </a:r>
            <a:endParaRPr lang="en-US" b="1" i="1" dirty="0"/>
          </a:p>
          <a:p>
            <a:pPr marL="0" indent="0">
              <a:buNone/>
            </a:pPr>
            <a:r>
              <a:rPr lang="en-US" b="1" i="1" dirty="0"/>
              <a:t>                                                                             (</a:t>
            </a:r>
            <a:r>
              <a:rPr lang="hi-IN" b="1" i="1" dirty="0"/>
              <a:t>अ०ह०उ०–15/15</a:t>
            </a:r>
            <a:r>
              <a:rPr lang="en-US" b="1" i="1" dirty="0"/>
              <a:t>)</a:t>
            </a:r>
          </a:p>
          <a:p>
            <a:pPr marL="0" indent="0">
              <a:buNone/>
            </a:pPr>
            <a:endParaRPr lang="en-US" dirty="0"/>
          </a:p>
          <a:p>
            <a:pPr marL="0" indent="0">
              <a:buNone/>
            </a:pPr>
            <a:r>
              <a:rPr lang="hi-IN" dirty="0"/>
              <a:t>जिस-जिस अभिष्यन्द में जो - जो वेदनाएं उत्पन्न होती</a:t>
            </a:r>
            <a:r>
              <a:rPr lang="en-US" dirty="0"/>
              <a:t> </a:t>
            </a:r>
            <a:r>
              <a:rPr lang="hi-IN" dirty="0"/>
              <a:t>हैं। वह-वह वेदनाएं </a:t>
            </a:r>
            <a:endParaRPr lang="en-US" dirty="0"/>
          </a:p>
          <a:p>
            <a:pPr marL="0" indent="0">
              <a:buNone/>
            </a:pPr>
            <a:r>
              <a:rPr lang="hi-IN" dirty="0"/>
              <a:t>उस- उस अभिष्यन्द की अपेक्षा उससे उत्पन्न होने वाले अधिमन्थ में अधिक </a:t>
            </a:r>
            <a:endParaRPr lang="en-US" dirty="0"/>
          </a:p>
          <a:p>
            <a:pPr marL="0" indent="0">
              <a:buNone/>
            </a:pPr>
            <a:r>
              <a:rPr lang="hi-IN" dirty="0"/>
              <a:t>होती हैं। इसमें </a:t>
            </a:r>
            <a:r>
              <a:rPr lang="hi-IN" b="1" dirty="0"/>
              <a:t>शंख, दाँत, कपोल एवं कपाल </a:t>
            </a:r>
            <a:r>
              <a:rPr lang="hi-IN" dirty="0"/>
              <a:t>में अत्यधिक वेदना होती है।</a:t>
            </a:r>
            <a:endParaRPr lang="en-US" dirty="0"/>
          </a:p>
        </p:txBody>
      </p:sp>
    </p:spTree>
    <p:extLst>
      <p:ext uri="{BB962C8B-B14F-4D97-AF65-F5344CB8AC3E}">
        <p14:creationId xmlns:p14="http://schemas.microsoft.com/office/powerpoint/2010/main" xmlns="" val="2892941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B99B78D-10CB-6F88-4314-548DD51FFC1F}"/>
              </a:ext>
            </a:extLst>
          </p:cNvPr>
          <p:cNvSpPr>
            <a:spLocks noGrp="1"/>
          </p:cNvSpPr>
          <p:nvPr>
            <p:ph idx="1"/>
          </p:nvPr>
        </p:nvSpPr>
        <p:spPr>
          <a:xfrm>
            <a:off x="285750" y="173831"/>
            <a:ext cx="9051681" cy="6510338"/>
          </a:xfrm>
        </p:spPr>
        <p:txBody>
          <a:bodyPr rtlCol="0">
            <a:normAutofit/>
          </a:bodyPr>
          <a:lstStyle/>
          <a:p>
            <a:pPr>
              <a:defRPr/>
            </a:pPr>
            <a:r>
              <a:rPr lang="en-US" dirty="0"/>
              <a:t>Findings suggestive of </a:t>
            </a:r>
            <a:r>
              <a:rPr lang="en-US" dirty="0">
                <a:solidFill>
                  <a:srgbClr val="C00000"/>
                </a:solidFill>
              </a:rPr>
              <a:t>previous episodes </a:t>
            </a:r>
            <a:r>
              <a:rPr lang="en-US" dirty="0"/>
              <a:t>of acute angle closure glaucoma</a:t>
            </a:r>
          </a:p>
          <a:p>
            <a:pPr lvl="1">
              <a:defRPr/>
            </a:pPr>
            <a:r>
              <a:rPr lang="en-US" dirty="0" err="1"/>
              <a:t>Descemets</a:t>
            </a:r>
            <a:r>
              <a:rPr lang="en-US" dirty="0"/>
              <a:t> Membrane folds</a:t>
            </a:r>
          </a:p>
          <a:p>
            <a:pPr lvl="1">
              <a:defRPr/>
            </a:pPr>
            <a:r>
              <a:rPr lang="en-US" dirty="0"/>
              <a:t>Fine  pigment granules on corneal endothelium</a:t>
            </a:r>
          </a:p>
          <a:p>
            <a:pPr lvl="1">
              <a:defRPr/>
            </a:pPr>
            <a:r>
              <a:rPr lang="en-US" dirty="0"/>
              <a:t>Peripheral anterior </a:t>
            </a:r>
            <a:r>
              <a:rPr lang="en-US" dirty="0" err="1"/>
              <a:t>synechiae</a:t>
            </a:r>
            <a:endParaRPr lang="en-US" dirty="0"/>
          </a:p>
          <a:p>
            <a:pPr lvl="1">
              <a:defRPr/>
            </a:pPr>
            <a:r>
              <a:rPr lang="en-US" dirty="0"/>
              <a:t>Posterior </a:t>
            </a:r>
            <a:r>
              <a:rPr lang="en-US" dirty="0" err="1"/>
              <a:t>synechiae</a:t>
            </a:r>
            <a:r>
              <a:rPr lang="en-US" dirty="0"/>
              <a:t> </a:t>
            </a:r>
          </a:p>
          <a:p>
            <a:pPr lvl="1">
              <a:defRPr/>
            </a:pPr>
            <a:r>
              <a:rPr lang="en-US" dirty="0" err="1">
                <a:solidFill>
                  <a:srgbClr val="C00000"/>
                </a:solidFill>
              </a:rPr>
              <a:t>Glaucomflecken</a:t>
            </a:r>
            <a:endParaRPr lang="en-US" dirty="0">
              <a:solidFill>
                <a:srgbClr val="C00000"/>
              </a:solidFill>
            </a:endParaRPr>
          </a:p>
          <a:p>
            <a:pPr lvl="1">
              <a:defRPr/>
            </a:pPr>
            <a:r>
              <a:rPr lang="en-US" dirty="0" err="1"/>
              <a:t>Sectoral</a:t>
            </a:r>
            <a:r>
              <a:rPr lang="en-US" dirty="0"/>
              <a:t>/generalized iris atrophy</a:t>
            </a:r>
          </a:p>
          <a:p>
            <a:pPr lvl="1">
              <a:defRPr/>
            </a:pPr>
            <a:r>
              <a:rPr lang="en-US" dirty="0"/>
              <a:t>Fixed and semi dilated pupil</a:t>
            </a:r>
          </a:p>
          <a:p>
            <a:pPr lvl="1">
              <a:defRPr/>
            </a:pPr>
            <a:r>
              <a:rPr lang="en-US" dirty="0"/>
              <a:t>Optic nerve cupping &amp;/or pallor</a:t>
            </a:r>
          </a:p>
          <a:p>
            <a:pPr lvl="1">
              <a:defRPr/>
            </a:pPr>
            <a:r>
              <a:rPr lang="en-US" dirty="0"/>
              <a:t>Gonioscopy shows narrow angle </a:t>
            </a:r>
          </a:p>
          <a:p>
            <a:pPr marL="457200" lvl="1" indent="0">
              <a:buNone/>
              <a:defRPr/>
            </a:pPr>
            <a:r>
              <a:rPr lang="en-US" dirty="0"/>
              <a:t>    or PAS</a:t>
            </a:r>
          </a:p>
          <a:p>
            <a:pPr lvl="1">
              <a:defRPr/>
            </a:pPr>
            <a:r>
              <a:rPr lang="en-US" dirty="0"/>
              <a:t>Visual field loss</a:t>
            </a:r>
          </a:p>
        </p:txBody>
      </p:sp>
      <p:pic>
        <p:nvPicPr>
          <p:cNvPr id="32771" name="Picture 2">
            <a:extLst>
              <a:ext uri="{FF2B5EF4-FFF2-40B4-BE49-F238E27FC236}">
                <a16:creationId xmlns:a16="http://schemas.microsoft.com/office/drawing/2014/main" xmlns="" id="{E19559E3-9A16-F7ED-58F0-2E959721FE4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17918" y="258151"/>
            <a:ext cx="2606778" cy="217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2" name="Picture 3">
            <a:extLst>
              <a:ext uri="{FF2B5EF4-FFF2-40B4-BE49-F238E27FC236}">
                <a16:creationId xmlns:a16="http://schemas.microsoft.com/office/drawing/2014/main" xmlns="" id="{16A02B73-51E8-05EC-5092-E64622D7B3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316571" y="3003185"/>
            <a:ext cx="2777911" cy="204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5C1B9D-8CA3-9F21-2E86-177D9CF807B9}"/>
              </a:ext>
            </a:extLst>
          </p:cNvPr>
          <p:cNvSpPr>
            <a:spLocks noGrp="1"/>
          </p:cNvSpPr>
          <p:nvPr>
            <p:ph type="title"/>
          </p:nvPr>
        </p:nvSpPr>
        <p:spPr>
          <a:xfrm>
            <a:off x="143608" y="122359"/>
            <a:ext cx="8229600" cy="850900"/>
          </a:xfrm>
        </p:spPr>
        <p:txBody>
          <a:bodyPr rtlCol="0">
            <a:normAutofit/>
          </a:bodyPr>
          <a:lstStyle/>
          <a:p>
            <a:pPr>
              <a:defRPr/>
            </a:pPr>
            <a:r>
              <a:rPr lang="en-US" b="1" u="sng" dirty="0"/>
              <a:t>Chronic angle closure glaucoma</a:t>
            </a:r>
            <a:endParaRPr lang="en-IN" b="1" u="sng" dirty="0"/>
          </a:p>
        </p:txBody>
      </p:sp>
      <p:sp>
        <p:nvSpPr>
          <p:cNvPr id="3" name="Content Placeholder 2">
            <a:extLst>
              <a:ext uri="{FF2B5EF4-FFF2-40B4-BE49-F238E27FC236}">
                <a16:creationId xmlns:a16="http://schemas.microsoft.com/office/drawing/2014/main" xmlns="" id="{332ED92E-86C2-5AC2-24FF-0D90E41798D7}"/>
              </a:ext>
            </a:extLst>
          </p:cNvPr>
          <p:cNvSpPr>
            <a:spLocks noGrp="1"/>
          </p:cNvSpPr>
          <p:nvPr>
            <p:ph idx="1"/>
          </p:nvPr>
        </p:nvSpPr>
        <p:spPr>
          <a:xfrm>
            <a:off x="398583" y="1127736"/>
            <a:ext cx="10996247" cy="5256212"/>
          </a:xfrm>
        </p:spPr>
        <p:txBody>
          <a:bodyPr rtlCol="0">
            <a:normAutofit/>
          </a:bodyPr>
          <a:lstStyle/>
          <a:p>
            <a:pPr>
              <a:defRPr/>
            </a:pPr>
            <a:r>
              <a:rPr lang="en-IN" sz="3800" dirty="0"/>
              <a:t>Visual Acuity is normal unless damage is advanced.</a:t>
            </a:r>
          </a:p>
          <a:p>
            <a:pPr>
              <a:defRPr/>
            </a:pPr>
            <a:r>
              <a:rPr lang="en-IN" sz="3800" dirty="0"/>
              <a:t>Anterior chamber is shallower in pupillary block than non-pupillary block.</a:t>
            </a:r>
          </a:p>
          <a:p>
            <a:pPr>
              <a:defRPr/>
            </a:pPr>
            <a:r>
              <a:rPr lang="en-IN" sz="3800" dirty="0"/>
              <a:t>Optic nerve signs depend on severity of damage.</a:t>
            </a:r>
          </a:p>
          <a:p>
            <a:pPr>
              <a:defRPr/>
            </a:pPr>
            <a:r>
              <a:rPr lang="en-IN" sz="3800" dirty="0"/>
              <a:t>IOP elevation may be only intermittent.</a:t>
            </a:r>
          </a:p>
          <a:p>
            <a:pPr>
              <a:defRPr/>
            </a:pPr>
            <a:r>
              <a:rPr lang="en-IN" sz="3800" dirty="0" err="1"/>
              <a:t>Gonioscopic</a:t>
            </a:r>
            <a:r>
              <a:rPr lang="en-IN" sz="3800" dirty="0"/>
              <a:t> abnormalities-Peripheral Anterior Synechiae, narrow angle, pigmentation of Schwalbe’s line.</a:t>
            </a:r>
          </a:p>
          <a:p>
            <a:pPr>
              <a:defRPr/>
            </a:pP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589B415A-3139-902F-0B03-96D39CD8103A}"/>
              </a:ext>
            </a:extLst>
          </p:cNvPr>
          <p:cNvSpPr>
            <a:spLocks noGrp="1"/>
          </p:cNvSpPr>
          <p:nvPr>
            <p:ph type="title"/>
          </p:nvPr>
        </p:nvSpPr>
        <p:spPr>
          <a:xfrm>
            <a:off x="82062" y="0"/>
            <a:ext cx="10515600" cy="1325563"/>
          </a:xfrm>
        </p:spPr>
        <p:txBody>
          <a:bodyPr/>
          <a:lstStyle/>
          <a:p>
            <a:r>
              <a:rPr lang="en-IN" altLang="en-US" b="1" u="sng" dirty="0"/>
              <a:t>Treatment of chronic angle closure</a:t>
            </a:r>
          </a:p>
        </p:txBody>
      </p:sp>
      <p:sp>
        <p:nvSpPr>
          <p:cNvPr id="3" name="Content Placeholder 2">
            <a:extLst>
              <a:ext uri="{FF2B5EF4-FFF2-40B4-BE49-F238E27FC236}">
                <a16:creationId xmlns:a16="http://schemas.microsoft.com/office/drawing/2014/main" xmlns="" id="{D5297BF0-0D59-252B-2472-93928701295F}"/>
              </a:ext>
            </a:extLst>
          </p:cNvPr>
          <p:cNvSpPr>
            <a:spLocks noGrp="1"/>
          </p:cNvSpPr>
          <p:nvPr>
            <p:ph idx="1"/>
          </p:nvPr>
        </p:nvSpPr>
        <p:spPr>
          <a:xfrm>
            <a:off x="367812" y="1112838"/>
            <a:ext cx="11456376" cy="5327650"/>
          </a:xfrm>
        </p:spPr>
        <p:txBody>
          <a:bodyPr rtlCol="0">
            <a:normAutofit fontScale="32500" lnSpcReduction="20000"/>
          </a:bodyPr>
          <a:lstStyle/>
          <a:p>
            <a:pPr>
              <a:defRPr/>
            </a:pPr>
            <a:r>
              <a:rPr lang="en-IN" sz="7400" dirty="0">
                <a:latin typeface="Arial Narrow" pitchFamily="34" charset="0"/>
              </a:rPr>
              <a:t>Medical treatment is similar to that of POAG</a:t>
            </a:r>
          </a:p>
          <a:p>
            <a:pPr>
              <a:defRPr/>
            </a:pPr>
            <a:r>
              <a:rPr lang="en-IN" sz="7400" dirty="0">
                <a:solidFill>
                  <a:srgbClr val="7030A0"/>
                </a:solidFill>
                <a:latin typeface="Arial Narrow" pitchFamily="34" charset="0"/>
              </a:rPr>
              <a:t>Prostaglandin/</a:t>
            </a:r>
            <a:r>
              <a:rPr lang="en-IN" sz="7400" dirty="0" err="1">
                <a:solidFill>
                  <a:srgbClr val="7030A0"/>
                </a:solidFill>
                <a:latin typeface="Arial Narrow" pitchFamily="34" charset="0"/>
              </a:rPr>
              <a:t>Prostamides</a:t>
            </a:r>
            <a:endParaRPr lang="en-IN" sz="7400" dirty="0">
              <a:solidFill>
                <a:srgbClr val="7030A0"/>
              </a:solidFill>
              <a:latin typeface="Arial Narrow" pitchFamily="34" charset="0"/>
            </a:endParaRPr>
          </a:p>
          <a:p>
            <a:pPr marL="0" indent="0">
              <a:buNone/>
              <a:defRPr/>
            </a:pPr>
            <a:r>
              <a:rPr lang="en-IN" sz="7400" dirty="0">
                <a:latin typeface="Arial Narrow" pitchFamily="34" charset="0"/>
              </a:rPr>
              <a:t>     </a:t>
            </a:r>
            <a:r>
              <a:rPr lang="en-IN" sz="7400" dirty="0" err="1">
                <a:latin typeface="Arial Narrow" pitchFamily="34" charset="0"/>
              </a:rPr>
              <a:t>Latanoprost</a:t>
            </a:r>
            <a:r>
              <a:rPr lang="en-IN" sz="7400" dirty="0">
                <a:latin typeface="Arial Narrow" pitchFamily="34" charset="0"/>
              </a:rPr>
              <a:t>, </a:t>
            </a:r>
            <a:r>
              <a:rPr lang="en-IN" sz="7400" dirty="0" err="1">
                <a:latin typeface="Arial Narrow" pitchFamily="34" charset="0"/>
              </a:rPr>
              <a:t>Bimatoprost</a:t>
            </a:r>
            <a:r>
              <a:rPr lang="en-IN" sz="7400" dirty="0">
                <a:latin typeface="Arial Narrow" pitchFamily="34" charset="0"/>
              </a:rPr>
              <a:t>, </a:t>
            </a:r>
            <a:r>
              <a:rPr lang="en-IN" sz="7400" dirty="0" err="1">
                <a:latin typeface="Arial Narrow" pitchFamily="34" charset="0"/>
              </a:rPr>
              <a:t>Travoprost</a:t>
            </a:r>
            <a:endParaRPr lang="en-IN" sz="7400" dirty="0">
              <a:latin typeface="Arial Narrow" pitchFamily="34" charset="0"/>
            </a:endParaRPr>
          </a:p>
          <a:p>
            <a:pPr>
              <a:defRPr/>
            </a:pPr>
            <a:r>
              <a:rPr lang="en-IN" sz="7400" dirty="0">
                <a:solidFill>
                  <a:srgbClr val="7030A0"/>
                </a:solidFill>
                <a:latin typeface="Arial Narrow" pitchFamily="34" charset="0"/>
              </a:rPr>
              <a:t>Beta blockers</a:t>
            </a:r>
          </a:p>
          <a:p>
            <a:pPr marL="0" indent="0">
              <a:buNone/>
              <a:defRPr/>
            </a:pPr>
            <a:r>
              <a:rPr lang="en-IN" sz="7400" dirty="0">
                <a:latin typeface="Arial Narrow" pitchFamily="34" charset="0"/>
              </a:rPr>
              <a:t>     </a:t>
            </a:r>
            <a:r>
              <a:rPr lang="en-IN" sz="7400" dirty="0" err="1">
                <a:latin typeface="Arial Narrow" pitchFamily="34" charset="0"/>
              </a:rPr>
              <a:t>Timolol</a:t>
            </a:r>
            <a:r>
              <a:rPr lang="en-IN" sz="7400" dirty="0">
                <a:latin typeface="Arial Narrow" pitchFamily="34" charset="0"/>
              </a:rPr>
              <a:t> maleate, </a:t>
            </a:r>
            <a:r>
              <a:rPr lang="en-IN" sz="7400" dirty="0" err="1">
                <a:latin typeface="Arial Narrow" pitchFamily="34" charset="0"/>
              </a:rPr>
              <a:t>Betaxolol</a:t>
            </a:r>
            <a:endParaRPr lang="en-IN" sz="7400" dirty="0">
              <a:latin typeface="Arial Narrow" pitchFamily="34" charset="0"/>
            </a:endParaRPr>
          </a:p>
          <a:p>
            <a:pPr>
              <a:defRPr/>
            </a:pPr>
            <a:r>
              <a:rPr lang="en-IN" sz="7400" dirty="0">
                <a:solidFill>
                  <a:srgbClr val="7030A0"/>
                </a:solidFill>
                <a:latin typeface="Arial Narrow" pitchFamily="34" charset="0"/>
              </a:rPr>
              <a:t>Carbonic anhydrase inhibitors</a:t>
            </a:r>
          </a:p>
          <a:p>
            <a:pPr marL="0" indent="0">
              <a:buNone/>
              <a:defRPr/>
            </a:pPr>
            <a:r>
              <a:rPr lang="en-IN" sz="7400" dirty="0">
                <a:latin typeface="Arial Narrow" pitchFamily="34" charset="0"/>
              </a:rPr>
              <a:t>     </a:t>
            </a:r>
            <a:r>
              <a:rPr lang="en-IN" sz="7400" dirty="0" err="1">
                <a:latin typeface="Arial Narrow" pitchFamily="34" charset="0"/>
              </a:rPr>
              <a:t>Dorzolamide</a:t>
            </a:r>
            <a:r>
              <a:rPr lang="en-IN" sz="7400" dirty="0">
                <a:latin typeface="Arial Narrow" pitchFamily="34" charset="0"/>
              </a:rPr>
              <a:t>, </a:t>
            </a:r>
            <a:r>
              <a:rPr lang="en-IN" sz="7400" dirty="0" err="1">
                <a:latin typeface="Arial Narrow" pitchFamily="34" charset="0"/>
              </a:rPr>
              <a:t>Brinzolamide</a:t>
            </a:r>
            <a:endParaRPr lang="en-IN" sz="7400" dirty="0">
              <a:latin typeface="Arial Narrow" pitchFamily="34" charset="0"/>
            </a:endParaRPr>
          </a:p>
          <a:p>
            <a:pPr>
              <a:defRPr/>
            </a:pPr>
            <a:r>
              <a:rPr lang="en-IN" sz="7400" dirty="0" err="1">
                <a:solidFill>
                  <a:srgbClr val="7030A0"/>
                </a:solidFill>
                <a:latin typeface="Arial Narrow" pitchFamily="34" charset="0"/>
              </a:rPr>
              <a:t>Sympathomimetics</a:t>
            </a:r>
            <a:endParaRPr lang="en-IN" sz="7400" dirty="0">
              <a:solidFill>
                <a:srgbClr val="7030A0"/>
              </a:solidFill>
              <a:latin typeface="Arial Narrow" pitchFamily="34" charset="0"/>
            </a:endParaRPr>
          </a:p>
          <a:p>
            <a:pPr marL="0" indent="0">
              <a:buNone/>
              <a:defRPr/>
            </a:pPr>
            <a:r>
              <a:rPr lang="en-IN" sz="7400" dirty="0">
                <a:latin typeface="Arial Narrow" pitchFamily="34" charset="0"/>
              </a:rPr>
              <a:t>     </a:t>
            </a:r>
            <a:r>
              <a:rPr lang="en-IN" sz="7400" dirty="0" err="1">
                <a:latin typeface="Arial Narrow" pitchFamily="34" charset="0"/>
              </a:rPr>
              <a:t>Brimonidine</a:t>
            </a:r>
            <a:r>
              <a:rPr lang="en-IN" sz="7400" dirty="0">
                <a:latin typeface="Arial Narrow" pitchFamily="34" charset="0"/>
              </a:rPr>
              <a:t>, </a:t>
            </a:r>
            <a:r>
              <a:rPr lang="en-IN" sz="7400" dirty="0" err="1">
                <a:latin typeface="Arial Narrow" pitchFamily="34" charset="0"/>
              </a:rPr>
              <a:t>Apraclonidine</a:t>
            </a:r>
            <a:endParaRPr lang="en-IN" sz="7400" dirty="0">
              <a:latin typeface="Arial Narrow" pitchFamily="34" charset="0"/>
            </a:endParaRPr>
          </a:p>
          <a:p>
            <a:pPr>
              <a:defRPr/>
            </a:pPr>
            <a:r>
              <a:rPr lang="en-IN" sz="7400" dirty="0" err="1">
                <a:solidFill>
                  <a:srgbClr val="7030A0"/>
                </a:solidFill>
                <a:latin typeface="Arial Narrow" pitchFamily="34" charset="0"/>
              </a:rPr>
              <a:t>Parasmpathomimetics</a:t>
            </a:r>
            <a:endParaRPr lang="en-IN" sz="7400" dirty="0">
              <a:solidFill>
                <a:srgbClr val="7030A0"/>
              </a:solidFill>
              <a:latin typeface="Arial Narrow" pitchFamily="34" charset="0"/>
            </a:endParaRPr>
          </a:p>
          <a:p>
            <a:pPr marL="0" indent="0">
              <a:buNone/>
              <a:defRPr/>
            </a:pPr>
            <a:r>
              <a:rPr lang="en-IN" sz="7400" dirty="0">
                <a:latin typeface="Arial Narrow" pitchFamily="34" charset="0"/>
              </a:rPr>
              <a:t>     </a:t>
            </a:r>
            <a:r>
              <a:rPr lang="en-IN" sz="7400" dirty="0" err="1">
                <a:latin typeface="Arial Narrow" pitchFamily="34" charset="0"/>
              </a:rPr>
              <a:t>Pilocarpine</a:t>
            </a:r>
            <a:endParaRPr lang="en-IN" sz="7400" dirty="0">
              <a:latin typeface="Arial Narrow" pitchFamily="34" charset="0"/>
            </a:endParaRPr>
          </a:p>
          <a:p>
            <a:pPr marL="0" indent="0">
              <a:buNone/>
              <a:defRPr/>
            </a:pPr>
            <a:endParaRPr lang="en-IN" sz="7400" dirty="0">
              <a:latin typeface="Arial Narrow" pitchFamily="34" charset="0"/>
            </a:endParaRPr>
          </a:p>
          <a:p>
            <a:pPr>
              <a:defRPr/>
            </a:pPr>
            <a:r>
              <a:rPr lang="en-IN" sz="7400" dirty="0">
                <a:solidFill>
                  <a:schemeClr val="accent1"/>
                </a:solidFill>
                <a:latin typeface="Arial Narrow" pitchFamily="34" charset="0"/>
              </a:rPr>
              <a:t>Oral carbonic anhydrase inhibitors</a:t>
            </a:r>
          </a:p>
          <a:p>
            <a:pPr marL="0" indent="0">
              <a:buNone/>
              <a:defRPr/>
            </a:pPr>
            <a:r>
              <a:rPr lang="en-IN" sz="7400" dirty="0">
                <a:latin typeface="Arial Narrow" pitchFamily="34" charset="0"/>
              </a:rPr>
              <a:t>     </a:t>
            </a:r>
            <a:r>
              <a:rPr lang="en-IN" sz="7400" dirty="0">
                <a:solidFill>
                  <a:srgbClr val="7030A0"/>
                </a:solidFill>
                <a:latin typeface="Arial Narrow" pitchFamily="34" charset="0"/>
              </a:rPr>
              <a:t>Acetazolamide</a:t>
            </a:r>
            <a:r>
              <a:rPr lang="en-IN" sz="7400" dirty="0">
                <a:latin typeface="Arial Narrow" pitchFamily="34" charset="0"/>
              </a:rPr>
              <a:t>, </a:t>
            </a:r>
            <a:r>
              <a:rPr lang="en-IN" sz="7400" dirty="0" err="1">
                <a:latin typeface="Arial Narrow" pitchFamily="34" charset="0"/>
              </a:rPr>
              <a:t>Methazolamide</a:t>
            </a:r>
            <a:endParaRPr lang="en-IN" sz="7400" dirty="0">
              <a:latin typeface="Arial Narrow" pitchFamily="34" charset="0"/>
            </a:endParaRPr>
          </a:p>
          <a:p>
            <a:pPr marL="0" indent="0">
              <a:buNone/>
              <a:defRPr/>
            </a:pPr>
            <a:endParaRPr lang="en-IN" dirty="0"/>
          </a:p>
          <a:p>
            <a:pPr>
              <a:defRPr/>
            </a:pPr>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10D2DB86-EE37-E392-B73B-84CAD67B5964}"/>
              </a:ext>
            </a:extLst>
          </p:cNvPr>
          <p:cNvSpPr>
            <a:spLocks noGrp="1"/>
          </p:cNvSpPr>
          <p:nvPr>
            <p:ph type="title"/>
          </p:nvPr>
        </p:nvSpPr>
        <p:spPr>
          <a:xfrm>
            <a:off x="143607" y="-13495"/>
            <a:ext cx="10515600" cy="1325563"/>
          </a:xfrm>
        </p:spPr>
        <p:txBody>
          <a:bodyPr/>
          <a:lstStyle/>
          <a:p>
            <a:r>
              <a:rPr lang="en-IN" altLang="en-US" b="1" u="sng" dirty="0"/>
              <a:t>Treatment of chronic angle closure</a:t>
            </a:r>
          </a:p>
        </p:txBody>
      </p:sp>
      <p:sp>
        <p:nvSpPr>
          <p:cNvPr id="3" name="Content Placeholder 2">
            <a:extLst>
              <a:ext uri="{FF2B5EF4-FFF2-40B4-BE49-F238E27FC236}">
                <a16:creationId xmlns:a16="http://schemas.microsoft.com/office/drawing/2014/main" xmlns="" id="{4E94FB9A-C419-95B9-1ADA-9D9811626190}"/>
              </a:ext>
            </a:extLst>
          </p:cNvPr>
          <p:cNvSpPr>
            <a:spLocks noGrp="1"/>
          </p:cNvSpPr>
          <p:nvPr>
            <p:ph idx="1"/>
          </p:nvPr>
        </p:nvSpPr>
        <p:spPr>
          <a:xfrm>
            <a:off x="345831" y="1166202"/>
            <a:ext cx="10515600" cy="4351338"/>
          </a:xfrm>
        </p:spPr>
        <p:txBody>
          <a:bodyPr rtlCol="0">
            <a:normAutofit/>
          </a:bodyPr>
          <a:lstStyle/>
          <a:p>
            <a:pPr>
              <a:defRPr/>
            </a:pPr>
            <a:r>
              <a:rPr lang="en-IN" dirty="0">
                <a:solidFill>
                  <a:srgbClr val="FF0000"/>
                </a:solidFill>
              </a:rPr>
              <a:t>Laser Peripheral Iridotomy (PI) in affected eye along with Prophylactic PI in fellow eye</a:t>
            </a:r>
            <a:endParaRPr lang="en-IN" dirty="0"/>
          </a:p>
          <a:p>
            <a:pPr marL="0" indent="0">
              <a:buNone/>
              <a:defRPr/>
            </a:pPr>
            <a:endParaRPr lang="en-IN" dirty="0"/>
          </a:p>
          <a:p>
            <a:pPr marL="0" indent="0">
              <a:buNone/>
              <a:defRPr/>
            </a:pPr>
            <a:endParaRPr lang="en-IN" dirty="0"/>
          </a:p>
          <a:p>
            <a:pPr>
              <a:defRPr/>
            </a:pPr>
            <a:endParaRPr lang="en-IN" dirty="0"/>
          </a:p>
          <a:p>
            <a:pPr>
              <a:defRPr/>
            </a:pPr>
            <a:endParaRPr lang="en-IN" dirty="0"/>
          </a:p>
        </p:txBody>
      </p:sp>
      <p:pic>
        <p:nvPicPr>
          <p:cNvPr id="35844" name="Picture 2">
            <a:extLst>
              <a:ext uri="{FF2B5EF4-FFF2-40B4-BE49-F238E27FC236}">
                <a16:creationId xmlns:a16="http://schemas.microsoft.com/office/drawing/2014/main" xmlns="" id="{678F2A9E-2AE2-8345-50A6-25936D8B1BA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20964" y="2852738"/>
            <a:ext cx="6950075" cy="374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E3690-D013-2F07-23DA-016D1C3FBD86}"/>
              </a:ext>
            </a:extLst>
          </p:cNvPr>
          <p:cNvSpPr>
            <a:spLocks noGrp="1"/>
          </p:cNvSpPr>
          <p:nvPr>
            <p:ph type="title"/>
          </p:nvPr>
        </p:nvSpPr>
        <p:spPr/>
        <p:txBody>
          <a:bodyPr rtlCol="0">
            <a:normAutofit/>
          </a:bodyPr>
          <a:lstStyle/>
          <a:p>
            <a:pPr>
              <a:defRPr/>
            </a:pPr>
            <a:r>
              <a:rPr lang="en-US" b="1" i="1" u="sng" dirty="0"/>
              <a:t>Laser Peripheral </a:t>
            </a:r>
            <a:r>
              <a:rPr lang="en-US" b="1" i="1" u="sng" dirty="0" err="1"/>
              <a:t>Iridotomy</a:t>
            </a:r>
            <a:r>
              <a:rPr lang="en-US" b="1" i="1" u="sng" dirty="0"/>
              <a:t/>
            </a:r>
            <a:br>
              <a:rPr lang="en-US" b="1" i="1" u="sng" dirty="0"/>
            </a:br>
            <a:endParaRPr lang="en-IN" b="1" i="1" u="sng" dirty="0"/>
          </a:p>
        </p:txBody>
      </p:sp>
      <p:sp>
        <p:nvSpPr>
          <p:cNvPr id="3" name="Content Placeholder 2">
            <a:extLst>
              <a:ext uri="{FF2B5EF4-FFF2-40B4-BE49-F238E27FC236}">
                <a16:creationId xmlns:a16="http://schemas.microsoft.com/office/drawing/2014/main" xmlns="" id="{03F5E278-DEB9-C1D9-8ED1-E8DC082F1F4F}"/>
              </a:ext>
            </a:extLst>
          </p:cNvPr>
          <p:cNvSpPr>
            <a:spLocks noGrp="1"/>
          </p:cNvSpPr>
          <p:nvPr>
            <p:ph idx="1"/>
          </p:nvPr>
        </p:nvSpPr>
        <p:spPr>
          <a:xfrm>
            <a:off x="565637" y="1447555"/>
            <a:ext cx="11400693" cy="4351338"/>
          </a:xfrm>
        </p:spPr>
        <p:txBody>
          <a:bodyPr rtlCol="0">
            <a:normAutofit/>
          </a:bodyPr>
          <a:lstStyle/>
          <a:p>
            <a:pPr>
              <a:defRPr/>
            </a:pPr>
            <a:r>
              <a:rPr lang="en-US" b="1" u="sng" dirty="0"/>
              <a:t>Complications of laser therapy</a:t>
            </a:r>
          </a:p>
          <a:p>
            <a:pPr marL="514350" indent="-514350">
              <a:buFont typeface="+mj-lt"/>
              <a:buAutoNum type="arabicPeriod"/>
              <a:defRPr/>
            </a:pPr>
            <a:r>
              <a:rPr lang="en-US" dirty="0"/>
              <a:t>Bleeding</a:t>
            </a:r>
          </a:p>
          <a:p>
            <a:pPr marL="514350" indent="-514350">
              <a:buFont typeface="+mj-lt"/>
              <a:buAutoNum type="arabicPeriod"/>
              <a:defRPr/>
            </a:pPr>
            <a:r>
              <a:rPr lang="en-US" dirty="0"/>
              <a:t>IOP elevation</a:t>
            </a:r>
          </a:p>
          <a:p>
            <a:pPr marL="514350" indent="-514350">
              <a:buFont typeface="+mj-lt"/>
              <a:buAutoNum type="arabicPeriod"/>
              <a:defRPr/>
            </a:pPr>
            <a:r>
              <a:rPr lang="en-US" dirty="0"/>
              <a:t>Iritis</a:t>
            </a:r>
          </a:p>
          <a:p>
            <a:pPr marL="514350" indent="-514350">
              <a:buFont typeface="+mj-lt"/>
              <a:buAutoNum type="arabicPeriod"/>
              <a:defRPr/>
            </a:pPr>
            <a:r>
              <a:rPr lang="en-US" dirty="0"/>
              <a:t>Corneal burns</a:t>
            </a:r>
          </a:p>
          <a:p>
            <a:pPr marL="514350" indent="-514350">
              <a:buFont typeface="+mj-lt"/>
              <a:buAutoNum type="arabicPeriod"/>
              <a:defRPr/>
            </a:pPr>
            <a:r>
              <a:rPr lang="en-US" dirty="0"/>
              <a:t>Lens opacities</a:t>
            </a:r>
          </a:p>
          <a:p>
            <a:pPr marL="514350" indent="-514350">
              <a:buFont typeface="+mj-lt"/>
              <a:buAutoNum type="arabicPeriod"/>
              <a:defRPr/>
            </a:pPr>
            <a:r>
              <a:rPr lang="en-US" dirty="0"/>
              <a:t>Glare and diplopia</a:t>
            </a:r>
            <a:endParaRPr lang="en-IN" dirty="0"/>
          </a:p>
          <a:p>
            <a:pPr>
              <a:defRPr/>
            </a:pPr>
            <a:endParaRPr lang="en-IN"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84698BB-2634-C6FE-40D8-D1583B9B1A88}"/>
              </a:ext>
            </a:extLst>
          </p:cNvPr>
          <p:cNvSpPr>
            <a:spLocks noGrp="1"/>
          </p:cNvSpPr>
          <p:nvPr>
            <p:ph idx="1"/>
          </p:nvPr>
        </p:nvSpPr>
        <p:spPr>
          <a:xfrm>
            <a:off x="378069" y="188913"/>
            <a:ext cx="10289931" cy="6221412"/>
          </a:xfrm>
        </p:spPr>
        <p:txBody>
          <a:bodyPr rtlCol="0">
            <a:normAutofit/>
          </a:bodyPr>
          <a:lstStyle/>
          <a:p>
            <a:pPr>
              <a:defRPr/>
            </a:pPr>
            <a:r>
              <a:rPr lang="en-IN" sz="4000" b="1" u="sng" dirty="0"/>
              <a:t>Surgical treatment</a:t>
            </a:r>
          </a:p>
          <a:p>
            <a:pPr marL="0" indent="0">
              <a:buNone/>
              <a:defRPr/>
            </a:pPr>
            <a:r>
              <a:rPr lang="en-IN" dirty="0"/>
              <a:t>    </a:t>
            </a:r>
            <a:r>
              <a:rPr lang="en-IN" dirty="0" err="1">
                <a:solidFill>
                  <a:srgbClr val="FF0000"/>
                </a:solidFill>
              </a:rPr>
              <a:t>Trabeculectomy</a:t>
            </a:r>
            <a:r>
              <a:rPr lang="en-IN" dirty="0"/>
              <a:t> (filtering surgery) is the  </a:t>
            </a:r>
          </a:p>
          <a:p>
            <a:pPr marL="0" indent="0">
              <a:buNone/>
              <a:defRPr/>
            </a:pPr>
            <a:r>
              <a:rPr lang="en-IN" dirty="0"/>
              <a:t>    surgical procedure of choice</a:t>
            </a:r>
          </a:p>
          <a:p>
            <a:pPr marL="0" indent="0">
              <a:buNone/>
              <a:defRPr/>
            </a:pPr>
            <a:endParaRPr lang="en-IN" dirty="0"/>
          </a:p>
          <a:p>
            <a:pPr>
              <a:defRPr/>
            </a:pPr>
            <a:r>
              <a:rPr lang="en-US" dirty="0">
                <a:solidFill>
                  <a:prstClr val="black"/>
                </a:solidFill>
              </a:rPr>
              <a:t>Success:- 87- 100 % with multiple operations</a:t>
            </a:r>
          </a:p>
          <a:p>
            <a:pPr>
              <a:defRPr/>
            </a:pPr>
            <a:r>
              <a:rPr lang="en-US" dirty="0">
                <a:solidFill>
                  <a:prstClr val="black"/>
                </a:solidFill>
              </a:rPr>
              <a:t>Complications:-</a:t>
            </a:r>
          </a:p>
          <a:p>
            <a:pPr lvl="1">
              <a:defRPr/>
            </a:pPr>
            <a:r>
              <a:rPr lang="en-US" dirty="0">
                <a:solidFill>
                  <a:prstClr val="black"/>
                </a:solidFill>
              </a:rPr>
              <a:t>Flat AC, </a:t>
            </a:r>
            <a:r>
              <a:rPr lang="en-US" dirty="0" err="1">
                <a:solidFill>
                  <a:prstClr val="black"/>
                </a:solidFill>
              </a:rPr>
              <a:t>hypotony</a:t>
            </a:r>
            <a:endParaRPr lang="en-US" dirty="0">
              <a:solidFill>
                <a:prstClr val="black"/>
              </a:solidFill>
            </a:endParaRPr>
          </a:p>
          <a:p>
            <a:pPr lvl="1">
              <a:defRPr/>
            </a:pPr>
            <a:r>
              <a:rPr lang="en-US" dirty="0">
                <a:solidFill>
                  <a:prstClr val="black"/>
                </a:solidFill>
              </a:rPr>
              <a:t>Bleb related infections</a:t>
            </a:r>
          </a:p>
          <a:p>
            <a:pPr lvl="1">
              <a:defRPr/>
            </a:pPr>
            <a:r>
              <a:rPr lang="en-US" dirty="0" err="1">
                <a:solidFill>
                  <a:prstClr val="black"/>
                </a:solidFill>
              </a:rPr>
              <a:t>Cyclodialysis</a:t>
            </a:r>
            <a:endParaRPr lang="en-US" dirty="0">
              <a:solidFill>
                <a:prstClr val="black"/>
              </a:solidFill>
            </a:endParaRPr>
          </a:p>
          <a:p>
            <a:pPr>
              <a:defRPr/>
            </a:pPr>
            <a:endParaRPr lang="en-IN" dirty="0">
              <a:solidFill>
                <a:prstClr val="black"/>
              </a:solidFill>
            </a:endParaRPr>
          </a:p>
          <a:p>
            <a:pPr>
              <a:defRPr/>
            </a:pPr>
            <a:r>
              <a:rPr lang="en-IN" dirty="0">
                <a:solidFill>
                  <a:prstClr val="black"/>
                </a:solidFill>
              </a:rPr>
              <a:t>    PATIENTS REQUIRE REGULAR AND LIFE LONG  </a:t>
            </a:r>
          </a:p>
          <a:p>
            <a:pPr marL="0" indent="0">
              <a:buNone/>
              <a:defRPr/>
            </a:pPr>
            <a:r>
              <a:rPr lang="en-IN" dirty="0">
                <a:solidFill>
                  <a:prstClr val="black"/>
                </a:solidFill>
              </a:rPr>
              <a:t>        FOLLOW UP</a:t>
            </a:r>
          </a:p>
          <a:p>
            <a:pPr marL="0" indent="0">
              <a:buNone/>
              <a:defRPr/>
            </a:pPr>
            <a:endParaRPr lang="en-IN" dirty="0"/>
          </a:p>
          <a:p>
            <a:pPr marL="0" indent="0">
              <a:buNone/>
              <a:defRPr/>
            </a:pPr>
            <a:endParaRPr lang="en-IN"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8EA34-C764-2C2A-2181-E91152266AEB}"/>
              </a:ext>
            </a:extLst>
          </p:cNvPr>
          <p:cNvSpPr>
            <a:spLocks noGrp="1"/>
          </p:cNvSpPr>
          <p:nvPr>
            <p:ph type="title"/>
          </p:nvPr>
        </p:nvSpPr>
        <p:spPr>
          <a:xfrm>
            <a:off x="1981200" y="274638"/>
            <a:ext cx="8229600" cy="417512"/>
          </a:xfrm>
        </p:spPr>
        <p:txBody>
          <a:bodyPr rtlCol="0">
            <a:normAutofit fontScale="90000"/>
          </a:bodyPr>
          <a:lstStyle/>
          <a:p>
            <a:pPr>
              <a:defRPr/>
            </a:pPr>
            <a:r>
              <a:rPr lang="en-IN" dirty="0"/>
              <a:t/>
            </a:r>
            <a:br>
              <a:rPr lang="en-IN" dirty="0"/>
            </a:br>
            <a:r>
              <a:rPr lang="en-IN" b="1" u="sng" dirty="0"/>
              <a:t>Absolute glaucoma</a:t>
            </a:r>
          </a:p>
        </p:txBody>
      </p:sp>
      <p:sp>
        <p:nvSpPr>
          <p:cNvPr id="3" name="Content Placeholder 2">
            <a:extLst>
              <a:ext uri="{FF2B5EF4-FFF2-40B4-BE49-F238E27FC236}">
                <a16:creationId xmlns:a16="http://schemas.microsoft.com/office/drawing/2014/main" xmlns="" id="{3FE513A1-9898-D873-882A-51AFE0B004D3}"/>
              </a:ext>
            </a:extLst>
          </p:cNvPr>
          <p:cNvSpPr>
            <a:spLocks noGrp="1"/>
          </p:cNvSpPr>
          <p:nvPr>
            <p:ph idx="1"/>
          </p:nvPr>
        </p:nvSpPr>
        <p:spPr>
          <a:xfrm>
            <a:off x="272562" y="1341439"/>
            <a:ext cx="9938238" cy="4784725"/>
          </a:xfrm>
        </p:spPr>
        <p:txBody>
          <a:bodyPr rtlCol="0">
            <a:normAutofit/>
          </a:bodyPr>
          <a:lstStyle/>
          <a:p>
            <a:pPr>
              <a:defRPr/>
            </a:pPr>
            <a:r>
              <a:rPr lang="en-IN" dirty="0"/>
              <a:t>Is the final/last stage of PACG</a:t>
            </a:r>
          </a:p>
          <a:p>
            <a:pPr>
              <a:defRPr/>
            </a:pPr>
            <a:r>
              <a:rPr lang="en-IN" dirty="0"/>
              <a:t>Clinical features:</a:t>
            </a:r>
          </a:p>
          <a:p>
            <a:pPr>
              <a:buFont typeface="Wingdings" pitchFamily="2" charset="2"/>
              <a:buChar char="Ø"/>
              <a:defRPr/>
            </a:pPr>
            <a:r>
              <a:rPr lang="en-IN" dirty="0"/>
              <a:t> Painful blind eye</a:t>
            </a:r>
          </a:p>
          <a:p>
            <a:pPr>
              <a:buFont typeface="Wingdings" pitchFamily="2" charset="2"/>
              <a:buChar char="Ø"/>
              <a:defRPr/>
            </a:pPr>
            <a:r>
              <a:rPr lang="en-IN" dirty="0" err="1"/>
              <a:t>Perilimbal</a:t>
            </a:r>
            <a:r>
              <a:rPr lang="en-IN" dirty="0"/>
              <a:t> reddish blue zone, due to dilated anterior </a:t>
            </a:r>
            <a:r>
              <a:rPr lang="en-IN" dirty="0" err="1"/>
              <a:t>ciliary</a:t>
            </a:r>
            <a:r>
              <a:rPr lang="en-IN" dirty="0"/>
              <a:t> veins</a:t>
            </a:r>
          </a:p>
          <a:p>
            <a:pPr>
              <a:buFont typeface="Wingdings" pitchFamily="2" charset="2"/>
              <a:buChar char="Ø"/>
              <a:defRPr/>
            </a:pPr>
            <a:r>
              <a:rPr lang="en-IN" dirty="0"/>
              <a:t>Cornea gradually becomes hazy, insensitive with bullous </a:t>
            </a:r>
            <a:r>
              <a:rPr lang="en-IN" dirty="0" err="1"/>
              <a:t>keratopathy</a:t>
            </a:r>
            <a:r>
              <a:rPr lang="en-IN" dirty="0"/>
              <a:t> and filamentary keratitis</a:t>
            </a:r>
          </a:p>
          <a:p>
            <a:pPr>
              <a:buFont typeface="Wingdings" pitchFamily="2" charset="2"/>
              <a:buChar char="Ø"/>
              <a:defRPr/>
            </a:pPr>
            <a:r>
              <a:rPr lang="en-IN" dirty="0"/>
              <a:t>Anterior chamber is very shallow/flat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020A4E-3078-6657-C3C4-DFFBED5E6375}"/>
              </a:ext>
            </a:extLst>
          </p:cNvPr>
          <p:cNvSpPr>
            <a:spLocks noGrp="1"/>
          </p:cNvSpPr>
          <p:nvPr>
            <p:ph type="title"/>
          </p:nvPr>
        </p:nvSpPr>
        <p:spPr/>
        <p:txBody>
          <a:bodyPr rtlCol="0">
            <a:normAutofit/>
          </a:bodyPr>
          <a:lstStyle/>
          <a:p>
            <a:pPr>
              <a:defRPr/>
            </a:pPr>
            <a:r>
              <a:rPr lang="en-IN" b="1" u="sng" dirty="0"/>
              <a:t>Clinical features of absolute glaucoma</a:t>
            </a:r>
          </a:p>
        </p:txBody>
      </p:sp>
      <p:sp>
        <p:nvSpPr>
          <p:cNvPr id="39939" name="Content Placeholder 2">
            <a:extLst>
              <a:ext uri="{FF2B5EF4-FFF2-40B4-BE49-F238E27FC236}">
                <a16:creationId xmlns:a16="http://schemas.microsoft.com/office/drawing/2014/main" xmlns="" id="{A43510AE-224E-D94F-0139-6BC3AE30E702}"/>
              </a:ext>
            </a:extLst>
          </p:cNvPr>
          <p:cNvSpPr>
            <a:spLocks noGrp="1"/>
          </p:cNvSpPr>
          <p:nvPr>
            <p:ph idx="1"/>
          </p:nvPr>
        </p:nvSpPr>
        <p:spPr/>
        <p:txBody>
          <a:bodyPr/>
          <a:lstStyle/>
          <a:p>
            <a:pPr>
              <a:buFont typeface="Wingdings" panose="05000000000000000000" pitchFamily="2" charset="2"/>
              <a:buChar char="Ø"/>
            </a:pPr>
            <a:r>
              <a:rPr lang="en-IN" altLang="en-US" dirty="0"/>
              <a:t> Iris is usually atrophic</a:t>
            </a:r>
          </a:p>
          <a:p>
            <a:pPr>
              <a:buFont typeface="Wingdings" panose="05000000000000000000" pitchFamily="2" charset="2"/>
              <a:buChar char="Ø"/>
            </a:pPr>
            <a:r>
              <a:rPr lang="en-IN" altLang="en-US" dirty="0"/>
              <a:t>Pupil is fixed and dilated</a:t>
            </a:r>
          </a:p>
          <a:p>
            <a:pPr>
              <a:buFont typeface="Wingdings" panose="05000000000000000000" pitchFamily="2" charset="2"/>
              <a:buChar char="Ø"/>
            </a:pPr>
            <a:r>
              <a:rPr lang="en-IN" altLang="en-US" dirty="0"/>
              <a:t>Glaucomatous optic atrophy of the optic disc</a:t>
            </a:r>
          </a:p>
          <a:p>
            <a:pPr>
              <a:buFont typeface="Wingdings" panose="05000000000000000000" pitchFamily="2" charset="2"/>
              <a:buChar char="Ø"/>
            </a:pPr>
            <a:r>
              <a:rPr lang="en-IN" altLang="en-US" dirty="0"/>
              <a:t>High IOP</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xmlns="" id="{67BBD73C-9899-224E-8955-553676EB6481}"/>
              </a:ext>
            </a:extLst>
          </p:cNvPr>
          <p:cNvSpPr>
            <a:spLocks noGrp="1"/>
          </p:cNvSpPr>
          <p:nvPr>
            <p:ph type="title"/>
          </p:nvPr>
        </p:nvSpPr>
        <p:spPr>
          <a:xfrm>
            <a:off x="82061" y="74978"/>
            <a:ext cx="10515600" cy="1325563"/>
          </a:xfrm>
        </p:spPr>
        <p:txBody>
          <a:bodyPr/>
          <a:lstStyle/>
          <a:p>
            <a:r>
              <a:rPr lang="en-IN" altLang="en-US" b="1" u="sng" dirty="0"/>
              <a:t>Management of absolute glaucoma</a:t>
            </a:r>
          </a:p>
        </p:txBody>
      </p:sp>
      <p:sp>
        <p:nvSpPr>
          <p:cNvPr id="40963" name="Content Placeholder 2">
            <a:extLst>
              <a:ext uri="{FF2B5EF4-FFF2-40B4-BE49-F238E27FC236}">
                <a16:creationId xmlns:a16="http://schemas.microsoft.com/office/drawing/2014/main" xmlns="" id="{7647D513-213D-274E-C3C0-2FF5C466404D}"/>
              </a:ext>
            </a:extLst>
          </p:cNvPr>
          <p:cNvSpPr>
            <a:spLocks noGrp="1"/>
          </p:cNvSpPr>
          <p:nvPr>
            <p:ph idx="1"/>
          </p:nvPr>
        </p:nvSpPr>
        <p:spPr>
          <a:xfrm>
            <a:off x="363415" y="1623402"/>
            <a:ext cx="10515600" cy="4351338"/>
          </a:xfrm>
        </p:spPr>
        <p:txBody>
          <a:bodyPr/>
          <a:lstStyle/>
          <a:p>
            <a:r>
              <a:rPr lang="en-IN" altLang="en-US" dirty="0" err="1">
                <a:solidFill>
                  <a:srgbClr val="FF0000"/>
                </a:solidFill>
              </a:rPr>
              <a:t>Cycloablation</a:t>
            </a:r>
            <a:r>
              <a:rPr lang="en-IN" altLang="en-US" dirty="0"/>
              <a:t>/destruction of the secretory ciliary epithelium</a:t>
            </a:r>
          </a:p>
          <a:p>
            <a:pPr>
              <a:buFont typeface="Wingdings" panose="05000000000000000000" pitchFamily="2" charset="2"/>
              <a:buChar char="q"/>
            </a:pPr>
            <a:r>
              <a:rPr lang="en-IN" altLang="en-US" dirty="0"/>
              <a:t> Cyclophotocoagulation</a:t>
            </a:r>
          </a:p>
          <a:p>
            <a:pPr>
              <a:buFont typeface="Wingdings" panose="05000000000000000000" pitchFamily="2" charset="2"/>
              <a:buChar char="q"/>
            </a:pPr>
            <a:r>
              <a:rPr lang="en-IN" altLang="en-US" dirty="0"/>
              <a:t> </a:t>
            </a:r>
            <a:r>
              <a:rPr lang="en-IN" altLang="en-US" dirty="0" err="1"/>
              <a:t>Cyclocryotherapy</a:t>
            </a:r>
            <a:endParaRPr lang="en-IN" altLang="en-US" dirty="0"/>
          </a:p>
          <a:p>
            <a:pPr>
              <a:buFont typeface="Wingdings" panose="05000000000000000000" pitchFamily="2" charset="2"/>
              <a:buChar char="q"/>
            </a:pPr>
            <a:r>
              <a:rPr lang="en-IN" altLang="en-US" dirty="0"/>
              <a:t> </a:t>
            </a:r>
            <a:r>
              <a:rPr lang="en-IN" altLang="en-US" dirty="0" err="1"/>
              <a:t>Cyclodiathermy</a:t>
            </a:r>
            <a:endParaRPr lang="en-IN" altLang="en-US" dirty="0"/>
          </a:p>
          <a:p>
            <a:r>
              <a:rPr lang="en-IN" altLang="en-US" dirty="0"/>
              <a:t>Rarely</a:t>
            </a:r>
          </a:p>
          <a:p>
            <a:r>
              <a:rPr lang="en-IN" altLang="en-US" dirty="0"/>
              <a:t>Retrobulbar alcohol injection</a:t>
            </a:r>
          </a:p>
          <a:p>
            <a:r>
              <a:rPr lang="en-IN" altLang="en-US" dirty="0"/>
              <a:t>Enucleation of eyeball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xmlns="" id="{602291EB-B8A7-CFDD-FDEE-CE7AE0A34511}"/>
              </a:ext>
            </a:extLst>
          </p:cNvPr>
          <p:cNvSpPr>
            <a:spLocks noGrp="1"/>
          </p:cNvSpPr>
          <p:nvPr>
            <p:ph type="title"/>
          </p:nvPr>
        </p:nvSpPr>
        <p:spPr/>
        <p:txBody>
          <a:bodyPr/>
          <a:lstStyle/>
          <a:p>
            <a:r>
              <a:rPr lang="en-IN" altLang="en-US" b="1" u="sng" dirty="0"/>
              <a:t>Complications</a:t>
            </a:r>
          </a:p>
        </p:txBody>
      </p:sp>
      <p:sp>
        <p:nvSpPr>
          <p:cNvPr id="41987" name="Content Placeholder 2">
            <a:extLst>
              <a:ext uri="{FF2B5EF4-FFF2-40B4-BE49-F238E27FC236}">
                <a16:creationId xmlns:a16="http://schemas.microsoft.com/office/drawing/2014/main" xmlns="" id="{578DBA22-9F81-9BE2-8636-55A289249B1D}"/>
              </a:ext>
            </a:extLst>
          </p:cNvPr>
          <p:cNvSpPr>
            <a:spLocks noGrp="1"/>
          </p:cNvSpPr>
          <p:nvPr>
            <p:ph idx="1"/>
          </p:nvPr>
        </p:nvSpPr>
        <p:spPr/>
        <p:txBody>
          <a:bodyPr/>
          <a:lstStyle/>
          <a:p>
            <a:r>
              <a:rPr lang="en-IN" altLang="en-US"/>
              <a:t>Corneal ulceration</a:t>
            </a:r>
          </a:p>
          <a:p>
            <a:r>
              <a:rPr lang="en-IN" altLang="en-US"/>
              <a:t>Staphyloma formation (Ciliary/Equatorial)</a:t>
            </a:r>
          </a:p>
          <a:p>
            <a:r>
              <a:rPr lang="en-IN" altLang="en-US"/>
              <a:t>Atrophic bulbi (Shrunken eye)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A5CC0-29FF-BC64-C6DD-D6E0CDECD3E4}"/>
              </a:ext>
            </a:extLst>
          </p:cNvPr>
          <p:cNvSpPr>
            <a:spLocks noGrp="1"/>
          </p:cNvSpPr>
          <p:nvPr>
            <p:ph type="title"/>
          </p:nvPr>
        </p:nvSpPr>
        <p:spPr>
          <a:xfrm>
            <a:off x="838197" y="-63957"/>
            <a:ext cx="5635871" cy="1358837"/>
          </a:xfrm>
        </p:spPr>
        <p:txBody>
          <a:bodyPr/>
          <a:lstStyle/>
          <a:p>
            <a:r>
              <a:rPr lang="hi-IN" b="1" i="1" u="sng" dirty="0"/>
              <a:t>आधुनिक मतानुसार</a:t>
            </a:r>
            <a:endParaRPr lang="en-IN" b="1" i="1" u="sng" dirty="0"/>
          </a:p>
        </p:txBody>
      </p:sp>
      <p:sp>
        <p:nvSpPr>
          <p:cNvPr id="3" name="Content Placeholder 2">
            <a:extLst>
              <a:ext uri="{FF2B5EF4-FFF2-40B4-BE49-F238E27FC236}">
                <a16:creationId xmlns:a16="http://schemas.microsoft.com/office/drawing/2014/main" xmlns="" id="{E7E4BC9B-F850-F675-E454-D7D6A0314F1F}"/>
              </a:ext>
            </a:extLst>
          </p:cNvPr>
          <p:cNvSpPr>
            <a:spLocks noGrp="1"/>
          </p:cNvSpPr>
          <p:nvPr>
            <p:ph idx="1"/>
          </p:nvPr>
        </p:nvSpPr>
        <p:spPr>
          <a:xfrm>
            <a:off x="356088" y="1033522"/>
            <a:ext cx="12076236" cy="5718970"/>
          </a:xfrm>
        </p:spPr>
        <p:txBody>
          <a:bodyPr>
            <a:normAutofit/>
          </a:bodyPr>
          <a:lstStyle/>
          <a:p>
            <a:r>
              <a:rPr lang="hi-IN" dirty="0"/>
              <a:t>अधिमन्थ </a:t>
            </a:r>
            <a:r>
              <a:rPr lang="en-US" dirty="0"/>
              <a:t> </a:t>
            </a:r>
            <a:r>
              <a:rPr lang="hi-IN" dirty="0"/>
              <a:t>को आधुनिक में  </a:t>
            </a:r>
            <a:r>
              <a:rPr lang="en-IN" dirty="0"/>
              <a:t>Glaucoma </a:t>
            </a:r>
            <a:r>
              <a:rPr lang="hi-IN" dirty="0"/>
              <a:t>रोग के साथ तुलित किया जाता है। परन्तु यह</a:t>
            </a:r>
            <a:r>
              <a:rPr lang="en-US" dirty="0"/>
              <a:t> </a:t>
            </a:r>
            <a:r>
              <a:rPr lang="hi-IN" dirty="0"/>
              <a:t>अभिष्यन्द या </a:t>
            </a:r>
            <a:r>
              <a:rPr lang="en-IN" dirty="0"/>
              <a:t>Conjunctivitis </a:t>
            </a:r>
            <a:r>
              <a:rPr lang="hi-IN" dirty="0"/>
              <a:t>से उत्पन्न होता है।</a:t>
            </a:r>
            <a:endParaRPr lang="en-US" dirty="0"/>
          </a:p>
          <a:p>
            <a:endParaRPr lang="en-US" dirty="0"/>
          </a:p>
          <a:p>
            <a:r>
              <a:rPr lang="hi-IN" dirty="0"/>
              <a:t> यह समझना कठिन है</a:t>
            </a:r>
            <a:r>
              <a:rPr lang="en-US" dirty="0"/>
              <a:t> </a:t>
            </a:r>
            <a:r>
              <a:rPr lang="hi-IN" dirty="0"/>
              <a:t>। यह अवश्य देखा जाता है कि </a:t>
            </a:r>
            <a:r>
              <a:rPr lang="en-IN" dirty="0" err="1"/>
              <a:t>glucoma</a:t>
            </a:r>
            <a:r>
              <a:rPr lang="en-IN" dirty="0"/>
              <a:t> </a:t>
            </a:r>
            <a:r>
              <a:rPr lang="hi-IN" dirty="0"/>
              <a:t>में कुछ </a:t>
            </a:r>
            <a:endParaRPr lang="en-US" dirty="0"/>
          </a:p>
          <a:p>
            <a:pPr marL="0" indent="0">
              <a:buNone/>
            </a:pPr>
            <a:r>
              <a:rPr lang="en-US" dirty="0"/>
              <a:t>  </a:t>
            </a:r>
            <a:r>
              <a:rPr lang="hi-IN" dirty="0"/>
              <a:t>जलीयस्त्राव, आलोकासहता आदि </a:t>
            </a:r>
            <a:r>
              <a:rPr lang="en-IN" dirty="0"/>
              <a:t>Conjunctivitis </a:t>
            </a:r>
            <a:r>
              <a:rPr lang="hi-IN" dirty="0"/>
              <a:t>या अभिष्यन्द के लक्षण होते है। </a:t>
            </a:r>
            <a:endParaRPr lang="en-US" dirty="0"/>
          </a:p>
          <a:p>
            <a:pPr marL="0" indent="0">
              <a:buNone/>
            </a:pPr>
            <a:r>
              <a:rPr lang="en-US" dirty="0"/>
              <a:t>  </a:t>
            </a:r>
            <a:r>
              <a:rPr lang="hi-IN" dirty="0"/>
              <a:t>और शुरू </a:t>
            </a:r>
            <a:r>
              <a:rPr lang="en-IN" dirty="0" err="1"/>
              <a:t>Congunctiva</a:t>
            </a:r>
            <a:r>
              <a:rPr lang="en-IN" dirty="0"/>
              <a:t> </a:t>
            </a:r>
            <a:r>
              <a:rPr lang="hi-IN" dirty="0"/>
              <a:t>का </a:t>
            </a:r>
            <a:r>
              <a:rPr lang="en-IN" dirty="0"/>
              <a:t>epithelium </a:t>
            </a:r>
            <a:r>
              <a:rPr lang="hi-IN" dirty="0"/>
              <a:t>में कुछ </a:t>
            </a:r>
            <a:r>
              <a:rPr lang="en-IN" dirty="0"/>
              <a:t>Inflammation </a:t>
            </a:r>
            <a:r>
              <a:rPr lang="hi-IN" dirty="0"/>
              <a:t>या रक्ताधिक्य होता </a:t>
            </a:r>
            <a:r>
              <a:rPr lang="en-US" dirty="0"/>
              <a:t>  </a:t>
            </a:r>
          </a:p>
          <a:p>
            <a:pPr marL="0" indent="0">
              <a:buNone/>
            </a:pPr>
            <a:r>
              <a:rPr lang="en-US" dirty="0"/>
              <a:t>  </a:t>
            </a:r>
            <a:r>
              <a:rPr lang="hi-IN" dirty="0"/>
              <a:t>है। और </a:t>
            </a:r>
            <a:r>
              <a:rPr lang="en-IN" dirty="0" err="1"/>
              <a:t>cornia</a:t>
            </a:r>
            <a:r>
              <a:rPr lang="en-IN" dirty="0"/>
              <a:t> </a:t>
            </a:r>
            <a:r>
              <a:rPr lang="hi-IN" dirty="0"/>
              <a:t>भी कुछ उत्तेजित होता है।</a:t>
            </a:r>
            <a:endParaRPr lang="en-US" dirty="0"/>
          </a:p>
          <a:p>
            <a:endParaRPr lang="en-US" dirty="0"/>
          </a:p>
          <a:p>
            <a:r>
              <a:rPr lang="en-IN" dirty="0"/>
              <a:t>Uveitis </a:t>
            </a:r>
            <a:r>
              <a:rPr lang="hi-IN" dirty="0"/>
              <a:t>या </a:t>
            </a:r>
            <a:r>
              <a:rPr lang="en-IN" dirty="0"/>
              <a:t>Iridocyclitis </a:t>
            </a:r>
            <a:r>
              <a:rPr lang="hi-IN" dirty="0"/>
              <a:t>जिसका भी अधिमन्थ से तुलना की जाती है। उसमे भी</a:t>
            </a:r>
            <a:r>
              <a:rPr lang="en-US" dirty="0"/>
              <a:t> </a:t>
            </a:r>
          </a:p>
          <a:p>
            <a:pPr marL="0" indent="0">
              <a:buNone/>
            </a:pPr>
            <a:r>
              <a:rPr lang="en-US" dirty="0"/>
              <a:t>  </a:t>
            </a:r>
            <a:r>
              <a:rPr lang="en-IN" dirty="0"/>
              <a:t>Conjunctivitis </a:t>
            </a:r>
            <a:r>
              <a:rPr lang="hi-IN" dirty="0"/>
              <a:t>वा अभिष्यद के कुछ लक्षण जैसे</a:t>
            </a:r>
            <a:r>
              <a:rPr lang="en-US" dirty="0"/>
              <a:t>- </a:t>
            </a:r>
            <a:r>
              <a:rPr lang="hi-IN" dirty="0"/>
              <a:t>अश्रुस्त्राव और रक्ताधिक्य आदि </a:t>
            </a:r>
            <a:r>
              <a:rPr lang="en-US" dirty="0"/>
              <a:t>  </a:t>
            </a:r>
          </a:p>
          <a:p>
            <a:pPr marL="0" indent="0">
              <a:buNone/>
            </a:pPr>
            <a:r>
              <a:rPr lang="en-US" dirty="0"/>
              <a:t>  </a:t>
            </a:r>
            <a:r>
              <a:rPr lang="hi-IN" dirty="0"/>
              <a:t>होते है।– </a:t>
            </a:r>
            <a:endParaRPr lang="en-US" dirty="0"/>
          </a:p>
          <a:p>
            <a:endParaRPr lang="en-IN" dirty="0"/>
          </a:p>
        </p:txBody>
      </p:sp>
      <p:sp>
        <p:nvSpPr>
          <p:cNvPr id="4" name="Star: 5 Points 3">
            <a:extLst>
              <a:ext uri="{FF2B5EF4-FFF2-40B4-BE49-F238E27FC236}">
                <a16:creationId xmlns:a16="http://schemas.microsoft.com/office/drawing/2014/main" xmlns="" id="{3C166DCB-A54C-AEA9-9516-82A9138D8D74}"/>
              </a:ext>
            </a:extLst>
          </p:cNvPr>
          <p:cNvSpPr/>
          <p:nvPr/>
        </p:nvSpPr>
        <p:spPr>
          <a:xfrm>
            <a:off x="222738" y="364882"/>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2111372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xmlns="" id="{B25546A0-7921-3963-18A6-2CFDFBBF9C5C}"/>
              </a:ext>
            </a:extLst>
          </p:cNvPr>
          <p:cNvSpPr>
            <a:spLocks noGrp="1"/>
          </p:cNvSpPr>
          <p:nvPr>
            <p:ph type="title"/>
          </p:nvPr>
        </p:nvSpPr>
        <p:spPr/>
        <p:txBody>
          <a:bodyPr/>
          <a:lstStyle/>
          <a:p>
            <a:r>
              <a:rPr lang="en-IN" altLang="en-US" b="1" u="sng" dirty="0"/>
              <a:t>Conclusion</a:t>
            </a:r>
          </a:p>
        </p:txBody>
      </p:sp>
      <p:sp>
        <p:nvSpPr>
          <p:cNvPr id="3" name="Content Placeholder 2">
            <a:extLst>
              <a:ext uri="{FF2B5EF4-FFF2-40B4-BE49-F238E27FC236}">
                <a16:creationId xmlns:a16="http://schemas.microsoft.com/office/drawing/2014/main" xmlns="" id="{D8405CA6-E6EB-F379-2A58-392397AE544E}"/>
              </a:ext>
            </a:extLst>
          </p:cNvPr>
          <p:cNvSpPr>
            <a:spLocks noGrp="1"/>
          </p:cNvSpPr>
          <p:nvPr>
            <p:ph idx="1"/>
          </p:nvPr>
        </p:nvSpPr>
        <p:spPr/>
        <p:txBody>
          <a:bodyPr rtlCol="0">
            <a:normAutofit/>
          </a:bodyPr>
          <a:lstStyle/>
          <a:p>
            <a:pPr>
              <a:defRPr/>
            </a:pPr>
            <a:r>
              <a:rPr lang="en-IN" dirty="0"/>
              <a:t>Primary angle closure glaucoma is a potentially sight threatening condition, characterized by occludable anterior chamber angles.</a:t>
            </a:r>
          </a:p>
          <a:p>
            <a:pPr>
              <a:defRPr/>
            </a:pPr>
            <a:r>
              <a:rPr lang="en-US" dirty="0"/>
              <a:t>Obstruction of aqueous outflow results in rise of intra ocular pressure, optic nerve damage and visual field defects.</a:t>
            </a:r>
          </a:p>
          <a:p>
            <a:pPr>
              <a:defRPr/>
            </a:pPr>
            <a:r>
              <a:rPr lang="en-US" dirty="0"/>
              <a:t>Management may include medical, laser and/or surgical modalities.</a:t>
            </a:r>
          </a:p>
          <a:p>
            <a:pPr>
              <a:defRPr/>
            </a:pPr>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FAC7787-6076-33A4-2351-5AB9691FF612}"/>
              </a:ext>
            </a:extLst>
          </p:cNvPr>
          <p:cNvSpPr/>
          <p:nvPr/>
        </p:nvSpPr>
        <p:spPr>
          <a:xfrm>
            <a:off x="2941836" y="1916832"/>
            <a:ext cx="6308330" cy="1569660"/>
          </a:xfrm>
          <a:prstGeom prst="rect">
            <a:avLst/>
          </a:prstGeom>
          <a:noFill/>
        </p:spPr>
        <p:txBody>
          <a:bodyPr wrap="none">
            <a:spAutoFit/>
            <a:scene3d>
              <a:camera prst="perspectiveHeroicExtremeRightFacing"/>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5E6C69A2-C81D-A57E-F3B5-3AD62A28879E}"/>
              </a:ext>
            </a:extLst>
          </p:cNvPr>
          <p:cNvSpPr txBox="1"/>
          <p:nvPr/>
        </p:nvSpPr>
        <p:spPr>
          <a:xfrm>
            <a:off x="1995855" y="2163472"/>
            <a:ext cx="2446459" cy="718658"/>
          </a:xfrm>
          <a:prstGeom prst="rect">
            <a:avLst/>
          </a:prstGeom>
          <a:noFill/>
        </p:spPr>
        <p:txBody>
          <a:bodyPr wrap="square">
            <a:spAutoFit/>
          </a:bodyPr>
          <a:lstStyle/>
          <a:p>
            <a:pPr>
              <a:lnSpc>
                <a:spcPct val="90000"/>
              </a:lnSpc>
              <a:spcBef>
                <a:spcPct val="0"/>
              </a:spcBef>
            </a:pPr>
            <a:r>
              <a:rPr lang="hi-IN" sz="4400" b="1" i="1" u="sng" dirty="0">
                <a:latin typeface="+mj-lt"/>
                <a:ea typeface="+mj-ea"/>
                <a:cs typeface="+mj-cs"/>
              </a:rPr>
              <a:t>अधिमन्थ</a:t>
            </a:r>
            <a:endParaRPr lang="en-IN" sz="4400" b="1" i="1" u="sng" dirty="0">
              <a:latin typeface="+mj-lt"/>
              <a:ea typeface="+mj-ea"/>
              <a:cs typeface="+mj-cs"/>
            </a:endParaRPr>
          </a:p>
        </p:txBody>
      </p:sp>
      <p:sp>
        <p:nvSpPr>
          <p:cNvPr id="9" name="TextBox 8">
            <a:extLst>
              <a:ext uri="{FF2B5EF4-FFF2-40B4-BE49-F238E27FC236}">
                <a16:creationId xmlns:a16="http://schemas.microsoft.com/office/drawing/2014/main" xmlns="" id="{5F8FDF08-FE23-1E52-4870-7C86258C5224}"/>
              </a:ext>
            </a:extLst>
          </p:cNvPr>
          <p:cNvSpPr txBox="1"/>
          <p:nvPr/>
        </p:nvSpPr>
        <p:spPr>
          <a:xfrm>
            <a:off x="6521694" y="4042045"/>
            <a:ext cx="3457575" cy="461665"/>
          </a:xfrm>
          <a:prstGeom prst="rect">
            <a:avLst/>
          </a:prstGeom>
          <a:noFill/>
        </p:spPr>
        <p:txBody>
          <a:bodyPr wrap="square">
            <a:spAutoFit/>
          </a:bodyPr>
          <a:lstStyle/>
          <a:p>
            <a:r>
              <a:rPr lang="hi-IN" sz="2400" b="1" i="1" u="sng" dirty="0"/>
              <a:t>रक्तज अधिमन्थ</a:t>
            </a:r>
            <a:endParaRPr lang="en-IN" sz="2400" b="1" i="1" u="sng" dirty="0"/>
          </a:p>
        </p:txBody>
      </p:sp>
      <p:sp>
        <p:nvSpPr>
          <p:cNvPr id="11" name="TextBox 10">
            <a:extLst>
              <a:ext uri="{FF2B5EF4-FFF2-40B4-BE49-F238E27FC236}">
                <a16:creationId xmlns:a16="http://schemas.microsoft.com/office/drawing/2014/main" xmlns="" id="{3E76E838-655A-7916-960D-CCD8A32FEE77}"/>
              </a:ext>
            </a:extLst>
          </p:cNvPr>
          <p:cNvSpPr txBox="1"/>
          <p:nvPr/>
        </p:nvSpPr>
        <p:spPr>
          <a:xfrm>
            <a:off x="6535616" y="459305"/>
            <a:ext cx="2358536" cy="461665"/>
          </a:xfrm>
          <a:prstGeom prst="rect">
            <a:avLst/>
          </a:prstGeom>
          <a:noFill/>
        </p:spPr>
        <p:txBody>
          <a:bodyPr wrap="square">
            <a:spAutoFit/>
          </a:bodyPr>
          <a:lstStyle/>
          <a:p>
            <a:r>
              <a:rPr lang="hi-IN" sz="2400" b="1" i="1" u="sng" dirty="0"/>
              <a:t>वातज अधिमन्थ</a:t>
            </a:r>
            <a:endParaRPr lang="en-US" sz="2400" b="1" i="1" u="sng" dirty="0"/>
          </a:p>
        </p:txBody>
      </p:sp>
      <p:sp>
        <p:nvSpPr>
          <p:cNvPr id="13" name="TextBox 12">
            <a:extLst>
              <a:ext uri="{FF2B5EF4-FFF2-40B4-BE49-F238E27FC236}">
                <a16:creationId xmlns:a16="http://schemas.microsoft.com/office/drawing/2014/main" xmlns="" id="{61A6157A-9465-DE19-EF6E-D8C921E83FE1}"/>
              </a:ext>
            </a:extLst>
          </p:cNvPr>
          <p:cNvSpPr txBox="1"/>
          <p:nvPr/>
        </p:nvSpPr>
        <p:spPr>
          <a:xfrm>
            <a:off x="6521694" y="1545185"/>
            <a:ext cx="3404821" cy="461665"/>
          </a:xfrm>
          <a:prstGeom prst="rect">
            <a:avLst/>
          </a:prstGeom>
          <a:noFill/>
        </p:spPr>
        <p:txBody>
          <a:bodyPr wrap="square">
            <a:spAutoFit/>
          </a:bodyPr>
          <a:lstStyle/>
          <a:p>
            <a:r>
              <a:rPr lang="hi-IN" sz="2400" b="1" i="1" u="sng" dirty="0"/>
              <a:t>पित्तज अधिमन्थ</a:t>
            </a:r>
            <a:endParaRPr lang="en-US" sz="2400" b="1" i="1" u="sng" dirty="0"/>
          </a:p>
        </p:txBody>
      </p:sp>
      <p:sp>
        <p:nvSpPr>
          <p:cNvPr id="15" name="TextBox 14">
            <a:extLst>
              <a:ext uri="{FF2B5EF4-FFF2-40B4-BE49-F238E27FC236}">
                <a16:creationId xmlns:a16="http://schemas.microsoft.com/office/drawing/2014/main" xmlns="" id="{D50BC8C5-3383-DF82-7B33-555095BB9B79}"/>
              </a:ext>
            </a:extLst>
          </p:cNvPr>
          <p:cNvSpPr txBox="1"/>
          <p:nvPr/>
        </p:nvSpPr>
        <p:spPr>
          <a:xfrm>
            <a:off x="6521694" y="2793615"/>
            <a:ext cx="2716823" cy="461665"/>
          </a:xfrm>
          <a:prstGeom prst="rect">
            <a:avLst/>
          </a:prstGeom>
          <a:noFill/>
        </p:spPr>
        <p:txBody>
          <a:bodyPr wrap="square">
            <a:spAutoFit/>
          </a:bodyPr>
          <a:lstStyle/>
          <a:p>
            <a:r>
              <a:rPr lang="hi-IN" sz="2400" b="1" i="1" u="sng" dirty="0"/>
              <a:t>कफज अधिमन्थ</a:t>
            </a:r>
            <a:endParaRPr lang="en-US" sz="2400" b="1" i="1" u="sng" dirty="0"/>
          </a:p>
        </p:txBody>
      </p:sp>
      <p:cxnSp>
        <p:nvCxnSpPr>
          <p:cNvPr id="17" name="Straight Arrow Connector 16">
            <a:extLst>
              <a:ext uri="{FF2B5EF4-FFF2-40B4-BE49-F238E27FC236}">
                <a16:creationId xmlns:a16="http://schemas.microsoft.com/office/drawing/2014/main" xmlns="" id="{350151EA-C8C5-145F-4D11-DDF60953A0CD}"/>
              </a:ext>
            </a:extLst>
          </p:cNvPr>
          <p:cNvCxnSpPr/>
          <p:nvPr/>
        </p:nvCxnSpPr>
        <p:spPr>
          <a:xfrm flipV="1">
            <a:off x="4545623" y="738554"/>
            <a:ext cx="1872762" cy="17672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xmlns="" id="{2B14A52C-3588-6D61-F9B9-70537A55224E}"/>
              </a:ext>
            </a:extLst>
          </p:cNvPr>
          <p:cNvCxnSpPr>
            <a:endCxn id="13" idx="1"/>
          </p:cNvCxnSpPr>
          <p:nvPr/>
        </p:nvCxnSpPr>
        <p:spPr>
          <a:xfrm flipV="1">
            <a:off x="4580792" y="1776018"/>
            <a:ext cx="1940902" cy="7473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xmlns="" id="{9090D961-7F9E-7DAD-AAA9-9D134C8AB987}"/>
              </a:ext>
            </a:extLst>
          </p:cNvPr>
          <p:cNvCxnSpPr>
            <a:cxnSpLocks/>
            <a:endCxn id="15" idx="1"/>
          </p:cNvCxnSpPr>
          <p:nvPr/>
        </p:nvCxnSpPr>
        <p:spPr>
          <a:xfrm>
            <a:off x="4545623" y="2522801"/>
            <a:ext cx="1976071" cy="5016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xmlns="" id="{C7AC4A44-7E0D-A75A-DB5E-416CE22E3D3D}"/>
              </a:ext>
            </a:extLst>
          </p:cNvPr>
          <p:cNvCxnSpPr>
            <a:cxnSpLocks/>
            <a:endCxn id="9" idx="1"/>
          </p:cNvCxnSpPr>
          <p:nvPr/>
        </p:nvCxnSpPr>
        <p:spPr>
          <a:xfrm>
            <a:off x="4545623" y="2505808"/>
            <a:ext cx="1976071" cy="17670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xmlns="" id="{B5DAD03A-367D-F660-0536-48E4A34615EF}"/>
              </a:ext>
            </a:extLst>
          </p:cNvPr>
          <p:cNvSpPr txBox="1"/>
          <p:nvPr/>
        </p:nvSpPr>
        <p:spPr>
          <a:xfrm>
            <a:off x="554649" y="179299"/>
            <a:ext cx="4530237" cy="718658"/>
          </a:xfrm>
          <a:prstGeom prst="rect">
            <a:avLst/>
          </a:prstGeom>
          <a:noFill/>
        </p:spPr>
        <p:txBody>
          <a:bodyPr wrap="square">
            <a:spAutoFit/>
          </a:bodyPr>
          <a:lstStyle/>
          <a:p>
            <a:pPr>
              <a:lnSpc>
                <a:spcPct val="90000"/>
              </a:lnSpc>
              <a:spcBef>
                <a:spcPct val="0"/>
              </a:spcBef>
            </a:pPr>
            <a:r>
              <a:rPr lang="hi-IN" sz="4400" b="1" i="1" u="sng" dirty="0">
                <a:latin typeface="+mj-lt"/>
                <a:ea typeface="+mj-ea"/>
                <a:cs typeface="+mj-cs"/>
              </a:rPr>
              <a:t>अधिमन्थ के भेद</a:t>
            </a:r>
            <a:endParaRPr lang="en-IN" sz="4400" b="1" i="1" u="sng" dirty="0">
              <a:latin typeface="+mj-lt"/>
              <a:ea typeface="+mj-ea"/>
              <a:cs typeface="+mj-cs"/>
            </a:endParaRPr>
          </a:p>
        </p:txBody>
      </p:sp>
      <p:sp>
        <p:nvSpPr>
          <p:cNvPr id="2" name="Star: 5 Points 1">
            <a:extLst>
              <a:ext uri="{FF2B5EF4-FFF2-40B4-BE49-F238E27FC236}">
                <a16:creationId xmlns:a16="http://schemas.microsoft.com/office/drawing/2014/main" xmlns="" id="{BFF211AD-FEFF-2B8E-7A49-9D12D7F73E18}"/>
              </a:ext>
            </a:extLst>
          </p:cNvPr>
          <p:cNvSpPr/>
          <p:nvPr/>
        </p:nvSpPr>
        <p:spPr>
          <a:xfrm>
            <a:off x="231530" y="202224"/>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328226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295D5-898B-65F5-4507-94DC3B3EA199}"/>
              </a:ext>
            </a:extLst>
          </p:cNvPr>
          <p:cNvSpPr>
            <a:spLocks noGrp="1"/>
          </p:cNvSpPr>
          <p:nvPr>
            <p:ph type="title"/>
          </p:nvPr>
        </p:nvSpPr>
        <p:spPr>
          <a:xfrm>
            <a:off x="855786" y="0"/>
            <a:ext cx="4208584" cy="1002076"/>
          </a:xfrm>
        </p:spPr>
        <p:txBody>
          <a:bodyPr/>
          <a:lstStyle/>
          <a:p>
            <a:r>
              <a:rPr lang="hi-IN" b="1" i="1" u="sng" dirty="0"/>
              <a:t>वातज अधिमन्थ</a:t>
            </a:r>
            <a:endParaRPr lang="en-IN" b="1" i="1" u="sng" dirty="0"/>
          </a:p>
        </p:txBody>
      </p:sp>
      <p:sp>
        <p:nvSpPr>
          <p:cNvPr id="3" name="Content Placeholder 2">
            <a:extLst>
              <a:ext uri="{FF2B5EF4-FFF2-40B4-BE49-F238E27FC236}">
                <a16:creationId xmlns:a16="http://schemas.microsoft.com/office/drawing/2014/main" xmlns="" id="{C436AA13-E776-F38A-E779-FC6DF3DA40D3}"/>
              </a:ext>
            </a:extLst>
          </p:cNvPr>
          <p:cNvSpPr>
            <a:spLocks noGrp="1"/>
          </p:cNvSpPr>
          <p:nvPr>
            <p:ph idx="1"/>
          </p:nvPr>
        </p:nvSpPr>
        <p:spPr>
          <a:xfrm>
            <a:off x="249116" y="826476"/>
            <a:ext cx="11875478" cy="6110655"/>
          </a:xfrm>
        </p:spPr>
        <p:txBody>
          <a:bodyPr>
            <a:normAutofit fontScale="85000" lnSpcReduction="10000"/>
          </a:bodyPr>
          <a:lstStyle/>
          <a:p>
            <a:pPr marL="0" indent="0">
              <a:buNone/>
            </a:pPr>
            <a:r>
              <a:rPr lang="en-US" b="1" dirty="0"/>
              <a:t> </a:t>
            </a:r>
            <a:r>
              <a:rPr lang="hi-IN" sz="4700" b="1" i="1" u="sng" dirty="0"/>
              <a:t>लक्षण</a:t>
            </a:r>
            <a:r>
              <a:rPr lang="en-US" sz="4700" b="1" i="1" u="sng" dirty="0"/>
              <a:t>-</a:t>
            </a:r>
          </a:p>
          <a:p>
            <a:pPr marL="0" indent="0">
              <a:buNone/>
            </a:pPr>
            <a:r>
              <a:rPr lang="en-US" b="1" dirty="0"/>
              <a:t>                       </a:t>
            </a:r>
            <a:r>
              <a:rPr lang="hi-IN" sz="3300" b="1" i="1" dirty="0"/>
              <a:t>नेत्रमुत्पाट्यत इव मथ्यतेऽरणिवच्च यत् |</a:t>
            </a:r>
            <a:br>
              <a:rPr lang="hi-IN" sz="3300" b="1" i="1" dirty="0"/>
            </a:br>
            <a:r>
              <a:rPr lang="en-US" sz="3300" b="1" i="1" dirty="0"/>
              <a:t>                  </a:t>
            </a:r>
            <a:r>
              <a:rPr lang="hi-IN" sz="3300" b="1" i="1" dirty="0"/>
              <a:t>सङ्घर्षतोदनिर्भेदमांससंरब्धमाविलम् ||१२||</a:t>
            </a:r>
            <a:br>
              <a:rPr lang="hi-IN" sz="3300" b="1" i="1" dirty="0"/>
            </a:br>
            <a:r>
              <a:rPr lang="en-US" sz="3300" b="1" i="1" dirty="0"/>
              <a:t>                  </a:t>
            </a:r>
            <a:r>
              <a:rPr lang="hi-IN" sz="3300" b="1" i="1" dirty="0"/>
              <a:t>कुञ्चनास्फोटनाध्मानवेपथुव्यथनैर्युतम् |</a:t>
            </a:r>
            <a:br>
              <a:rPr lang="hi-IN" sz="3300" b="1" i="1" dirty="0"/>
            </a:br>
            <a:r>
              <a:rPr lang="en-US" sz="3300" b="1" i="1" dirty="0"/>
              <a:t>                  </a:t>
            </a:r>
            <a:r>
              <a:rPr lang="hi-IN" sz="3300" b="1" i="1" dirty="0"/>
              <a:t>शिरसोऽर्धं च येन स्यादधिमन्थः स मारुतात् ||</a:t>
            </a:r>
            <a:r>
              <a:rPr lang="en-US" sz="3300" b="1" i="1" dirty="0"/>
              <a:t>                                                                                                                    </a:t>
            </a:r>
          </a:p>
          <a:p>
            <a:pPr marL="0" indent="0">
              <a:buNone/>
            </a:pPr>
            <a:r>
              <a:rPr lang="en-US" sz="3300" b="1" i="1" dirty="0"/>
              <a:t>                                                                                                     </a:t>
            </a:r>
            <a:r>
              <a:rPr lang="hi-IN" b="1" dirty="0"/>
              <a:t>(सु0 उ0- 6/12,13)</a:t>
            </a:r>
            <a:endParaRPr lang="en-US" b="1" dirty="0"/>
          </a:p>
          <a:p>
            <a:pPr marL="0" indent="0">
              <a:buNone/>
            </a:pPr>
            <a:r>
              <a:rPr lang="hi-IN" dirty="0"/>
              <a:t>वातज अभिष्यन्द में नेत्र को निकाले जाने जैसी पीड़ा नेत्रा में मथनी से मथने जैसी पीड़ा, नेत्र</a:t>
            </a:r>
            <a:r>
              <a:rPr lang="en-US" dirty="0"/>
              <a:t> </a:t>
            </a:r>
          </a:p>
          <a:p>
            <a:pPr marL="0" indent="0">
              <a:buNone/>
            </a:pPr>
            <a:r>
              <a:rPr lang="hi-IN" dirty="0"/>
              <a:t>में करकराहट / किरकिरापन /सहर्ष, सुई चूभने जैसी पीड़ा, शस्त्र से काटने के समान वेदना,नेत्र </a:t>
            </a:r>
            <a:endParaRPr lang="en-US" dirty="0"/>
          </a:p>
          <a:p>
            <a:pPr marL="0" indent="0">
              <a:buNone/>
            </a:pPr>
            <a:r>
              <a:rPr lang="hi-IN" dirty="0"/>
              <a:t>मे मांस का उपचय (</a:t>
            </a:r>
            <a:r>
              <a:rPr lang="en-IN" dirty="0"/>
              <a:t>Chemosis) </a:t>
            </a:r>
            <a:r>
              <a:rPr lang="hi-IN" dirty="0"/>
              <a:t>नेत्र का मलिन होना अर्थात नेत्र की</a:t>
            </a:r>
            <a:r>
              <a:rPr lang="en-US" dirty="0"/>
              <a:t> </a:t>
            </a:r>
            <a:r>
              <a:rPr lang="hi-IN" dirty="0"/>
              <a:t>। जो श्वेत आभा है उसका </a:t>
            </a:r>
            <a:endParaRPr lang="en-US" dirty="0"/>
          </a:p>
          <a:p>
            <a:pPr marL="0" indent="0">
              <a:buNone/>
            </a:pPr>
            <a:r>
              <a:rPr lang="hi-IN" dirty="0"/>
              <a:t>नष्ट</a:t>
            </a:r>
            <a:r>
              <a:rPr lang="en-US" dirty="0"/>
              <a:t> </a:t>
            </a:r>
            <a:r>
              <a:rPr lang="hi-IN" dirty="0"/>
              <a:t>हो जाना, नेत्र में संकोचन, फटने जैसा अथवा तनाव (कम्पन) का अनुभव होता है। इसके </a:t>
            </a:r>
            <a:endParaRPr lang="en-US" dirty="0"/>
          </a:p>
          <a:p>
            <a:pPr marL="0" indent="0">
              <a:buNone/>
            </a:pPr>
            <a:r>
              <a:rPr lang="hi-IN" dirty="0"/>
              <a:t>साथ ही आधे शिर में पीड़ा होती है।</a:t>
            </a:r>
            <a:endParaRPr lang="en-US" dirty="0"/>
          </a:p>
          <a:p>
            <a:pPr marL="0" indent="0">
              <a:buNone/>
            </a:pPr>
            <a:r>
              <a:rPr lang="en-IN" dirty="0" err="1"/>
              <a:t>Vataja</a:t>
            </a:r>
            <a:r>
              <a:rPr lang="en-IN" dirty="0"/>
              <a:t> </a:t>
            </a:r>
            <a:r>
              <a:rPr lang="en-IN" dirty="0" err="1"/>
              <a:t>Adhimantha</a:t>
            </a:r>
            <a:r>
              <a:rPr lang="en-IN" dirty="0"/>
              <a:t> is characterized by severe pain like eye is pulled out from the </a:t>
            </a:r>
            <a:r>
              <a:rPr lang="en-IN" dirty="0" err="1"/>
              <a:t>socket,Eye</a:t>
            </a:r>
            <a:r>
              <a:rPr lang="en-IN" dirty="0"/>
              <a:t> is churned with pestle, pricking, </a:t>
            </a:r>
            <a:r>
              <a:rPr lang="en-IN" dirty="0" err="1"/>
              <a:t>tearing,and</a:t>
            </a:r>
            <a:r>
              <a:rPr lang="en-IN" dirty="0"/>
              <a:t> squeezing and bursting type pain Occur, </a:t>
            </a:r>
            <a:r>
              <a:rPr lang="en-IN" dirty="0" err="1"/>
              <a:t>Painin</a:t>
            </a:r>
            <a:r>
              <a:rPr lang="en-IN" dirty="0"/>
              <a:t> half side of head including </a:t>
            </a:r>
            <a:r>
              <a:rPr lang="en-IN" dirty="0" err="1"/>
              <a:t>eye.Foreign</a:t>
            </a:r>
            <a:r>
              <a:rPr lang="en-IN" dirty="0"/>
              <a:t> body sensation, Chemosis, muddy eyes and twitching of eyes.</a:t>
            </a:r>
          </a:p>
        </p:txBody>
      </p:sp>
      <p:sp>
        <p:nvSpPr>
          <p:cNvPr id="4" name="Star: 5 Points 3">
            <a:extLst>
              <a:ext uri="{FF2B5EF4-FFF2-40B4-BE49-F238E27FC236}">
                <a16:creationId xmlns:a16="http://schemas.microsoft.com/office/drawing/2014/main" xmlns="" id="{7E9F5012-2665-8EF0-B852-C0778C127D3F}"/>
              </a:ext>
            </a:extLst>
          </p:cNvPr>
          <p:cNvSpPr/>
          <p:nvPr/>
        </p:nvSpPr>
        <p:spPr>
          <a:xfrm>
            <a:off x="249115" y="294419"/>
            <a:ext cx="404446" cy="413238"/>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2770839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TotalTime>
  <Words>4503</Words>
  <Application>Microsoft Office PowerPoint</Application>
  <PresentationFormat>Custom</PresentationFormat>
  <Paragraphs>621</Paragraphs>
  <Slides>71</Slides>
  <Notes>3</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Slide 1</vt:lpstr>
      <vt:lpstr>परिचय</vt:lpstr>
      <vt:lpstr>निदान</vt:lpstr>
      <vt:lpstr>Slide 4</vt:lpstr>
      <vt:lpstr>Slide 5</vt:lpstr>
      <vt:lpstr>Slide 6</vt:lpstr>
      <vt:lpstr>आधुनिक मतानुसार</vt:lpstr>
      <vt:lpstr>Slide 8</vt:lpstr>
      <vt:lpstr>वातज अधिमन्थ</vt:lpstr>
      <vt:lpstr>Slide 10</vt:lpstr>
      <vt:lpstr>आधुनिक विचार</vt:lpstr>
      <vt:lpstr>Slide 12</vt:lpstr>
      <vt:lpstr>Slide 13</vt:lpstr>
      <vt:lpstr>अन्य चिकित्सा–</vt:lpstr>
      <vt:lpstr>पित्तज अधिमन्थ-</vt:lpstr>
      <vt:lpstr>Slide 16</vt:lpstr>
      <vt:lpstr>Slide 17</vt:lpstr>
      <vt:lpstr>Slide 18</vt:lpstr>
      <vt:lpstr>Slide 19</vt:lpstr>
      <vt:lpstr>कफज अधिमन्थ</vt:lpstr>
      <vt:lpstr>Slide 21</vt:lpstr>
      <vt:lpstr>कफज अधिमन्थ चिकित्सा</vt:lpstr>
      <vt:lpstr>Slide 23</vt:lpstr>
      <vt:lpstr>Slide 24</vt:lpstr>
      <vt:lpstr>रक्तज अधिमन्थ</vt:lpstr>
      <vt:lpstr>आ० वाग्भट मतानुसार-           </vt:lpstr>
      <vt:lpstr>आधुनिक विचार  </vt:lpstr>
      <vt:lpstr>General treatment  </vt:lpstr>
      <vt:lpstr>Slide 29</vt:lpstr>
      <vt:lpstr>Slide 30</vt:lpstr>
      <vt:lpstr>अधिमन्थ की साध्यासाध्यता</vt:lpstr>
      <vt:lpstr>Slide 32</vt:lpstr>
      <vt:lpstr>Objectives</vt:lpstr>
      <vt:lpstr>DEFINITION</vt:lpstr>
      <vt:lpstr>ANGLE OF ANTERIOR CHAMBER</vt:lpstr>
      <vt:lpstr>DRAINAGE OF AQUEOUS HUMOR</vt:lpstr>
      <vt:lpstr>PRIMARY ANGLE CLOSURE GLAUCOMA</vt:lpstr>
      <vt:lpstr>Ocular risk factors  </vt:lpstr>
      <vt:lpstr>PATHOGENESIS</vt:lpstr>
      <vt:lpstr>Anterior Iris Bowing  Simultaneous dilatation of the pupil renders the peripheral iris more flaccid. The pupil block causes the pressure in the Posterior Chamber to increase &amp; peripheral iris bows anteriorly</vt:lpstr>
      <vt:lpstr>Slide 41</vt:lpstr>
      <vt:lpstr>Slide 42</vt:lpstr>
      <vt:lpstr>Slide 43</vt:lpstr>
      <vt:lpstr>CLASSIFICATION</vt:lpstr>
      <vt:lpstr>New classification of PACG</vt:lpstr>
      <vt:lpstr>Gonioscopic grading of Angle closure</vt:lpstr>
      <vt:lpstr>Slide 47</vt:lpstr>
      <vt:lpstr>Van Herrick’s grading</vt:lpstr>
      <vt:lpstr>Tests for Angle closure</vt:lpstr>
      <vt:lpstr>PRIMARY ANGLE CLOSURE GLAUCOMA SUSPECT</vt:lpstr>
      <vt:lpstr>Slide 51</vt:lpstr>
      <vt:lpstr>Slide 52</vt:lpstr>
      <vt:lpstr>INTERMITTENT(SUBACUTE)PRIMARY ANGLE CLOSURE GLAUCOMA</vt:lpstr>
      <vt:lpstr>Slide 54</vt:lpstr>
      <vt:lpstr>ACUTE PRIMARY ANGLE CLOSURE GLAUCOMA</vt:lpstr>
      <vt:lpstr>Slide 56</vt:lpstr>
      <vt:lpstr>Findings during an acute attack of angle-closure glaucoma </vt:lpstr>
      <vt:lpstr>Slide 58</vt:lpstr>
      <vt:lpstr>Slide 59</vt:lpstr>
      <vt:lpstr>Slide 60</vt:lpstr>
      <vt:lpstr>Chronic angle closure glaucoma</vt:lpstr>
      <vt:lpstr>Treatment of chronic angle closure</vt:lpstr>
      <vt:lpstr>Treatment of chronic angle closure</vt:lpstr>
      <vt:lpstr>Laser Peripheral Iridotomy </vt:lpstr>
      <vt:lpstr>Slide 65</vt:lpstr>
      <vt:lpstr> Absolute glaucoma</vt:lpstr>
      <vt:lpstr>Clinical features of absolute glaucoma</vt:lpstr>
      <vt:lpstr>Management of absolute glaucoma</vt:lpstr>
      <vt:lpstr>Complications</vt:lpstr>
      <vt:lpstr>Conclusion</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dc:creator>
  <cp:lastModifiedBy>user</cp:lastModifiedBy>
  <cp:revision>83</cp:revision>
  <dcterms:created xsi:type="dcterms:W3CDTF">2022-09-20T11:24:22Z</dcterms:created>
  <dcterms:modified xsi:type="dcterms:W3CDTF">2022-09-24T04:07:51Z</dcterms:modified>
</cp:coreProperties>
</file>