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20"/>
  </p:notesMasterIdLst>
  <p:sldIdLst>
    <p:sldId id="292" r:id="rId2"/>
    <p:sldId id="262" r:id="rId3"/>
    <p:sldId id="266" r:id="rId4"/>
    <p:sldId id="285" r:id="rId5"/>
    <p:sldId id="298" r:id="rId6"/>
    <p:sldId id="268" r:id="rId7"/>
    <p:sldId id="299" r:id="rId8"/>
    <p:sldId id="271" r:id="rId9"/>
    <p:sldId id="304" r:id="rId10"/>
    <p:sldId id="302" r:id="rId11"/>
    <p:sldId id="303" r:id="rId12"/>
    <p:sldId id="263" r:id="rId13"/>
    <p:sldId id="259" r:id="rId14"/>
    <p:sldId id="264" r:id="rId15"/>
    <p:sldId id="265" r:id="rId16"/>
    <p:sldId id="267" r:id="rId17"/>
    <p:sldId id="301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Yashoda Rawat" userId="c5522c3be086dbba" providerId="LiveId" clId="{56B8023F-49A7-4CCE-8028-F897C7F9DAE3}"/>
    <pc:docChg chg="custSel delSld modSld sldOrd">
      <pc:chgData name="Dr.Yashoda Rawat" userId="c5522c3be086dbba" providerId="LiveId" clId="{56B8023F-49A7-4CCE-8028-F897C7F9DAE3}" dt="2025-01-29T17:41:50.487" v="126" actId="1076"/>
      <pc:docMkLst>
        <pc:docMk/>
      </pc:docMkLst>
      <pc:sldChg chg="del">
        <pc:chgData name="Dr.Yashoda Rawat" userId="c5522c3be086dbba" providerId="LiveId" clId="{56B8023F-49A7-4CCE-8028-F897C7F9DAE3}" dt="2025-01-29T17:28:36.493" v="5" actId="2696"/>
        <pc:sldMkLst>
          <pc:docMk/>
          <pc:sldMk cId="3759259557" sldId="258"/>
        </pc:sldMkLst>
      </pc:sldChg>
      <pc:sldChg chg="modSp mod">
        <pc:chgData name="Dr.Yashoda Rawat" userId="c5522c3be086dbba" providerId="LiveId" clId="{56B8023F-49A7-4CCE-8028-F897C7F9DAE3}" dt="2025-01-29T17:40:53.471" v="108" actId="1076"/>
        <pc:sldMkLst>
          <pc:docMk/>
          <pc:sldMk cId="1030691377" sldId="259"/>
        </pc:sldMkLst>
        <pc:spChg chg="mod">
          <ac:chgData name="Dr.Yashoda Rawat" userId="c5522c3be086dbba" providerId="LiveId" clId="{56B8023F-49A7-4CCE-8028-F897C7F9DAE3}" dt="2025-01-29T17:40:49.189" v="107" actId="1076"/>
          <ac:spMkLst>
            <pc:docMk/>
            <pc:sldMk cId="1030691377" sldId="259"/>
            <ac:spMk id="3" creationId="{B2EFE000-DC77-9EF6-4AE5-34AA673ABB67}"/>
          </ac:spMkLst>
        </pc:spChg>
        <pc:spChg chg="mod">
          <ac:chgData name="Dr.Yashoda Rawat" userId="c5522c3be086dbba" providerId="LiveId" clId="{56B8023F-49A7-4CCE-8028-F897C7F9DAE3}" dt="2025-01-29T17:40:53.471" v="108" actId="1076"/>
          <ac:spMkLst>
            <pc:docMk/>
            <pc:sldMk cId="1030691377" sldId="259"/>
            <ac:spMk id="4" creationId="{8A3B8193-F731-9CF8-A761-7D97F166509F}"/>
          </ac:spMkLst>
        </pc:spChg>
      </pc:sldChg>
      <pc:sldChg chg="modSp mod">
        <pc:chgData name="Dr.Yashoda Rawat" userId="c5522c3be086dbba" providerId="LiveId" clId="{56B8023F-49A7-4CCE-8028-F897C7F9DAE3}" dt="2025-01-29T17:41:50.487" v="126" actId="1076"/>
        <pc:sldMkLst>
          <pc:docMk/>
          <pc:sldMk cId="3124964078" sldId="264"/>
        </pc:sldMkLst>
        <pc:spChg chg="mod">
          <ac:chgData name="Dr.Yashoda Rawat" userId="c5522c3be086dbba" providerId="LiveId" clId="{56B8023F-49A7-4CCE-8028-F897C7F9DAE3}" dt="2025-01-29T17:41:50.487" v="126" actId="1076"/>
          <ac:spMkLst>
            <pc:docMk/>
            <pc:sldMk cId="3124964078" sldId="264"/>
            <ac:spMk id="3" creationId="{D68F5A6F-9738-F5E6-D432-A3E5F6AFFA9A}"/>
          </ac:spMkLst>
        </pc:spChg>
      </pc:sldChg>
      <pc:sldChg chg="modSp mod">
        <pc:chgData name="Dr.Yashoda Rawat" userId="c5522c3be086dbba" providerId="LiveId" clId="{56B8023F-49A7-4CCE-8028-F897C7F9DAE3}" dt="2025-01-29T17:35:23.934" v="49" actId="1076"/>
        <pc:sldMkLst>
          <pc:docMk/>
          <pc:sldMk cId="333359383" sldId="267"/>
        </pc:sldMkLst>
        <pc:spChg chg="mod">
          <ac:chgData name="Dr.Yashoda Rawat" userId="c5522c3be086dbba" providerId="LiveId" clId="{56B8023F-49A7-4CCE-8028-F897C7F9DAE3}" dt="2025-01-29T17:35:23.934" v="49" actId="1076"/>
          <ac:spMkLst>
            <pc:docMk/>
            <pc:sldMk cId="333359383" sldId="267"/>
            <ac:spMk id="2" creationId="{700CF834-2B84-48AD-91E7-B57AE354C2CA}"/>
          </ac:spMkLst>
        </pc:spChg>
      </pc:sldChg>
      <pc:sldChg chg="del">
        <pc:chgData name="Dr.Yashoda Rawat" userId="c5522c3be086dbba" providerId="LiveId" clId="{56B8023F-49A7-4CCE-8028-F897C7F9DAE3}" dt="2025-01-29T17:25:00.960" v="2" actId="2696"/>
        <pc:sldMkLst>
          <pc:docMk/>
          <pc:sldMk cId="2111303427" sldId="269"/>
        </pc:sldMkLst>
      </pc:sldChg>
      <pc:sldChg chg="del">
        <pc:chgData name="Dr.Yashoda Rawat" userId="c5522c3be086dbba" providerId="LiveId" clId="{56B8023F-49A7-4CCE-8028-F897C7F9DAE3}" dt="2025-01-29T17:29:47.457" v="6" actId="2696"/>
        <pc:sldMkLst>
          <pc:docMk/>
          <pc:sldMk cId="4088596998" sldId="270"/>
        </pc:sldMkLst>
      </pc:sldChg>
      <pc:sldChg chg="del">
        <pc:chgData name="Dr.Yashoda Rawat" userId="c5522c3be086dbba" providerId="LiveId" clId="{56B8023F-49A7-4CCE-8028-F897C7F9DAE3}" dt="2025-01-29T17:24:07.550" v="0" actId="2696"/>
        <pc:sldMkLst>
          <pc:docMk/>
          <pc:sldMk cId="2624021206" sldId="284"/>
        </pc:sldMkLst>
      </pc:sldChg>
      <pc:sldChg chg="modSp mod">
        <pc:chgData name="Dr.Yashoda Rawat" userId="c5522c3be086dbba" providerId="LiveId" clId="{56B8023F-49A7-4CCE-8028-F897C7F9DAE3}" dt="2025-01-29T17:32:23.735" v="29" actId="20577"/>
        <pc:sldMkLst>
          <pc:docMk/>
          <pc:sldMk cId="3898447929" sldId="292"/>
        </pc:sldMkLst>
        <pc:spChg chg="mod">
          <ac:chgData name="Dr.Yashoda Rawat" userId="c5522c3be086dbba" providerId="LiveId" clId="{56B8023F-49A7-4CCE-8028-F897C7F9DAE3}" dt="2025-01-29T17:32:23.735" v="29" actId="20577"/>
          <ac:spMkLst>
            <pc:docMk/>
            <pc:sldMk cId="3898447929" sldId="292"/>
            <ac:spMk id="9" creationId="{485E0237-B9A1-0B58-E0AA-05EF84817EB4}"/>
          </ac:spMkLst>
        </pc:spChg>
      </pc:sldChg>
      <pc:sldChg chg="del">
        <pc:chgData name="Dr.Yashoda Rawat" userId="c5522c3be086dbba" providerId="LiveId" clId="{56B8023F-49A7-4CCE-8028-F897C7F9DAE3}" dt="2025-01-29T17:25:47.202" v="3" actId="2696"/>
        <pc:sldMkLst>
          <pc:docMk/>
          <pc:sldMk cId="969657351" sldId="293"/>
        </pc:sldMkLst>
      </pc:sldChg>
      <pc:sldChg chg="del">
        <pc:chgData name="Dr.Yashoda Rawat" userId="c5522c3be086dbba" providerId="LiveId" clId="{56B8023F-49A7-4CCE-8028-F897C7F9DAE3}" dt="2025-01-29T17:26:02.364" v="4" actId="2696"/>
        <pc:sldMkLst>
          <pc:docMk/>
          <pc:sldMk cId="3132995554" sldId="294"/>
        </pc:sldMkLst>
      </pc:sldChg>
      <pc:sldChg chg="del">
        <pc:chgData name="Dr.Yashoda Rawat" userId="c5522c3be086dbba" providerId="LiveId" clId="{56B8023F-49A7-4CCE-8028-F897C7F9DAE3}" dt="2025-01-29T17:24:41.541" v="1" actId="2696"/>
        <pc:sldMkLst>
          <pc:docMk/>
          <pc:sldMk cId="1828124726" sldId="296"/>
        </pc:sldMkLst>
      </pc:sldChg>
      <pc:sldChg chg="del">
        <pc:chgData name="Dr.Yashoda Rawat" userId="c5522c3be086dbba" providerId="LiveId" clId="{56B8023F-49A7-4CCE-8028-F897C7F9DAE3}" dt="2025-01-29T17:38:45.340" v="81" actId="2696"/>
        <pc:sldMkLst>
          <pc:docMk/>
          <pc:sldMk cId="4249242910" sldId="297"/>
        </pc:sldMkLst>
      </pc:sldChg>
      <pc:sldChg chg="modSp mod">
        <pc:chgData name="Dr.Yashoda Rawat" userId="c5522c3be086dbba" providerId="LiveId" clId="{56B8023F-49A7-4CCE-8028-F897C7F9DAE3}" dt="2025-01-29T17:37:35.454" v="80" actId="20577"/>
        <pc:sldMkLst>
          <pc:docMk/>
          <pc:sldMk cId="595203558" sldId="301"/>
        </pc:sldMkLst>
        <pc:spChg chg="mod">
          <ac:chgData name="Dr.Yashoda Rawat" userId="c5522c3be086dbba" providerId="LiveId" clId="{56B8023F-49A7-4CCE-8028-F897C7F9DAE3}" dt="2025-01-29T17:37:35.454" v="80" actId="20577"/>
          <ac:spMkLst>
            <pc:docMk/>
            <pc:sldMk cId="595203558" sldId="301"/>
            <ac:spMk id="5" creationId="{75B258E4-E2F4-6E01-FB91-2B1530F6F838}"/>
          </ac:spMkLst>
        </pc:spChg>
      </pc:sldChg>
      <pc:sldChg chg="ord">
        <pc:chgData name="Dr.Yashoda Rawat" userId="c5522c3be086dbba" providerId="LiveId" clId="{56B8023F-49A7-4CCE-8028-F897C7F9DAE3}" dt="2025-01-29T17:33:45.340" v="31"/>
        <pc:sldMkLst>
          <pc:docMk/>
          <pc:sldMk cId="2411248793" sldId="302"/>
        </pc:sldMkLst>
      </pc:sldChg>
      <pc:sldChg chg="ord">
        <pc:chgData name="Dr.Yashoda Rawat" userId="c5522c3be086dbba" providerId="LiveId" clId="{56B8023F-49A7-4CCE-8028-F897C7F9DAE3}" dt="2025-01-29T17:33:55.101" v="33"/>
        <pc:sldMkLst>
          <pc:docMk/>
          <pc:sldMk cId="4066920034" sldId="303"/>
        </pc:sldMkLst>
      </pc:sldChg>
      <pc:sldMasterChg chg="delSldLayout">
        <pc:chgData name="Dr.Yashoda Rawat" userId="c5522c3be086dbba" providerId="LiveId" clId="{56B8023F-49A7-4CCE-8028-F897C7F9DAE3}" dt="2025-01-29T17:24:07.550" v="0" actId="2696"/>
        <pc:sldMasterMkLst>
          <pc:docMk/>
          <pc:sldMasterMk cId="2172165520" sldId="2147483905"/>
        </pc:sldMasterMkLst>
        <pc:sldLayoutChg chg="del">
          <pc:chgData name="Dr.Yashoda Rawat" userId="c5522c3be086dbba" providerId="LiveId" clId="{56B8023F-49A7-4CCE-8028-F897C7F9DAE3}" dt="2025-01-29T17:24:07.550" v="0" actId="2696"/>
          <pc:sldLayoutMkLst>
            <pc:docMk/>
            <pc:sldMasterMk cId="2172165520" sldId="2147483905"/>
            <pc:sldLayoutMk cId="3578622991" sldId="214748391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987CB-255A-417E-8CD5-599EC3049B36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</dgm:pt>
    <dgm:pt modelId="{7E2DC459-86AC-4819-831F-711A6B46FE5E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Poor Product Quality</a:t>
          </a:r>
        </a:p>
      </dgm:t>
    </dgm:pt>
    <dgm:pt modelId="{800EFA3A-B598-441C-9C85-73B25CD3B08C}" type="parTrans" cxnId="{CEC47D1D-1474-491B-8E84-A08F7D1970ED}">
      <dgm:prSet/>
      <dgm:spPr/>
      <dgm:t>
        <a:bodyPr/>
        <a:lstStyle/>
        <a:p>
          <a:endParaRPr lang="en-IN"/>
        </a:p>
      </dgm:t>
    </dgm:pt>
    <dgm:pt modelId="{B2E03160-46FC-4965-A476-62EB9901DEBB}" type="sibTrans" cxnId="{CEC47D1D-1474-491B-8E84-A08F7D1970ED}">
      <dgm:prSet/>
      <dgm:spPr/>
      <dgm:t>
        <a:bodyPr/>
        <a:lstStyle/>
        <a:p>
          <a:endParaRPr lang="en-IN"/>
        </a:p>
      </dgm:t>
    </dgm:pt>
    <dgm:pt modelId="{8426A9EC-5C54-4AC0-87C1-6A8132D8D47C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Improper Administration of Drug</a:t>
          </a:r>
        </a:p>
      </dgm:t>
    </dgm:pt>
    <dgm:pt modelId="{D1290A1D-0000-49BF-B99F-8EECFCE4A1C0}" type="parTrans" cxnId="{6A156841-84F5-479A-829B-1AC513196B0D}">
      <dgm:prSet/>
      <dgm:spPr/>
      <dgm:t>
        <a:bodyPr/>
        <a:lstStyle/>
        <a:p>
          <a:endParaRPr lang="en-IN"/>
        </a:p>
      </dgm:t>
    </dgm:pt>
    <dgm:pt modelId="{76996F9A-C46D-4C7E-9FC4-926BDA3824E3}" type="sibTrans" cxnId="{6A156841-84F5-479A-829B-1AC513196B0D}">
      <dgm:prSet/>
      <dgm:spPr/>
      <dgm:t>
        <a:bodyPr/>
        <a:lstStyle/>
        <a:p>
          <a:endParaRPr lang="en-IN"/>
        </a:p>
      </dgm:t>
    </dgm:pt>
    <dgm:pt modelId="{27E01E0B-5A2E-4EE9-880B-94C84A120AD2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Inadequate Regulatory Measures</a:t>
          </a:r>
        </a:p>
      </dgm:t>
    </dgm:pt>
    <dgm:pt modelId="{C84F29F6-72E8-4951-9992-4768F53F2009}" type="parTrans" cxnId="{FAB3ED3F-2669-477C-AFB8-330FCCF38E33}">
      <dgm:prSet/>
      <dgm:spPr/>
      <dgm:t>
        <a:bodyPr/>
        <a:lstStyle/>
        <a:p>
          <a:endParaRPr lang="en-IN"/>
        </a:p>
      </dgm:t>
    </dgm:pt>
    <dgm:pt modelId="{BBFB4A9C-F02E-4444-A6E3-8970BAACE051}" type="sibTrans" cxnId="{FAB3ED3F-2669-477C-AFB8-330FCCF38E33}">
      <dgm:prSet/>
      <dgm:spPr/>
      <dgm:t>
        <a:bodyPr/>
        <a:lstStyle/>
        <a:p>
          <a:endParaRPr lang="en-IN"/>
        </a:p>
      </dgm:t>
    </dgm:pt>
    <dgm:pt modelId="{4FC33880-7128-4025-A8EC-470785596306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Largely Uncontrolled Distribution Channels</a:t>
          </a:r>
        </a:p>
      </dgm:t>
    </dgm:pt>
    <dgm:pt modelId="{26779387-7B3D-490D-9991-6732AD74E228}" type="parTrans" cxnId="{0293F4DE-6E19-4A07-90F2-0BD439DE089B}">
      <dgm:prSet/>
      <dgm:spPr/>
      <dgm:t>
        <a:bodyPr/>
        <a:lstStyle/>
        <a:p>
          <a:endParaRPr lang="en-IN"/>
        </a:p>
      </dgm:t>
    </dgm:pt>
    <dgm:pt modelId="{09C38798-6161-4D9A-868D-DB0023086F31}" type="sibTrans" cxnId="{0293F4DE-6E19-4A07-90F2-0BD439DE089B}">
      <dgm:prSet/>
      <dgm:spPr/>
      <dgm:t>
        <a:bodyPr/>
        <a:lstStyle/>
        <a:p>
          <a:endParaRPr lang="en-IN"/>
        </a:p>
      </dgm:t>
    </dgm:pt>
    <dgm:pt modelId="{45E292DE-E022-411B-AC9B-A6A368B15589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Weak Quality Control System</a:t>
          </a:r>
        </a:p>
      </dgm:t>
    </dgm:pt>
    <dgm:pt modelId="{6B1A3086-8C58-4FF6-8DDC-278F4AB36649}" type="parTrans" cxnId="{D285C122-92CA-4042-9F3C-7DA05E6A8210}">
      <dgm:prSet/>
      <dgm:spPr/>
      <dgm:t>
        <a:bodyPr/>
        <a:lstStyle/>
        <a:p>
          <a:endParaRPr lang="en-IN"/>
        </a:p>
      </dgm:t>
    </dgm:pt>
    <dgm:pt modelId="{E9DC03AA-EE37-415A-9497-D721684A5CBB}" type="sibTrans" cxnId="{D285C122-92CA-4042-9F3C-7DA05E6A8210}">
      <dgm:prSet/>
      <dgm:spPr/>
      <dgm:t>
        <a:bodyPr/>
        <a:lstStyle/>
        <a:p>
          <a:endParaRPr lang="en-IN"/>
        </a:p>
      </dgm:t>
    </dgm:pt>
    <dgm:pt modelId="{C3608D63-F759-4863-9EF8-C460CBCC2A04}" type="pres">
      <dgm:prSet presAssocID="{CDB987CB-255A-417E-8CD5-599EC3049B36}" presName="compositeShape" presStyleCnt="0">
        <dgm:presLayoutVars>
          <dgm:dir/>
          <dgm:resizeHandles/>
        </dgm:presLayoutVars>
      </dgm:prSet>
      <dgm:spPr/>
    </dgm:pt>
    <dgm:pt modelId="{CD6F4259-0BA1-4A57-A88E-2164410B368F}" type="pres">
      <dgm:prSet presAssocID="{CDB987CB-255A-417E-8CD5-599EC3049B36}" presName="pyramid" presStyleLbl="node1" presStyleIdx="0" presStyleCnt="1" custLinFactNeighborX="-8082"/>
      <dgm:spPr/>
    </dgm:pt>
    <dgm:pt modelId="{24959D03-D248-4CA9-99C3-723AFECED19E}" type="pres">
      <dgm:prSet presAssocID="{CDB987CB-255A-417E-8CD5-599EC3049B36}" presName="theList" presStyleCnt="0"/>
      <dgm:spPr/>
    </dgm:pt>
    <dgm:pt modelId="{2995AA00-D3CD-46A2-88D3-039ECFB51838}" type="pres">
      <dgm:prSet presAssocID="{7E2DC459-86AC-4819-831F-711A6B46FE5E}" presName="aNode" presStyleLbl="fgAcc1" presStyleIdx="0" presStyleCnt="5">
        <dgm:presLayoutVars>
          <dgm:bulletEnabled val="1"/>
        </dgm:presLayoutVars>
      </dgm:prSet>
      <dgm:spPr/>
    </dgm:pt>
    <dgm:pt modelId="{A63CC64E-8C10-4F70-A941-12FEAB5AAE5B}" type="pres">
      <dgm:prSet presAssocID="{7E2DC459-86AC-4819-831F-711A6B46FE5E}" presName="aSpace" presStyleCnt="0"/>
      <dgm:spPr/>
    </dgm:pt>
    <dgm:pt modelId="{E18E5D9C-C406-4946-9C38-52705ED7BE5B}" type="pres">
      <dgm:prSet presAssocID="{8426A9EC-5C54-4AC0-87C1-6A8132D8D47C}" presName="aNode" presStyleLbl="fgAcc1" presStyleIdx="1" presStyleCnt="5">
        <dgm:presLayoutVars>
          <dgm:bulletEnabled val="1"/>
        </dgm:presLayoutVars>
      </dgm:prSet>
      <dgm:spPr/>
    </dgm:pt>
    <dgm:pt modelId="{A818BC28-CC34-47CF-9FEB-D11F682F49C7}" type="pres">
      <dgm:prSet presAssocID="{8426A9EC-5C54-4AC0-87C1-6A8132D8D47C}" presName="aSpace" presStyleCnt="0"/>
      <dgm:spPr/>
    </dgm:pt>
    <dgm:pt modelId="{F3370062-8EC8-4A9D-8AB9-F81CDF317A73}" type="pres">
      <dgm:prSet presAssocID="{27E01E0B-5A2E-4EE9-880B-94C84A120AD2}" presName="aNode" presStyleLbl="fgAcc1" presStyleIdx="2" presStyleCnt="5">
        <dgm:presLayoutVars>
          <dgm:bulletEnabled val="1"/>
        </dgm:presLayoutVars>
      </dgm:prSet>
      <dgm:spPr/>
    </dgm:pt>
    <dgm:pt modelId="{90C352B0-3397-40E5-92D9-3C45859E5555}" type="pres">
      <dgm:prSet presAssocID="{27E01E0B-5A2E-4EE9-880B-94C84A120AD2}" presName="aSpace" presStyleCnt="0"/>
      <dgm:spPr/>
    </dgm:pt>
    <dgm:pt modelId="{E9FC2076-93B5-4153-87F4-2DBA2C949DB9}" type="pres">
      <dgm:prSet presAssocID="{45E292DE-E022-411B-AC9B-A6A368B15589}" presName="aNode" presStyleLbl="fgAcc1" presStyleIdx="3" presStyleCnt="5">
        <dgm:presLayoutVars>
          <dgm:bulletEnabled val="1"/>
        </dgm:presLayoutVars>
      </dgm:prSet>
      <dgm:spPr/>
    </dgm:pt>
    <dgm:pt modelId="{B51DFAC7-B5B0-4F53-A47F-CD2DC8D827C2}" type="pres">
      <dgm:prSet presAssocID="{45E292DE-E022-411B-AC9B-A6A368B15589}" presName="aSpace" presStyleCnt="0"/>
      <dgm:spPr/>
    </dgm:pt>
    <dgm:pt modelId="{5F719AFE-63A8-41E8-970F-2345213DEE10}" type="pres">
      <dgm:prSet presAssocID="{4FC33880-7128-4025-A8EC-470785596306}" presName="aNode" presStyleLbl="fgAcc1" presStyleIdx="4" presStyleCnt="5">
        <dgm:presLayoutVars>
          <dgm:bulletEnabled val="1"/>
        </dgm:presLayoutVars>
      </dgm:prSet>
      <dgm:spPr/>
    </dgm:pt>
    <dgm:pt modelId="{DB75F084-EEE1-426B-BD90-17399C64227D}" type="pres">
      <dgm:prSet presAssocID="{4FC33880-7128-4025-A8EC-470785596306}" presName="aSpace" presStyleCnt="0"/>
      <dgm:spPr/>
    </dgm:pt>
  </dgm:ptLst>
  <dgm:cxnLst>
    <dgm:cxn modelId="{CEC47D1D-1474-491B-8E84-A08F7D1970ED}" srcId="{CDB987CB-255A-417E-8CD5-599EC3049B36}" destId="{7E2DC459-86AC-4819-831F-711A6B46FE5E}" srcOrd="0" destOrd="0" parTransId="{800EFA3A-B598-441C-9C85-73B25CD3B08C}" sibTransId="{B2E03160-46FC-4965-A476-62EB9901DEBB}"/>
    <dgm:cxn modelId="{2E106D20-4B4E-4D9A-9FBA-950422C070BD}" type="presOf" srcId="{CDB987CB-255A-417E-8CD5-599EC3049B36}" destId="{C3608D63-F759-4863-9EF8-C460CBCC2A04}" srcOrd="0" destOrd="0" presId="urn:microsoft.com/office/officeart/2005/8/layout/pyramid2"/>
    <dgm:cxn modelId="{D285C122-92CA-4042-9F3C-7DA05E6A8210}" srcId="{CDB987CB-255A-417E-8CD5-599EC3049B36}" destId="{45E292DE-E022-411B-AC9B-A6A368B15589}" srcOrd="3" destOrd="0" parTransId="{6B1A3086-8C58-4FF6-8DDC-278F4AB36649}" sibTransId="{E9DC03AA-EE37-415A-9497-D721684A5CBB}"/>
    <dgm:cxn modelId="{F717F33E-903C-4E0C-A25B-ACF496D16BEB}" type="presOf" srcId="{7E2DC459-86AC-4819-831F-711A6B46FE5E}" destId="{2995AA00-D3CD-46A2-88D3-039ECFB51838}" srcOrd="0" destOrd="0" presId="urn:microsoft.com/office/officeart/2005/8/layout/pyramid2"/>
    <dgm:cxn modelId="{FAB3ED3F-2669-477C-AFB8-330FCCF38E33}" srcId="{CDB987CB-255A-417E-8CD5-599EC3049B36}" destId="{27E01E0B-5A2E-4EE9-880B-94C84A120AD2}" srcOrd="2" destOrd="0" parTransId="{C84F29F6-72E8-4951-9992-4768F53F2009}" sibTransId="{BBFB4A9C-F02E-4444-A6E3-8970BAACE051}"/>
    <dgm:cxn modelId="{6A156841-84F5-479A-829B-1AC513196B0D}" srcId="{CDB987CB-255A-417E-8CD5-599EC3049B36}" destId="{8426A9EC-5C54-4AC0-87C1-6A8132D8D47C}" srcOrd="1" destOrd="0" parTransId="{D1290A1D-0000-49BF-B99F-8EECFCE4A1C0}" sibTransId="{76996F9A-C46D-4C7E-9FC4-926BDA3824E3}"/>
    <dgm:cxn modelId="{15C1BD45-B234-4688-9B8F-A6E79D41E48F}" type="presOf" srcId="{27E01E0B-5A2E-4EE9-880B-94C84A120AD2}" destId="{F3370062-8EC8-4A9D-8AB9-F81CDF317A73}" srcOrd="0" destOrd="0" presId="urn:microsoft.com/office/officeart/2005/8/layout/pyramid2"/>
    <dgm:cxn modelId="{A5FD668C-478C-4078-B51B-89AB28F3DC6E}" type="presOf" srcId="{4FC33880-7128-4025-A8EC-470785596306}" destId="{5F719AFE-63A8-41E8-970F-2345213DEE10}" srcOrd="0" destOrd="0" presId="urn:microsoft.com/office/officeart/2005/8/layout/pyramid2"/>
    <dgm:cxn modelId="{17ED39B1-BF00-44ED-8BF9-E82A67433FB6}" type="presOf" srcId="{8426A9EC-5C54-4AC0-87C1-6A8132D8D47C}" destId="{E18E5D9C-C406-4946-9C38-52705ED7BE5B}" srcOrd="0" destOrd="0" presId="urn:microsoft.com/office/officeart/2005/8/layout/pyramid2"/>
    <dgm:cxn modelId="{0293F4DE-6E19-4A07-90F2-0BD439DE089B}" srcId="{CDB987CB-255A-417E-8CD5-599EC3049B36}" destId="{4FC33880-7128-4025-A8EC-470785596306}" srcOrd="4" destOrd="0" parTransId="{26779387-7B3D-490D-9991-6732AD74E228}" sibTransId="{09C38798-6161-4D9A-868D-DB0023086F31}"/>
    <dgm:cxn modelId="{C3CE96FD-0AD8-47BE-9967-6F3EA3CB360E}" type="presOf" srcId="{45E292DE-E022-411B-AC9B-A6A368B15589}" destId="{E9FC2076-93B5-4153-87F4-2DBA2C949DB9}" srcOrd="0" destOrd="0" presId="urn:microsoft.com/office/officeart/2005/8/layout/pyramid2"/>
    <dgm:cxn modelId="{8315513E-DD8E-4BE3-A674-BF75691540B0}" type="presParOf" srcId="{C3608D63-F759-4863-9EF8-C460CBCC2A04}" destId="{CD6F4259-0BA1-4A57-A88E-2164410B368F}" srcOrd="0" destOrd="0" presId="urn:microsoft.com/office/officeart/2005/8/layout/pyramid2"/>
    <dgm:cxn modelId="{0BDD1A3B-048B-421E-8C02-8C60267EC685}" type="presParOf" srcId="{C3608D63-F759-4863-9EF8-C460CBCC2A04}" destId="{24959D03-D248-4CA9-99C3-723AFECED19E}" srcOrd="1" destOrd="0" presId="urn:microsoft.com/office/officeart/2005/8/layout/pyramid2"/>
    <dgm:cxn modelId="{0E13B312-1010-4C0B-8D75-87E01CDF2D8B}" type="presParOf" srcId="{24959D03-D248-4CA9-99C3-723AFECED19E}" destId="{2995AA00-D3CD-46A2-88D3-039ECFB51838}" srcOrd="0" destOrd="0" presId="urn:microsoft.com/office/officeart/2005/8/layout/pyramid2"/>
    <dgm:cxn modelId="{3AB4F5E8-98F8-486F-880C-0699F8BB7CAA}" type="presParOf" srcId="{24959D03-D248-4CA9-99C3-723AFECED19E}" destId="{A63CC64E-8C10-4F70-A941-12FEAB5AAE5B}" srcOrd="1" destOrd="0" presId="urn:microsoft.com/office/officeart/2005/8/layout/pyramid2"/>
    <dgm:cxn modelId="{27DB4FCF-B31A-48D4-8315-65D92CAE3FCD}" type="presParOf" srcId="{24959D03-D248-4CA9-99C3-723AFECED19E}" destId="{E18E5D9C-C406-4946-9C38-52705ED7BE5B}" srcOrd="2" destOrd="0" presId="urn:microsoft.com/office/officeart/2005/8/layout/pyramid2"/>
    <dgm:cxn modelId="{93AA0D96-62AA-4003-8F48-D4049AD62705}" type="presParOf" srcId="{24959D03-D248-4CA9-99C3-723AFECED19E}" destId="{A818BC28-CC34-47CF-9FEB-D11F682F49C7}" srcOrd="3" destOrd="0" presId="urn:microsoft.com/office/officeart/2005/8/layout/pyramid2"/>
    <dgm:cxn modelId="{475789F9-1CD2-40FD-BE81-5EFF0359DDFF}" type="presParOf" srcId="{24959D03-D248-4CA9-99C3-723AFECED19E}" destId="{F3370062-8EC8-4A9D-8AB9-F81CDF317A73}" srcOrd="4" destOrd="0" presId="urn:microsoft.com/office/officeart/2005/8/layout/pyramid2"/>
    <dgm:cxn modelId="{1364F32D-2F39-40A7-82F3-E3D64404735A}" type="presParOf" srcId="{24959D03-D248-4CA9-99C3-723AFECED19E}" destId="{90C352B0-3397-40E5-92D9-3C45859E5555}" srcOrd="5" destOrd="0" presId="urn:microsoft.com/office/officeart/2005/8/layout/pyramid2"/>
    <dgm:cxn modelId="{96A08A04-C8FE-4290-8743-B4BCD95EF0BD}" type="presParOf" srcId="{24959D03-D248-4CA9-99C3-723AFECED19E}" destId="{E9FC2076-93B5-4153-87F4-2DBA2C949DB9}" srcOrd="6" destOrd="0" presId="urn:microsoft.com/office/officeart/2005/8/layout/pyramid2"/>
    <dgm:cxn modelId="{A88B1DC1-EB00-45FA-AB56-A4BDD6AC990B}" type="presParOf" srcId="{24959D03-D248-4CA9-99C3-723AFECED19E}" destId="{B51DFAC7-B5B0-4F53-A47F-CD2DC8D827C2}" srcOrd="7" destOrd="0" presId="urn:microsoft.com/office/officeart/2005/8/layout/pyramid2"/>
    <dgm:cxn modelId="{E2D47615-44C4-4DD3-8706-289805F93796}" type="presParOf" srcId="{24959D03-D248-4CA9-99C3-723AFECED19E}" destId="{5F719AFE-63A8-41E8-970F-2345213DEE10}" srcOrd="8" destOrd="0" presId="urn:microsoft.com/office/officeart/2005/8/layout/pyramid2"/>
    <dgm:cxn modelId="{0D606EF1-81A0-4485-88D7-EB12C3111F3C}" type="presParOf" srcId="{24959D03-D248-4CA9-99C3-723AFECED19E}" destId="{DB75F084-EEE1-426B-BD90-17399C64227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F4259-0BA1-4A57-A88E-2164410B368F}">
      <dsp:nvSpPr>
        <dsp:cNvPr id="0" name=""/>
        <dsp:cNvSpPr/>
      </dsp:nvSpPr>
      <dsp:spPr>
        <a:xfrm>
          <a:off x="0" y="0"/>
          <a:ext cx="6610025" cy="66100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95AA00-D3CD-46A2-88D3-039ECFB51838}">
      <dsp:nvSpPr>
        <dsp:cNvPr id="0" name=""/>
        <dsp:cNvSpPr/>
      </dsp:nvSpPr>
      <dsp:spPr>
        <a:xfrm>
          <a:off x="3484083" y="661648"/>
          <a:ext cx="4296516" cy="939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Poor Product Quality</a:t>
          </a:r>
        </a:p>
      </dsp:txBody>
      <dsp:txXfrm>
        <a:off x="3529963" y="707528"/>
        <a:ext cx="4204756" cy="848103"/>
      </dsp:txXfrm>
    </dsp:sp>
    <dsp:sp modelId="{E18E5D9C-C406-4946-9C38-52705ED7BE5B}">
      <dsp:nvSpPr>
        <dsp:cNvPr id="0" name=""/>
        <dsp:cNvSpPr/>
      </dsp:nvSpPr>
      <dsp:spPr>
        <a:xfrm>
          <a:off x="3484083" y="1718994"/>
          <a:ext cx="4296516" cy="939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Improper Administration of Drug</a:t>
          </a:r>
        </a:p>
      </dsp:txBody>
      <dsp:txXfrm>
        <a:off x="3529963" y="1764874"/>
        <a:ext cx="4204756" cy="848103"/>
      </dsp:txXfrm>
    </dsp:sp>
    <dsp:sp modelId="{F3370062-8EC8-4A9D-8AB9-F81CDF317A73}">
      <dsp:nvSpPr>
        <dsp:cNvPr id="0" name=""/>
        <dsp:cNvSpPr/>
      </dsp:nvSpPr>
      <dsp:spPr>
        <a:xfrm>
          <a:off x="3484083" y="2776340"/>
          <a:ext cx="4296516" cy="939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Inadequate Regulatory Measures</a:t>
          </a:r>
        </a:p>
      </dsp:txBody>
      <dsp:txXfrm>
        <a:off x="3529963" y="2822220"/>
        <a:ext cx="4204756" cy="848103"/>
      </dsp:txXfrm>
    </dsp:sp>
    <dsp:sp modelId="{E9FC2076-93B5-4153-87F4-2DBA2C949DB9}">
      <dsp:nvSpPr>
        <dsp:cNvPr id="0" name=""/>
        <dsp:cNvSpPr/>
      </dsp:nvSpPr>
      <dsp:spPr>
        <a:xfrm>
          <a:off x="3484083" y="3833685"/>
          <a:ext cx="4296516" cy="939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Weak Quality Control System</a:t>
          </a:r>
        </a:p>
      </dsp:txBody>
      <dsp:txXfrm>
        <a:off x="3529963" y="3879565"/>
        <a:ext cx="4204756" cy="848103"/>
      </dsp:txXfrm>
    </dsp:sp>
    <dsp:sp modelId="{5F719AFE-63A8-41E8-970F-2345213DEE10}">
      <dsp:nvSpPr>
        <dsp:cNvPr id="0" name=""/>
        <dsp:cNvSpPr/>
      </dsp:nvSpPr>
      <dsp:spPr>
        <a:xfrm>
          <a:off x="3484083" y="4891031"/>
          <a:ext cx="4296516" cy="939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Largely Uncontrolled Distribution Channels</a:t>
          </a:r>
        </a:p>
      </dsp:txBody>
      <dsp:txXfrm>
        <a:off x="3529963" y="4936911"/>
        <a:ext cx="4204756" cy="848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40801-2704-475B-8F7B-F40FEEAB22FB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B9079-2A8C-4DA1-873F-8BDFD108B0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31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7128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4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24578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B9079-2A8C-4DA1-873F-8BDFD108B0B8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7485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t>18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07767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6AB4-0F17-4844-090D-821DD96D8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7EAB3-99F5-2951-11DC-608594528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92BB-E31A-F7DF-612F-A374D525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406B9-A3F9-E496-976A-AD9BDC05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8C65B-C02F-0FD0-6952-26D69476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915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2DF50-EE94-D472-7D39-54A6B7E9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2F1DF-1B55-6445-83C1-285EEBE71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38721-54D8-5C72-59B7-0ADF0B79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BDCD5-1A09-8087-4123-38C7A592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8845-8544-0557-C606-1B2766E4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76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56FDA-CE33-DC8B-23A6-77069B2E8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00885-CDD3-74D8-2315-F83E506A5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DA633-FF48-4213-B8DA-E54680B6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77FCB-363C-3C47-90FB-2CEF979B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450EA-ED92-C102-A478-4B9D6DC3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240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89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1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508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1691-FB45-C9CE-84C4-32E8A090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08B8D-D636-BEFC-A042-7B064E196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7FB75-B00B-CA02-F4E2-E1742213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80CA4-7903-C70E-D5B8-DE8AF100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B5376-9E94-AB8A-FC85-CF0653BE9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23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A081-EFE4-78D4-44BD-4C8629FB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6725C-3D17-3C19-9549-396864EBC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538C7-6DE9-C85A-9379-B17691D0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B3096-342A-424F-E755-69FD23AD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2CE07-3D8A-02ED-3880-BB7A1016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6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BCF9-DD74-4980-9916-413A8B51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1EA5F-58BF-51C8-7EFA-FDF0A3CE1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3426B-E331-D91C-93FD-BCF9D7E86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EC7C8-2909-8846-3F69-D6DEBA16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F9838-0EC6-43E3-1E4A-58D659DF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7449-5F2A-D4B9-B16F-FA483D3D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414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978F-813D-69C5-4D3D-C8820A5B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23C8B-969C-2D88-870D-327A2D481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61512-1937-9914-5851-A4290C34E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48714-19A6-0739-8C7F-D98899A44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7BC55-1577-396F-5D25-A95E6AC15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F9C5A-8A3D-9A2C-9CD0-65FDB49E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D91FFE-B89D-DC41-D6C3-15B351A4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6A79F-032D-B242-0958-80E2F0E3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14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50F8F-F55E-4CEA-D4D2-2844904B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A4C56-2A35-FA2A-C0D2-D204CDC1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3E5FD-2FD2-E849-F735-F77BEDA1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640FD-13EF-A198-9326-54FBF9E8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8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7A711-AB2B-FC13-AA65-AEE7F872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E9A17-8C90-552A-230F-050FEB47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5E26E-EB74-DCA5-21E7-B87E6CF5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83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FD7E-BD83-9E51-5017-DE32EC48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4BD1-C51F-19F0-F8F3-4FF3B527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6E671-7361-8C74-99D7-BC60E0130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15874-0560-0388-1A00-8AD9F10B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D1DD9-FE92-5840-E465-1CE7D459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341D2-6722-42BE-6848-33CA053D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221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26E2-6D3B-7377-C34E-1D31C789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98604-7F80-099A-73AC-47A0C1293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50905-3035-AF4E-B0F6-FCD2AA0C9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0F1BB-B292-91AF-010E-059F9FDD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29B4B-8A1E-A0A0-2E62-16B6D398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26825-AA9C-7F5C-D0A8-D1B8A24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21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4F4F8-6F45-42D2-198A-3C68E6C4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14E1A-BDEA-52A1-A22F-DB4539B09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D13DE-FFC9-554B-3E34-0E72DE570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D60F8-F704-564A-1516-029A1C014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E9414-5293-957B-F8DF-1D2234F40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6D394-C89E-4124-9AAF-34471452E8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16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9" r:id="rId13"/>
    <p:sldLayoutId id="214748392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pixabay.com/en/search-to-find-internet-101391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hyperlink" Target="https://thuocdantoc.vn/benh/tri-viem-da-dau-bang-thao-du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hyperlink" Target="https://www.pexels.com/photo/medicines-on-the-table-3850725/" TargetMode="External"/><Relationship Id="rId9" Type="http://schemas.openxmlformats.org/officeDocument/2006/relationships/hyperlink" Target="https://openclipart.org/detail/34285/tango-system-search-by-warszawiank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37" y="753042"/>
            <a:ext cx="8299182" cy="1039834"/>
          </a:xfrm>
        </p:spPr>
        <p:txBody>
          <a:bodyPr/>
          <a:lstStyle/>
          <a:p>
            <a:r>
              <a:rPr lang="en-IN" sz="4800" b="1" dirty="0">
                <a:solidFill>
                  <a:schemeClr val="accent5">
                    <a:lumMod val="50000"/>
                  </a:schemeClr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PHARMACOVIGILANCE: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58323" y="4174385"/>
            <a:ext cx="8299182" cy="1599398"/>
          </a:xfrm>
        </p:spPr>
        <p:txBody>
          <a:bodyPr/>
          <a:lstStyle/>
          <a:p>
            <a:r>
              <a:rPr lang="en-IN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Prof. Anil Kumar Singh</a:t>
            </a:r>
          </a:p>
          <a:p>
            <a:r>
              <a:rPr lang="en-IN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( Co-ordinator, PPvC )</a:t>
            </a:r>
          </a:p>
          <a:p>
            <a:r>
              <a:rPr lang="en-IN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Head, Department of Dravyaguna</a:t>
            </a:r>
          </a:p>
          <a:p>
            <a:r>
              <a:rPr lang="en-IN" b="1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Faculty of Ayurveda, IMS, BHU, Varanasi</a:t>
            </a:r>
          </a:p>
          <a:p>
            <a:endParaRPr lang="en-US" dirty="0"/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522" r="6522"/>
          <a:stretch/>
        </p:blipFill>
        <p:spPr>
          <a:xfrm>
            <a:off x="7089960" y="1272959"/>
            <a:ext cx="4405503" cy="5066346"/>
          </a:xfr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5" y="838985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7236" y="3822395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3" name="Picture 2" descr="Assorted pills and tablets">
            <a:extLst>
              <a:ext uri="{FF2B5EF4-FFF2-40B4-BE49-F238E27FC236}">
                <a16:creationId xmlns:a16="http://schemas.microsoft.com/office/drawing/2014/main" id="{252AA368-06F3-B95F-CED4-DCA84375C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30" y="4319067"/>
            <a:ext cx="1320769" cy="880513"/>
          </a:xfrm>
          <a:prstGeom prst="rect">
            <a:avLst/>
          </a:prstGeom>
        </p:spPr>
      </p:pic>
      <p:pic>
        <p:nvPicPr>
          <p:cNvPr id="2" name="Picture 1" descr="BHU Seal">
            <a:extLst>
              <a:ext uri="{FF2B5EF4-FFF2-40B4-BE49-F238E27FC236}">
                <a16:creationId xmlns:a16="http://schemas.microsoft.com/office/drawing/2014/main" id="{44CEF7D8-F867-4709-3B9A-DA3198A93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938" y="1012527"/>
            <a:ext cx="1589092" cy="15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FD9649-0529-A84A-7D26-4A0BF6772BA9}"/>
              </a:ext>
            </a:extLst>
          </p:cNvPr>
          <p:cNvSpPr txBox="1"/>
          <p:nvPr/>
        </p:nvSpPr>
        <p:spPr>
          <a:xfrm>
            <a:off x="922512" y="1591181"/>
            <a:ext cx="784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3ds Condensed Light" panose="02000503020000020004" pitchFamily="2" charset="0"/>
              </a:rPr>
              <a:t>Evidence-based Drug Safety Surveillance in Ayurveda</a:t>
            </a:r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85CAA5-49D6-9D43-72EB-2D26271C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10</a:t>
            </a:fld>
            <a:endParaRPr lang="en-IN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66C37B3F-A79E-9824-D0E6-08225D51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73" y="886034"/>
            <a:ext cx="9867345" cy="2267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48273-B60C-2694-6BA5-DDD3B6219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35" y="3515901"/>
            <a:ext cx="10372652" cy="188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4879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A0A81-4731-D38C-5129-3CD55362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11</a:t>
            </a:fld>
            <a:endParaRPr lang="en-IN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0F1BAAC-93F5-5805-39FC-032F32CA8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3" y="995589"/>
            <a:ext cx="9120207" cy="1985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3356FD-22B9-F9F6-4B47-84F837856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610" y="3416428"/>
            <a:ext cx="7952050" cy="20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2003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7046-33B4-9C7D-581C-B2B9F1E4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3" y="411619"/>
            <a:ext cx="4911672" cy="2719038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causes of ADRs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2EED06C-2069-AD6C-6031-78AEA1479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172593"/>
              </p:ext>
            </p:extLst>
          </p:nvPr>
        </p:nvGraphicFramePr>
        <p:xfrm>
          <a:off x="2116164" y="123987"/>
          <a:ext cx="7959671" cy="661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5E0FD-6554-E425-F40F-34F85A38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266850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EFE000-DC77-9EF6-4AE5-34AA673ABB67}"/>
              </a:ext>
            </a:extLst>
          </p:cNvPr>
          <p:cNvSpPr txBox="1"/>
          <p:nvPr/>
        </p:nvSpPr>
        <p:spPr>
          <a:xfrm>
            <a:off x="1051421" y="598213"/>
            <a:ext cx="1036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Reported ADRs of Ayurvedic Herbs.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B8193-F731-9CF8-A761-7D97F166509F}"/>
              </a:ext>
            </a:extLst>
          </p:cNvPr>
          <p:cNvSpPr txBox="1"/>
          <p:nvPr/>
        </p:nvSpPr>
        <p:spPr>
          <a:xfrm>
            <a:off x="1370376" y="1407088"/>
            <a:ext cx="9451247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Senna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Dermatitis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Garlic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Hypoglycemia when used with anti-diabetic drugs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Ginseng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Bleeding complaints, insomnia.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Guggulu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Vertigo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Bhallataka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Whole body rashes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Vatsanabha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Cardiac problems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Indrayana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Gastric irritation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D8230-6F06-1CF6-2DE3-80F1920F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69137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8F5A6F-9738-F5E6-D432-A3E5F6AFFA9A}"/>
              </a:ext>
            </a:extLst>
          </p:cNvPr>
          <p:cNvSpPr txBox="1"/>
          <p:nvPr/>
        </p:nvSpPr>
        <p:spPr>
          <a:xfrm>
            <a:off x="926782" y="634970"/>
            <a:ext cx="10638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Adverse effects of some common Ayurvedic products</a:t>
            </a:r>
            <a:endParaRPr lang="en-IN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8A435-A88E-17C5-9E1E-8B2B6AE96452}"/>
              </a:ext>
            </a:extLst>
          </p:cNvPr>
          <p:cNvSpPr txBox="1"/>
          <p:nvPr/>
        </p:nvSpPr>
        <p:spPr>
          <a:xfrm>
            <a:off x="1225814" y="1687790"/>
            <a:ext cx="9740371" cy="417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Chyawanprasha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Promote tooth decay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 made from unripe  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                              amla, and can cause sore throat also.</a:t>
            </a:r>
          </a:p>
          <a:p>
            <a:pPr algn="just"/>
            <a:endParaRPr lang="en-IN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2400" b="1" i="1" dirty="0" err="1">
                <a:latin typeface="Times New Roman" pitchFamily="18" charset="0"/>
                <a:cs typeface="Times New Roman" pitchFamily="18" charset="0"/>
              </a:rPr>
              <a:t>Triphala</a:t>
            </a:r>
            <a:r>
              <a:rPr lang="en-IN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i="1" dirty="0" err="1">
                <a:latin typeface="Times New Roman" pitchFamily="18" charset="0"/>
                <a:cs typeface="Times New Roman" pitchFamily="18" charset="0"/>
              </a:rPr>
              <a:t>Churna</a:t>
            </a:r>
            <a:r>
              <a:rPr lang="en-IN" sz="24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Stomach irritation including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diarrhea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intestinal  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                               gas and general stomach upset.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Changes in Blood Cholesterol and Blood Sugar</a:t>
            </a:r>
          </a:p>
          <a:p>
            <a:pPr algn="just"/>
            <a:endParaRPr lang="en-IN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Ashokarishta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Delayed periods and prolonged menstrual cycles.</a:t>
            </a:r>
          </a:p>
          <a:p>
            <a:pPr algn="just"/>
            <a:endParaRPr lang="en-IN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2400" b="1" i="1" dirty="0" err="1">
                <a:latin typeface="Times New Roman" pitchFamily="18" charset="0"/>
                <a:cs typeface="Times New Roman" pitchFamily="18" charset="0"/>
              </a:rPr>
              <a:t>Dashamularishta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 high dose  may cause a burning sensation &amp; 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                                stomach disturbances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112A1-762D-79C0-B830-5D7D1DF3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496407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553D00-8A8E-5307-BDC6-652B17036144}"/>
              </a:ext>
            </a:extLst>
          </p:cNvPr>
          <p:cNvSpPr txBox="1"/>
          <p:nvPr/>
        </p:nvSpPr>
        <p:spPr>
          <a:xfrm>
            <a:off x="1197645" y="953975"/>
            <a:ext cx="99975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IN" sz="2400" b="1" i="1" dirty="0" err="1">
                <a:latin typeface="Times New Roman" pitchFamily="18" charset="0"/>
                <a:cs typeface="Times New Roman" pitchFamily="18" charset="0"/>
              </a:rPr>
              <a:t>Arogyavardhini</a:t>
            </a:r>
            <a:r>
              <a:rPr lang="en-IN" sz="2400" b="1" i="1" dirty="0">
                <a:latin typeface="Times New Roman" pitchFamily="18" charset="0"/>
                <a:cs typeface="Times New Roman" pitchFamily="18" charset="0"/>
              </a:rPr>
              <a:t> vati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- Both Guggul and Neem pose the greatest risk for </a:t>
            </a:r>
          </a:p>
          <a:p>
            <a:pPr lvl="1"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                                    side effects when taken at </a:t>
            </a:r>
            <a:r>
              <a:rPr lang="en-IN" sz="24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high doses.</a:t>
            </a:r>
            <a:endParaRPr lang="en-US" sz="2400" dirty="0"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Guggula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- stomachaches, headaches, nausea, vomiting,   </a:t>
            </a:r>
          </a:p>
          <a:p>
            <a:pPr lvl="1"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diarrhea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and rashes.</a:t>
            </a:r>
          </a:p>
          <a:p>
            <a:pPr lvl="1" algn="just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  - 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Neem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- kidney damage</a:t>
            </a:r>
            <a:endParaRPr lang="en-IN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IN" sz="2400" b="1" i="1" dirty="0" err="1">
                <a:latin typeface="Times New Roman" pitchFamily="18" charset="0"/>
                <a:cs typeface="Times New Roman" pitchFamily="18" charset="0"/>
              </a:rPr>
              <a:t>Shilajit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It increases the production of uric acid in the body </a:t>
            </a:r>
          </a:p>
          <a:p>
            <a:pPr lvl="1"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               and can thus worsen gout.</a:t>
            </a:r>
          </a:p>
          <a:p>
            <a:pPr lvl="1"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IN" sz="2400" b="1" i="1" dirty="0" err="1">
                <a:latin typeface="Times New Roman" pitchFamily="18" charset="0"/>
                <a:cs typeface="Times New Roman" pitchFamily="18" charset="0"/>
              </a:rPr>
              <a:t>Lavana</a:t>
            </a:r>
            <a:r>
              <a:rPr lang="en-IN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i="1" dirty="0" err="1">
                <a:latin typeface="Times New Roman" pitchFamily="18" charset="0"/>
                <a:cs typeface="Times New Roman" pitchFamily="18" charset="0"/>
              </a:rPr>
              <a:t>Bhaskara</a:t>
            </a:r>
            <a:r>
              <a:rPr lang="en-IN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i="1" dirty="0" err="1">
                <a:latin typeface="Times New Roman" pitchFamily="18" charset="0"/>
                <a:cs typeface="Times New Roman" pitchFamily="18" charset="0"/>
              </a:rPr>
              <a:t>Churna</a:t>
            </a:r>
            <a:r>
              <a:rPr lang="en-IN" sz="24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Overdose can lead to burning </a:t>
            </a:r>
          </a:p>
          <a:p>
            <a:pPr lvl="1"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sensation &amp; stomach disturbances.</a:t>
            </a:r>
          </a:p>
          <a:p>
            <a:pPr lvl="1"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B59C7-4B48-CE7E-BE55-94C44447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24076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F834-2B84-48AD-91E7-B57AE354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333" y="756558"/>
            <a:ext cx="3636627" cy="713938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A008F-9B5F-E08F-9525-6A4497C5E052}"/>
              </a:ext>
            </a:extLst>
          </p:cNvPr>
          <p:cNvSpPr txBox="1"/>
          <p:nvPr/>
        </p:nvSpPr>
        <p:spPr>
          <a:xfrm>
            <a:off x="593647" y="1470496"/>
            <a:ext cx="11004705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Ayurveda treatments are safe and well-tolerated usually when prescribed by a qualified and knowledgeable Ayurvedic practitioner.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Ayurveda Shastra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the patient with keen observation and constant vigilance through the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pareeksha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like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Pancha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Nidanadi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Upashaya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Anupashaya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depicts the treatment based on the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Prakriti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each patient.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clear concepts regarding the raw material collection onward the processing and administering of the drug with clear mention of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dominating factor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3FFBD-31A9-E3FD-9CDE-CF636060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5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C3DF9-EC16-4877-70B5-D2B4EDF6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17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258E4-E2F4-6E01-FB91-2B1530F6F838}"/>
              </a:ext>
            </a:extLst>
          </p:cNvPr>
          <p:cNvSpPr txBox="1"/>
          <p:nvPr/>
        </p:nvSpPr>
        <p:spPr>
          <a:xfrm>
            <a:off x="478987" y="558165"/>
            <a:ext cx="11025153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Do’s and Don’ts if followed make the patient and the physician on the safer side.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Panchakarma Chikitsa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mentioned has to be followed as a manual for the applied aspects.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If’s and But’s, there is immense space for the physician to apply his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Yukti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betterment of the patient also.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Actual blame for ADRs lies on the manufacturers of Ayurveda drugs who have the eye only on the quick profit &amp; on the negligence of people who consume OTC Herbal products without understanding the risks associated with them.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035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Copperplate Gothic Bold" panose="020E0705020206020404" pitchFamily="34" charset="0"/>
              </a:rPr>
              <a:t>THANK YOU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96155F4-61B2-441D-9F16-788866450DA2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42213" y="2366319"/>
            <a:ext cx="1781299" cy="1566881"/>
          </a:xfrm>
        </p:spPr>
      </p:pic>
      <p:pic>
        <p:nvPicPr>
          <p:cNvPr id="16" name="Picture Placeholder 15" descr="Doctor using digital tablet in a hospital corridor">
            <a:extLst>
              <a:ext uri="{FF2B5EF4-FFF2-40B4-BE49-F238E27FC236}">
                <a16:creationId xmlns:a16="http://schemas.microsoft.com/office/drawing/2014/main" id="{BCD5762E-DD49-42B3-9CA8-46A4AD7193E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1233" y="266746"/>
            <a:ext cx="3141857" cy="2099573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051CD21-1408-4D13-BF0B-0D7013AD2D0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605541" y="2519331"/>
            <a:ext cx="2890443" cy="2542515"/>
          </a:xfr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93E4D5-4AD0-4740-096D-6822944C8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45928" y="3213211"/>
            <a:ext cx="4785540" cy="848729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listening Patiently……...</a:t>
            </a:r>
          </a:p>
          <a:p>
            <a:endParaRPr lang="en-US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B746A775-E65C-70F6-9DB4-E51F7F2DAEC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4180045" y="3637575"/>
            <a:ext cx="2890442" cy="2542514"/>
          </a:xfrm>
        </p:spPr>
      </p:pic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8EB5F4-BA19-DEA8-1C72-4ED3E5504F65}"/>
              </a:ext>
            </a:extLst>
          </p:cNvPr>
          <p:cNvSpPr txBox="1"/>
          <p:nvPr/>
        </p:nvSpPr>
        <p:spPr>
          <a:xfrm>
            <a:off x="470115" y="1838402"/>
            <a:ext cx="111699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C4245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Pharmacovigilance </a:t>
            </a:r>
            <a:r>
              <a:rPr lang="en-US" sz="2800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the science and activities </a:t>
            </a:r>
            <a:r>
              <a:rPr lang="en-US" sz="2800" dirty="0">
                <a:solidFill>
                  <a:srgbClr val="3C4245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concerned with </a:t>
            </a:r>
            <a:r>
              <a:rPr lang="en-US" sz="2800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detecting, </a:t>
            </a:r>
            <a:r>
              <a:rPr lang="en-IN" sz="2800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assessing</a:t>
            </a:r>
            <a:r>
              <a:rPr lang="en-US" sz="2800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understanding, and preventing adverse </a:t>
            </a:r>
            <a:r>
              <a:rPr lang="en-US" sz="2800" dirty="0">
                <a:solidFill>
                  <a:srgbClr val="3C4245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reactions to medicines/drug with both short and long-term adverse effects.</a:t>
            </a:r>
            <a:r>
              <a:rPr lang="en-US" sz="2800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3C4245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0" i="0" dirty="0">
              <a:solidFill>
                <a:srgbClr val="3C4245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3C4245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 is an important and integral part of clinical research.</a:t>
            </a:r>
          </a:p>
          <a:p>
            <a:pPr algn="just"/>
            <a:endParaRPr lang="en-US" sz="2800" dirty="0">
              <a:solidFill>
                <a:srgbClr val="3C4245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2800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ultimate goal is to i</a:t>
            </a:r>
            <a:r>
              <a:rPr lang="en-IN" sz="2800" dirty="0">
                <a:solidFill>
                  <a:srgbClr val="3C4245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mprove the safe and rational use of medicines, thereby improving patient care and public health since most ADRs are preventable.</a:t>
            </a:r>
            <a:endParaRPr lang="en-US" sz="2800" b="0" i="0" dirty="0">
              <a:solidFill>
                <a:srgbClr val="3C4245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839B70-793A-3327-E9FF-C9BBCAF9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IN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FE024-84D6-8707-3F3E-BCDD64DC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4242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FE11-038F-34AF-7CDC-D75A76DF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037" y="719623"/>
            <a:ext cx="9689547" cy="886756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of Pharmacovigilance in ASU Medicines.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64CDB-4BB6-F7D0-7826-396FD5667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64" y="2036928"/>
            <a:ext cx="4303240" cy="41879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198300-A37B-AB0C-50F5-BDDF7A4F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60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17942FE-65D3-7C03-B361-8DF125B8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1" y="567467"/>
            <a:ext cx="10962297" cy="69432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 IN AYURVEDA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22D79EB2-B914-5355-4D75-3AC59F0DCCC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07136" y="3794307"/>
            <a:ext cx="1877575" cy="1349548"/>
          </a:xfrm>
        </p:spPr>
        <p:txBody>
          <a:bodyPr/>
          <a:lstStyle/>
          <a:p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Dashavidha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pareekshya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bhava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D10CEB-2241-4246-B0F4-96E0DB642C4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altLang="zh-CN" noProof="0" dirty="0"/>
          </a:p>
          <a:p>
            <a:endParaRPr lang="zh-CN" altLang="en-US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ECD9490-0BE0-6A65-01CD-D54CAB839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889942" y="2646680"/>
            <a:ext cx="1877575" cy="1088475"/>
          </a:xfrm>
        </p:spPr>
        <p:txBody>
          <a:bodyPr/>
          <a:lstStyle/>
          <a:p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Viruddhahar</a:t>
            </a:r>
            <a:endParaRPr lang="en-US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CEEED1DD-BCBD-5246-2A2C-BCED87782D5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107230" y="4469081"/>
            <a:ext cx="1877575" cy="1190314"/>
          </a:xfrm>
        </p:spPr>
        <p:txBody>
          <a:bodyPr/>
          <a:lstStyle/>
          <a:p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Upashaya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Anupashaya</a:t>
            </a:r>
            <a:endParaRPr lang="en-US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68536F0-BECB-41C2-208F-CAAC89E244F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501941" y="4469081"/>
            <a:ext cx="1975691" cy="1190314"/>
          </a:xfrm>
        </p:spPr>
        <p:txBody>
          <a:bodyPr/>
          <a:lstStyle/>
          <a:p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Shuddha and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Ashuddha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chikitsa</a:t>
            </a:r>
            <a:endParaRPr lang="en-IN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AFB92ED-EE9E-1E13-228D-2A33EE0B2FC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734719" y="2355643"/>
            <a:ext cx="1756168" cy="127724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Panchakarma </a:t>
            </a:r>
            <a:r>
              <a:rPr lang="en-US" sz="1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vyapada</a:t>
            </a:r>
            <a:endParaRPr lang="en-US" sz="1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A611F0-8405-18C5-57A2-F7811BC05C43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47FEACEE-25B4-4A2D-B147-27296E36371D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0906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3ECD7-58F4-CCF8-FA89-67FF3772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5</a:t>
            </a:fld>
            <a:endParaRPr lang="en-IN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4CBAE10F-5DA9-2A12-0334-4B95A0422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49" y="1494436"/>
            <a:ext cx="9406404" cy="15535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6B22FD-AB94-86D9-5E61-B07DB69628BE}"/>
              </a:ext>
            </a:extLst>
          </p:cNvPr>
          <p:cNvSpPr/>
          <p:nvPr/>
        </p:nvSpPr>
        <p:spPr>
          <a:xfrm>
            <a:off x="161795" y="3188721"/>
            <a:ext cx="11785677" cy="323615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 should pacify the disease intended.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administered dose should not create any other manifestation of diseases.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opposite action of a medicine can categorize the treatment into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Ashuddha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Chikitsa</a:t>
            </a:r>
            <a:endParaRPr lang="en-IN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C82B02-499B-7AFE-57F2-ADB7CACAB900}"/>
              </a:ext>
            </a:extLst>
          </p:cNvPr>
          <p:cNvSpPr txBox="1">
            <a:spLocks/>
          </p:cNvSpPr>
          <p:nvPr/>
        </p:nvSpPr>
        <p:spPr>
          <a:xfrm>
            <a:off x="342155" y="505502"/>
            <a:ext cx="12074435" cy="692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an Ideal drug?</a:t>
            </a:r>
            <a:endParaRPr lang="en-I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51A3BB-241A-AE0E-459A-31072F48FD26}"/>
              </a:ext>
            </a:extLst>
          </p:cNvPr>
          <p:cNvSpPr txBox="1"/>
          <p:nvPr/>
        </p:nvSpPr>
        <p:spPr>
          <a:xfrm>
            <a:off x="2715065" y="3787347"/>
            <a:ext cx="8838502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IN" sz="2400" dirty="0">
              <a:solidFill>
                <a:srgbClr val="990000"/>
              </a:solidFill>
              <a:effectLst/>
            </a:endParaRPr>
          </a:p>
          <a:p>
            <a:r>
              <a:rPr lang="hi-IN" sz="2800" dirty="0">
                <a:solidFill>
                  <a:srgbClr val="990000"/>
                </a:solidFill>
                <a:effectLst/>
              </a:rPr>
              <a:t>यथा</a:t>
            </a:r>
            <a:r>
              <a:rPr lang="hi-IN" sz="2800" dirty="0"/>
              <a:t> </a:t>
            </a:r>
            <a:r>
              <a:rPr lang="hi-IN" sz="2800" dirty="0" err="1">
                <a:solidFill>
                  <a:srgbClr val="990000"/>
                </a:solidFill>
                <a:effectLst/>
              </a:rPr>
              <a:t>विषं</a:t>
            </a:r>
            <a:r>
              <a:rPr lang="hi-IN" sz="2800" dirty="0"/>
              <a:t> </a:t>
            </a:r>
            <a:r>
              <a:rPr lang="hi-IN" sz="2800" dirty="0">
                <a:solidFill>
                  <a:srgbClr val="990000"/>
                </a:solidFill>
                <a:effectLst/>
              </a:rPr>
              <a:t>यथा</a:t>
            </a:r>
            <a:r>
              <a:rPr lang="hi-IN" sz="2800" dirty="0"/>
              <a:t> </a:t>
            </a:r>
            <a:r>
              <a:rPr lang="hi-IN" sz="2800" dirty="0" err="1">
                <a:solidFill>
                  <a:srgbClr val="990000"/>
                </a:solidFill>
                <a:effectLst/>
              </a:rPr>
              <a:t>शस्त्रं</a:t>
            </a:r>
            <a:r>
              <a:rPr lang="hi-IN" sz="2800" dirty="0"/>
              <a:t> </a:t>
            </a:r>
            <a:r>
              <a:rPr lang="hi-IN" sz="2800" dirty="0" err="1">
                <a:solidFill>
                  <a:srgbClr val="990000"/>
                </a:solidFill>
                <a:effectLst/>
              </a:rPr>
              <a:t>यथाऽग्निरशनिर्यथा</a:t>
            </a:r>
            <a:r>
              <a:rPr lang="hi-IN" sz="2800" dirty="0">
                <a:solidFill>
                  <a:srgbClr val="990000"/>
                </a:solidFill>
                <a:effectLst/>
              </a:rPr>
              <a:t> |</a:t>
            </a:r>
            <a:r>
              <a:rPr lang="hi-IN" sz="2800" dirty="0"/>
              <a:t> </a:t>
            </a:r>
            <a:endParaRPr lang="en-IN" sz="2800" dirty="0"/>
          </a:p>
          <a:p>
            <a:endParaRPr lang="en-IN" sz="2800" dirty="0">
              <a:solidFill>
                <a:srgbClr val="990000"/>
              </a:solidFill>
              <a:effectLst/>
            </a:endParaRPr>
          </a:p>
          <a:p>
            <a:r>
              <a:rPr lang="en-IN" sz="2800" dirty="0">
                <a:solidFill>
                  <a:srgbClr val="990000"/>
                </a:solidFill>
              </a:rPr>
              <a:t>             </a:t>
            </a:r>
            <a:r>
              <a:rPr lang="hi-IN" sz="2800" dirty="0" err="1">
                <a:solidFill>
                  <a:srgbClr val="990000"/>
                </a:solidFill>
                <a:effectLst/>
              </a:rPr>
              <a:t>तथौषधमविज्ञातं</a:t>
            </a:r>
            <a:r>
              <a:rPr lang="hi-IN" sz="2800" dirty="0"/>
              <a:t> </a:t>
            </a:r>
            <a:r>
              <a:rPr lang="hi-IN" sz="2800" dirty="0" err="1">
                <a:solidFill>
                  <a:srgbClr val="990000"/>
                </a:solidFill>
                <a:effectLst/>
              </a:rPr>
              <a:t>विज्ञातममृतं</a:t>
            </a:r>
            <a:r>
              <a:rPr lang="hi-IN" sz="2800" dirty="0"/>
              <a:t> </a:t>
            </a:r>
            <a:r>
              <a:rPr lang="hi-IN" sz="2800" dirty="0">
                <a:solidFill>
                  <a:srgbClr val="990000"/>
                </a:solidFill>
                <a:effectLst/>
              </a:rPr>
              <a:t>यथा ||</a:t>
            </a:r>
            <a:r>
              <a:rPr lang="en-IN" sz="2800" dirty="0">
                <a:solidFill>
                  <a:srgbClr val="990000"/>
                </a:solidFill>
                <a:effectLst/>
              </a:rPr>
              <a:t> </a:t>
            </a:r>
            <a:r>
              <a:rPr lang="hi-IN" sz="2800" dirty="0">
                <a:solidFill>
                  <a:srgbClr val="990000"/>
                </a:solidFill>
                <a:effectLst/>
              </a:rPr>
              <a:t>  </a:t>
            </a:r>
          </a:p>
          <a:p>
            <a:r>
              <a:rPr lang="hi-IN" sz="2400" dirty="0">
                <a:solidFill>
                  <a:srgbClr val="990000"/>
                </a:solidFill>
              </a:rPr>
              <a:t>                               </a:t>
            </a:r>
            <a:endParaRPr lang="en-IN" sz="2400" dirty="0">
              <a:solidFill>
                <a:srgbClr val="990000"/>
              </a:solidFill>
            </a:endParaRPr>
          </a:p>
          <a:p>
            <a:r>
              <a:rPr lang="en-IN" sz="2400" dirty="0">
                <a:solidFill>
                  <a:srgbClr val="990000"/>
                </a:solidFill>
              </a:rPr>
              <a:t>                                                                                              </a:t>
            </a:r>
            <a:r>
              <a:rPr lang="hi-IN" sz="2400" b="1" dirty="0"/>
              <a:t>- </a:t>
            </a:r>
            <a:r>
              <a:rPr lang="en-IN" sz="2400" b="1" dirty="0">
                <a:effectLst/>
              </a:rPr>
              <a:t>(</a:t>
            </a:r>
            <a:r>
              <a:rPr lang="hi-IN" sz="2400" b="1" dirty="0" err="1">
                <a:effectLst/>
              </a:rPr>
              <a:t>च.सू</a:t>
            </a:r>
            <a:r>
              <a:rPr lang="hi-IN" sz="2400" b="1" dirty="0">
                <a:effectLst/>
              </a:rPr>
              <a:t>. </a:t>
            </a:r>
            <a:r>
              <a:rPr lang="hi-IN" sz="2400" b="1" dirty="0"/>
              <a:t>१/</a:t>
            </a:r>
            <a:r>
              <a:rPr lang="hi-IN" sz="2400" b="1" dirty="0">
                <a:effectLst/>
              </a:rPr>
              <a:t>१२४)</a:t>
            </a:r>
            <a:r>
              <a:rPr lang="hi-IN" sz="2400" b="1" dirty="0"/>
              <a:t> </a:t>
            </a:r>
            <a:endParaRPr lang="en-IN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00FB4-31F9-43A3-3EB3-3E27068B2F91}"/>
              </a:ext>
            </a:extLst>
          </p:cNvPr>
          <p:cNvSpPr txBox="1"/>
          <p:nvPr/>
        </p:nvSpPr>
        <p:spPr>
          <a:xfrm>
            <a:off x="777656" y="762329"/>
            <a:ext cx="8838502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IN" sz="2400" dirty="0">
              <a:solidFill>
                <a:srgbClr val="990000"/>
              </a:solidFill>
              <a:effectLst/>
            </a:endParaRPr>
          </a:p>
          <a:p>
            <a:r>
              <a:rPr lang="hi-IN" sz="2800" dirty="0" err="1">
                <a:solidFill>
                  <a:srgbClr val="990000"/>
                </a:solidFill>
                <a:effectLst/>
              </a:rPr>
              <a:t>ओषधीर्नामरूपाभ्यां</a:t>
            </a:r>
            <a:r>
              <a:rPr lang="hi-IN" sz="2800" dirty="0"/>
              <a:t> </a:t>
            </a:r>
            <a:r>
              <a:rPr lang="hi-IN" sz="2800" dirty="0">
                <a:solidFill>
                  <a:srgbClr val="990000"/>
                </a:solidFill>
                <a:effectLst/>
              </a:rPr>
              <a:t>जानते</a:t>
            </a:r>
            <a:r>
              <a:rPr lang="hi-IN" sz="2800" dirty="0"/>
              <a:t> </a:t>
            </a:r>
            <a:r>
              <a:rPr lang="hi-IN" sz="2800" dirty="0" err="1">
                <a:solidFill>
                  <a:srgbClr val="990000"/>
                </a:solidFill>
                <a:effectLst/>
              </a:rPr>
              <a:t>ह्यजपा</a:t>
            </a:r>
            <a:r>
              <a:rPr lang="hi-IN" sz="2800" dirty="0"/>
              <a:t> </a:t>
            </a:r>
            <a:r>
              <a:rPr lang="hi-IN" sz="2800" dirty="0" err="1">
                <a:solidFill>
                  <a:srgbClr val="990000"/>
                </a:solidFill>
                <a:effectLst/>
              </a:rPr>
              <a:t>वने</a:t>
            </a:r>
            <a:r>
              <a:rPr lang="hi-IN" sz="2800" dirty="0">
                <a:solidFill>
                  <a:srgbClr val="990000"/>
                </a:solidFill>
                <a:effectLst/>
              </a:rPr>
              <a:t> |</a:t>
            </a:r>
            <a:r>
              <a:rPr lang="hi-IN" sz="2800" dirty="0"/>
              <a:t> </a:t>
            </a:r>
            <a:endParaRPr lang="en-IN" sz="2800" dirty="0"/>
          </a:p>
          <a:p>
            <a:r>
              <a:rPr lang="en-IN" sz="2800" dirty="0">
                <a:solidFill>
                  <a:srgbClr val="990000"/>
                </a:solidFill>
                <a:effectLst/>
              </a:rPr>
              <a:t>        </a:t>
            </a:r>
          </a:p>
          <a:p>
            <a:r>
              <a:rPr lang="en-IN" sz="2800" dirty="0">
                <a:solidFill>
                  <a:srgbClr val="990000"/>
                </a:solidFill>
              </a:rPr>
              <a:t>          </a:t>
            </a:r>
            <a:r>
              <a:rPr lang="hi-IN" sz="2800" dirty="0" err="1">
                <a:solidFill>
                  <a:srgbClr val="990000"/>
                </a:solidFill>
                <a:effectLst/>
              </a:rPr>
              <a:t>अविपाश्चैव</a:t>
            </a:r>
            <a:r>
              <a:rPr lang="hi-IN" sz="2800" dirty="0"/>
              <a:t> </a:t>
            </a:r>
            <a:r>
              <a:rPr lang="hi-IN" sz="2800" dirty="0" err="1">
                <a:solidFill>
                  <a:srgbClr val="990000"/>
                </a:solidFill>
                <a:effectLst/>
              </a:rPr>
              <a:t>गोपाश्च</a:t>
            </a:r>
            <a:r>
              <a:rPr lang="hi-IN" sz="2800" dirty="0"/>
              <a:t> </a:t>
            </a:r>
            <a:r>
              <a:rPr lang="hi-IN" sz="2800" dirty="0">
                <a:solidFill>
                  <a:srgbClr val="990000"/>
                </a:solidFill>
                <a:effectLst/>
              </a:rPr>
              <a:t>ये</a:t>
            </a:r>
            <a:r>
              <a:rPr lang="hi-IN" sz="2800" dirty="0"/>
              <a:t> </a:t>
            </a:r>
            <a:r>
              <a:rPr lang="hi-IN" sz="2800" dirty="0" err="1">
                <a:solidFill>
                  <a:srgbClr val="990000"/>
                </a:solidFill>
                <a:effectLst/>
              </a:rPr>
              <a:t>चान्ये</a:t>
            </a:r>
            <a:r>
              <a:rPr lang="hi-IN" sz="2800" dirty="0"/>
              <a:t> </a:t>
            </a:r>
            <a:r>
              <a:rPr lang="hi-IN" sz="2800" dirty="0" err="1">
                <a:solidFill>
                  <a:srgbClr val="990000"/>
                </a:solidFill>
                <a:effectLst/>
              </a:rPr>
              <a:t>वनवासिनः</a:t>
            </a:r>
            <a:r>
              <a:rPr lang="hi-IN" sz="2800" dirty="0">
                <a:solidFill>
                  <a:srgbClr val="990000"/>
                </a:solidFill>
                <a:effectLst/>
              </a:rPr>
              <a:t> ||</a:t>
            </a:r>
            <a:r>
              <a:rPr lang="en-IN" sz="2800" dirty="0">
                <a:solidFill>
                  <a:srgbClr val="990000"/>
                </a:solidFill>
                <a:effectLst/>
              </a:rPr>
              <a:t> </a:t>
            </a:r>
            <a:endParaRPr lang="hi-IN" sz="2800" dirty="0">
              <a:solidFill>
                <a:srgbClr val="990000"/>
              </a:solidFill>
              <a:effectLst/>
            </a:endParaRPr>
          </a:p>
          <a:p>
            <a:r>
              <a:rPr lang="hi-IN" sz="2800" dirty="0">
                <a:solidFill>
                  <a:srgbClr val="990000"/>
                </a:solidFill>
              </a:rPr>
              <a:t>                                </a:t>
            </a:r>
          </a:p>
          <a:p>
            <a:r>
              <a:rPr lang="hi-IN" sz="2400" dirty="0">
                <a:solidFill>
                  <a:srgbClr val="990000"/>
                </a:solidFill>
              </a:rPr>
              <a:t>                                          </a:t>
            </a:r>
            <a:r>
              <a:rPr lang="hi-IN" sz="2400" b="1" dirty="0"/>
              <a:t>- </a:t>
            </a:r>
            <a:r>
              <a:rPr lang="en-IN" sz="2400" b="1" dirty="0">
                <a:effectLst/>
              </a:rPr>
              <a:t>(</a:t>
            </a:r>
            <a:r>
              <a:rPr lang="hi-IN" sz="2400" b="1" dirty="0" err="1">
                <a:effectLst/>
              </a:rPr>
              <a:t>च.सू</a:t>
            </a:r>
            <a:r>
              <a:rPr lang="hi-IN" sz="2400" b="1" dirty="0">
                <a:effectLst/>
              </a:rPr>
              <a:t>. </a:t>
            </a:r>
            <a:r>
              <a:rPr lang="hi-IN" sz="2400" b="1" dirty="0"/>
              <a:t>१/</a:t>
            </a:r>
            <a:r>
              <a:rPr lang="hi-IN" sz="2400" b="1" dirty="0">
                <a:effectLst/>
              </a:rPr>
              <a:t>१२०)</a:t>
            </a:r>
            <a:r>
              <a:rPr lang="hi-IN" sz="2400" b="1" dirty="0"/>
              <a:t> </a:t>
            </a:r>
            <a:endParaRPr lang="en-IN" sz="2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FA273B-7AED-5550-0E28-A20BBF2F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0010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22F0A5-65A2-CCE7-F2C0-7D5BFC08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7</a:t>
            </a:fld>
            <a:endParaRPr lang="en-IN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6E049E5-2280-FD2B-7914-C49407E7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55" y="1705504"/>
            <a:ext cx="8955156" cy="15436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E2FB76-D343-C6AD-277F-C6494C7DF746}"/>
              </a:ext>
            </a:extLst>
          </p:cNvPr>
          <p:cNvSpPr/>
          <p:nvPr/>
        </p:nvSpPr>
        <p:spPr>
          <a:xfrm>
            <a:off x="332874" y="3425458"/>
            <a:ext cx="11526252" cy="24193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Physicians need to be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Vigilant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throughout the treatment for both the patient condition and the disease stage.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Vigilance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avoids confusion about disease or treatment.   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7A56B2-94B2-1010-1172-7B4E9C8F98C5}"/>
              </a:ext>
            </a:extLst>
          </p:cNvPr>
          <p:cNvSpPr txBox="1">
            <a:spLocks/>
          </p:cNvSpPr>
          <p:nvPr/>
        </p:nvSpPr>
        <p:spPr>
          <a:xfrm>
            <a:off x="117565" y="581861"/>
            <a:ext cx="12074435" cy="692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A Vigilant Physician </a:t>
            </a:r>
            <a:endParaRPr lang="en-I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B9C5C4-D028-BFA4-94DA-492770D308DC}"/>
              </a:ext>
            </a:extLst>
          </p:cNvPr>
          <p:cNvSpPr txBox="1"/>
          <p:nvPr/>
        </p:nvSpPr>
        <p:spPr>
          <a:xfrm>
            <a:off x="600594" y="1166842"/>
            <a:ext cx="1099081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IN" sz="2400" dirty="0">
              <a:solidFill>
                <a:srgbClr val="FF0000"/>
              </a:solidFill>
            </a:endParaRPr>
          </a:p>
          <a:p>
            <a:r>
              <a:rPr lang="hi-IN" sz="2400" dirty="0">
                <a:solidFill>
                  <a:srgbClr val="FF0000"/>
                </a:solidFill>
              </a:rPr>
              <a:t>भेषजं केवलं कर्तुं यो जानाति न चामयम् । वैद्याकर्म स चेत्कुर्यादधमर्हति राजतः ।।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</a:p>
          <a:p>
            <a:endParaRPr lang="en-IN" sz="2400" dirty="0">
              <a:solidFill>
                <a:srgbClr val="FF0000"/>
              </a:solidFill>
            </a:endParaRPr>
          </a:p>
          <a:p>
            <a:r>
              <a:rPr lang="hi-IN" sz="2400" dirty="0">
                <a:solidFill>
                  <a:srgbClr val="FF0000"/>
                </a:solidFill>
              </a:rPr>
              <a:t>यस्तु केवलरोगज्ञो भेषजेष्वविचक्षण: ।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hi-IN" sz="2400" dirty="0">
                <a:solidFill>
                  <a:srgbClr val="FF0000"/>
                </a:solidFill>
              </a:rPr>
              <a:t>तं वैद्यं प्राप्य रोगी स्याद्यथा नौर्नाविकं विना ।।</a:t>
            </a:r>
          </a:p>
          <a:p>
            <a:endParaRPr lang="hi-IN" sz="2400" dirty="0">
              <a:solidFill>
                <a:srgbClr val="FF0000"/>
              </a:solidFill>
            </a:endParaRPr>
          </a:p>
          <a:p>
            <a:r>
              <a:rPr lang="hi-IN" sz="2400" dirty="0">
                <a:solidFill>
                  <a:srgbClr val="FF0000"/>
                </a:solidFill>
              </a:rPr>
              <a:t>यस्तु केवलशास्त्रज्ञ: क्रियास्वकुशलो भिषक् ।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hi-IN" sz="2400" dirty="0">
                <a:solidFill>
                  <a:srgbClr val="FF0000"/>
                </a:solidFill>
              </a:rPr>
              <a:t>स मुह्यत्यातुरं प्राप्य तथा भिरुरिवाहवम् ।।</a:t>
            </a:r>
          </a:p>
          <a:p>
            <a:endParaRPr lang="hi-IN" sz="2400" dirty="0">
              <a:solidFill>
                <a:srgbClr val="FF0000"/>
              </a:solidFill>
            </a:endParaRPr>
          </a:p>
          <a:p>
            <a:r>
              <a:rPr lang="hi-IN" sz="2400" dirty="0">
                <a:solidFill>
                  <a:srgbClr val="FF0000"/>
                </a:solidFill>
              </a:rPr>
              <a:t>यस्तु </a:t>
            </a:r>
            <a:r>
              <a:rPr lang="hi-IN" sz="2400" dirty="0" err="1">
                <a:solidFill>
                  <a:srgbClr val="FF0000"/>
                </a:solidFill>
              </a:rPr>
              <a:t>रोगविशेषज्ञ</a:t>
            </a:r>
            <a:r>
              <a:rPr lang="hi-IN" sz="2400" dirty="0">
                <a:solidFill>
                  <a:srgbClr val="FF0000"/>
                </a:solidFill>
              </a:rPr>
              <a:t>: </a:t>
            </a:r>
            <a:r>
              <a:rPr lang="hi-IN" sz="2400" dirty="0" err="1">
                <a:solidFill>
                  <a:srgbClr val="FF0000"/>
                </a:solidFill>
              </a:rPr>
              <a:t>सर्वभैषज्यकोविद</a:t>
            </a:r>
            <a:r>
              <a:rPr lang="hi-IN" sz="2400" dirty="0">
                <a:solidFill>
                  <a:srgbClr val="FF0000"/>
                </a:solidFill>
              </a:rPr>
              <a:t>: ।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hi-IN" sz="2400" dirty="0">
                <a:solidFill>
                  <a:srgbClr val="FF0000"/>
                </a:solidFill>
              </a:rPr>
              <a:t>देश </a:t>
            </a:r>
            <a:r>
              <a:rPr lang="hi-IN" sz="2400" dirty="0" err="1">
                <a:solidFill>
                  <a:srgbClr val="FF0000"/>
                </a:solidFill>
              </a:rPr>
              <a:t>कालविभागज्ञस्तस्य</a:t>
            </a:r>
            <a:r>
              <a:rPr lang="hi-IN" sz="2400" dirty="0">
                <a:solidFill>
                  <a:srgbClr val="FF0000"/>
                </a:solidFill>
              </a:rPr>
              <a:t> </a:t>
            </a:r>
            <a:r>
              <a:rPr lang="hi-IN" sz="2400" dirty="0" err="1">
                <a:solidFill>
                  <a:srgbClr val="FF0000"/>
                </a:solidFill>
              </a:rPr>
              <a:t>सिद्धिर्न</a:t>
            </a:r>
            <a:r>
              <a:rPr lang="hi-IN" sz="2400" dirty="0">
                <a:solidFill>
                  <a:srgbClr val="FF0000"/>
                </a:solidFill>
              </a:rPr>
              <a:t> संशय: ।।</a:t>
            </a:r>
          </a:p>
          <a:p>
            <a:endParaRPr lang="hi-IN" sz="2400" dirty="0">
              <a:solidFill>
                <a:srgbClr val="FF0000"/>
              </a:solidFill>
            </a:endParaRPr>
          </a:p>
          <a:p>
            <a:r>
              <a:rPr lang="hi-IN" sz="2400" dirty="0" err="1">
                <a:solidFill>
                  <a:srgbClr val="FF0000"/>
                </a:solidFill>
              </a:rPr>
              <a:t>आदावन्ते</a:t>
            </a:r>
            <a:r>
              <a:rPr lang="hi-IN" sz="2400" dirty="0">
                <a:solidFill>
                  <a:srgbClr val="FF0000"/>
                </a:solidFill>
              </a:rPr>
              <a:t> </a:t>
            </a:r>
            <a:r>
              <a:rPr lang="hi-IN" sz="2400" dirty="0" err="1">
                <a:solidFill>
                  <a:srgbClr val="FF0000"/>
                </a:solidFill>
              </a:rPr>
              <a:t>रुजां</a:t>
            </a:r>
            <a:r>
              <a:rPr lang="hi-IN" sz="2400" dirty="0">
                <a:solidFill>
                  <a:srgbClr val="FF0000"/>
                </a:solidFill>
              </a:rPr>
              <a:t> </a:t>
            </a:r>
            <a:r>
              <a:rPr lang="hi-IN" sz="2400" dirty="0" err="1">
                <a:solidFill>
                  <a:srgbClr val="FF0000"/>
                </a:solidFill>
              </a:rPr>
              <a:t>ज्ञाने</a:t>
            </a:r>
            <a:r>
              <a:rPr lang="hi-IN" sz="2400" dirty="0">
                <a:solidFill>
                  <a:srgbClr val="FF0000"/>
                </a:solidFill>
              </a:rPr>
              <a:t> </a:t>
            </a:r>
            <a:r>
              <a:rPr lang="hi-IN" sz="2400" dirty="0" err="1">
                <a:solidFill>
                  <a:srgbClr val="FF0000"/>
                </a:solidFill>
              </a:rPr>
              <a:t>प्रयतेत</a:t>
            </a:r>
            <a:r>
              <a:rPr lang="hi-IN" sz="2400" dirty="0">
                <a:solidFill>
                  <a:srgbClr val="FF0000"/>
                </a:solidFill>
              </a:rPr>
              <a:t> चिकित्सक: ।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hi-IN" sz="2400" dirty="0" err="1">
                <a:solidFill>
                  <a:srgbClr val="FF0000"/>
                </a:solidFill>
              </a:rPr>
              <a:t>भेषजानां</a:t>
            </a:r>
            <a:r>
              <a:rPr lang="hi-IN" sz="2400" dirty="0">
                <a:solidFill>
                  <a:srgbClr val="FF0000"/>
                </a:solidFill>
              </a:rPr>
              <a:t> </a:t>
            </a:r>
            <a:r>
              <a:rPr lang="hi-IN" sz="2400" dirty="0" err="1">
                <a:solidFill>
                  <a:srgbClr val="FF0000"/>
                </a:solidFill>
              </a:rPr>
              <a:t>विधानेन</a:t>
            </a:r>
            <a:r>
              <a:rPr lang="hi-IN" sz="2400" dirty="0">
                <a:solidFill>
                  <a:srgbClr val="FF0000"/>
                </a:solidFill>
              </a:rPr>
              <a:t> </a:t>
            </a:r>
            <a:r>
              <a:rPr lang="hi-IN" sz="2400" dirty="0" err="1">
                <a:solidFill>
                  <a:srgbClr val="FF0000"/>
                </a:solidFill>
              </a:rPr>
              <a:t>ततः</a:t>
            </a:r>
            <a:r>
              <a:rPr lang="hi-IN" sz="2400" dirty="0">
                <a:solidFill>
                  <a:srgbClr val="FF0000"/>
                </a:solidFill>
              </a:rPr>
              <a:t> </a:t>
            </a:r>
            <a:r>
              <a:rPr lang="hi-IN" sz="2400" dirty="0" err="1">
                <a:solidFill>
                  <a:srgbClr val="FF0000"/>
                </a:solidFill>
              </a:rPr>
              <a:t>कुर्यात्चिकित्सितम्</a:t>
            </a:r>
            <a:r>
              <a:rPr lang="hi-IN" sz="2400" dirty="0">
                <a:solidFill>
                  <a:srgbClr val="FF0000"/>
                </a:solidFill>
              </a:rPr>
              <a:t> ।।</a:t>
            </a:r>
          </a:p>
          <a:p>
            <a:endParaRPr lang="hi-IN" sz="2400" dirty="0">
              <a:solidFill>
                <a:srgbClr val="FF0000"/>
              </a:solidFill>
            </a:endParaRPr>
          </a:p>
          <a:p>
            <a:r>
              <a:rPr lang="hi-IN" sz="2400" dirty="0"/>
              <a:t>                               </a:t>
            </a:r>
            <a:r>
              <a:rPr lang="en-IN" sz="2400" dirty="0"/>
              <a:t>                                        </a:t>
            </a:r>
            <a:r>
              <a:rPr lang="hi-IN" sz="2400" b="1" dirty="0">
                <a:latin typeface="Kruti Dev 010" pitchFamily="2" charset="0"/>
              </a:rPr>
              <a:t>-</a:t>
            </a:r>
            <a:r>
              <a:rPr lang="en-IN" sz="2400" b="1" dirty="0">
                <a:latin typeface="Kruti Dev 010" pitchFamily="2" charset="0"/>
              </a:rPr>
              <a:t> </a:t>
            </a:r>
            <a:r>
              <a:rPr lang="hi-IN" sz="2400" b="1" dirty="0">
                <a:latin typeface="Kruti Dev 010" pitchFamily="2" charset="0"/>
              </a:rPr>
              <a:t>(</a:t>
            </a:r>
            <a:r>
              <a:rPr lang="hi-IN" sz="2400" b="1" dirty="0" err="1">
                <a:latin typeface="Kruti Dev 010" pitchFamily="2" charset="0"/>
              </a:rPr>
              <a:t>भा.प्र</a:t>
            </a:r>
            <a:r>
              <a:rPr lang="hi-IN" sz="2400" b="1" dirty="0">
                <a:latin typeface="Kruti Dev 010" pitchFamily="2" charset="0"/>
              </a:rPr>
              <a:t>. </a:t>
            </a:r>
            <a:r>
              <a:rPr lang="hi-IN" sz="2400" b="1" dirty="0" err="1">
                <a:latin typeface="Kruti Dev 010" pitchFamily="2" charset="0"/>
              </a:rPr>
              <a:t>पूर्व.ख</a:t>
            </a:r>
            <a:r>
              <a:rPr lang="hi-IN" sz="2400" b="1" dirty="0">
                <a:latin typeface="Kruti Dev 010" pitchFamily="2" charset="0"/>
              </a:rPr>
              <a:t>. ६/१७-२१)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81B8C-870A-CC6C-460B-F1FD4D16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30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E698F8-7B32-8D07-913D-8945FD98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D394-C89E-4124-9AAF-34471452E866}" type="slidenum">
              <a:rPr lang="en-IN" smtClean="0"/>
              <a:t>9</a:t>
            </a:fld>
            <a:endParaRPr lang="en-IN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631B69C1-21E9-AA1E-C8F1-28AEB37DD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27" y="1355181"/>
            <a:ext cx="8799198" cy="13580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59B9C5-C462-2447-9CF4-753AB3F3704B}"/>
              </a:ext>
            </a:extLst>
          </p:cNvPr>
          <p:cNvSpPr txBox="1">
            <a:spLocks/>
          </p:cNvSpPr>
          <p:nvPr/>
        </p:nvSpPr>
        <p:spPr>
          <a:xfrm>
            <a:off x="-352926" y="427647"/>
            <a:ext cx="11881930" cy="898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                      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ADRs can be developed?</a:t>
            </a:r>
            <a:endParaRPr lang="en-I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6C9FF1-5D0E-243A-8714-431760DA15A5}"/>
              </a:ext>
            </a:extLst>
          </p:cNvPr>
          <p:cNvSpPr/>
          <p:nvPr/>
        </p:nvSpPr>
        <p:spPr>
          <a:xfrm>
            <a:off x="626902" y="2857726"/>
            <a:ext cx="10726898" cy="3469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when administered in more or less quantity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Administered in inappropriate time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Improperly processed drug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Improperly metabolized drug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1600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Words>759</Words>
  <Application>Microsoft Office PowerPoint</Application>
  <PresentationFormat>Widescreen</PresentationFormat>
  <Paragraphs>124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3ds Condensed Light</vt:lpstr>
      <vt:lpstr>Arial</vt:lpstr>
      <vt:lpstr>Bahnschrift SemiBold</vt:lpstr>
      <vt:lpstr>Calibri</vt:lpstr>
      <vt:lpstr>Calibri Light</vt:lpstr>
      <vt:lpstr>Copperplate Gothic Bold</vt:lpstr>
      <vt:lpstr>Kruti Dev 010</vt:lpstr>
      <vt:lpstr>Posterama Text SemiBold</vt:lpstr>
      <vt:lpstr>Times New Roman</vt:lpstr>
      <vt:lpstr>Wingdings</vt:lpstr>
      <vt:lpstr>Office Theme</vt:lpstr>
      <vt:lpstr>PHARMACOVIGILANCE:</vt:lpstr>
      <vt:lpstr>INTRODUCTION </vt:lpstr>
      <vt:lpstr>Need of Pharmacovigilance in ASU Medicines.</vt:lpstr>
      <vt:lpstr>CONCEPTS IN AYURVEDA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causes of ADRs</vt:lpstr>
      <vt:lpstr>PowerPoint Presentation</vt:lpstr>
      <vt:lpstr>PowerPoint Presentation</vt:lpstr>
      <vt:lpstr>PowerPoint Presentation</vt:lpstr>
      <vt:lpstr>CONCLUSION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PHARMACOVIGILANCE  IN  AYURVEDA</dc:title>
  <dc:creator>Dr.Yashoda Rawat</dc:creator>
  <cp:lastModifiedBy>Dr.Yashoda Rawat</cp:lastModifiedBy>
  <cp:revision>11</cp:revision>
  <dcterms:created xsi:type="dcterms:W3CDTF">2024-05-27T08:22:50Z</dcterms:created>
  <dcterms:modified xsi:type="dcterms:W3CDTF">2025-01-29T17:41:52Z</dcterms:modified>
</cp:coreProperties>
</file>