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2192000" cy="6858000"/>
  <p:notesSz cx="12192000" cy="6858000"/>
  <p:embeddedFontLst>
    <p:embeddedFont>
      <p:font typeface="Century Schoolbook" pitchFamily="18"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3gbjnAsw00EQ22uHdRt8iZJBjW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A6CF3EE-51B0-4AA1-AAEC-42805233B03D}">
  <a:tblStyle styleId="{AA6CF3EE-51B0-4AA1-AAEC-42805233B03D}" styleName="Table_0">
    <a:wholeTbl>
      <a:tcTxStyle b="off" i="off">
        <a:font>
          <a:latin typeface="Century Schoolbook"/>
          <a:ea typeface="Century Schoolbook"/>
          <a:cs typeface="Century Schoolbook"/>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1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2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2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2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2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p2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2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2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3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p3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3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3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3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p3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p3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p4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p4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p4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p4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9" name="Google Shape;449;p4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4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p4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4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4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5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5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5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5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5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5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5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1" name="Google Shape;581;p5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6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6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p6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p6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p6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5" name="Google Shape;615;p6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6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6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6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6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6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7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7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p7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7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7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7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7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5" name="Google Shape;685;p7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0" name="Google Shape;690;p7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7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6" name="Google Shape;696;p7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6" name="Google Shape;706;p7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7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1" name="Google Shape;711;p7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8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7" name="Google Shape;717;p8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8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3" name="Google Shape;723;p8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8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8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8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9" name="Google Shape;739;p8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5" name="Google Shape;745;p8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86"/>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6"/>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6"/>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95"/>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95"/>
          <p:cNvSpPr txBox="1">
            <a:spLocks noGrp="1"/>
          </p:cNvSpPr>
          <p:nvPr>
            <p:ph type="body" idx="1"/>
          </p:nvPr>
        </p:nvSpPr>
        <p:spPr>
          <a:xfrm rot="5400000">
            <a:off x="3151124" y="-941324"/>
            <a:ext cx="4873752" cy="99568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3" name="Google Shape;123;p95"/>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5"/>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5"/>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96"/>
          <p:cNvSpPr txBox="1">
            <a:spLocks noGrp="1"/>
          </p:cNvSpPr>
          <p:nvPr>
            <p:ph type="title"/>
          </p:nvPr>
        </p:nvSpPr>
        <p:spPr>
          <a:xfrm rot="5400000">
            <a:off x="7031038" y="2082803"/>
            <a:ext cx="5851525" cy="2235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6"/>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9" name="Google Shape;129;p96"/>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6"/>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96"/>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
        <p:cNvGrpSpPr/>
        <p:nvPr/>
      </p:nvGrpSpPr>
      <p:grpSpPr>
        <a:xfrm>
          <a:off x="0" y="0"/>
          <a:ext cx="0" cy="0"/>
          <a:chOff x="0" y="0"/>
          <a:chExt cx="0" cy="0"/>
        </a:xfrm>
      </p:grpSpPr>
      <p:sp>
        <p:nvSpPr>
          <p:cNvPr id="22" name="Google Shape;22;p87"/>
          <p:cNvSpPr txBox="1">
            <a:spLocks noGrp="1"/>
          </p:cNvSpPr>
          <p:nvPr>
            <p:ph type="ctrTitle"/>
          </p:nvPr>
        </p:nvSpPr>
        <p:spPr>
          <a:xfrm>
            <a:off x="3048000" y="3124200"/>
            <a:ext cx="8229600" cy="18943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000"/>
              <a:buFont typeface="Century Schoolboo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7"/>
          <p:cNvSpPr txBox="1">
            <a:spLocks noGrp="1"/>
          </p:cNvSpPr>
          <p:nvPr>
            <p:ph type="subTitle" idx="1"/>
          </p:nvPr>
        </p:nvSpPr>
        <p:spPr>
          <a:xfrm>
            <a:off x="3048000" y="5003322"/>
            <a:ext cx="8229600" cy="1371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600"/>
              </a:spcBef>
              <a:spcAft>
                <a:spcPts val="0"/>
              </a:spcAft>
              <a:buSzPts val="1260"/>
              <a:buNone/>
              <a:defRPr sz="1800" b="1">
                <a:solidFill>
                  <a:schemeClr val="dk2"/>
                </a:solidFill>
              </a:defRPr>
            </a:lvl1pPr>
            <a:lvl2pPr lvl="1" algn="ctr">
              <a:lnSpc>
                <a:spcPct val="100000"/>
              </a:lnSpc>
              <a:spcBef>
                <a:spcPts val="360"/>
              </a:spcBef>
              <a:spcAft>
                <a:spcPts val="0"/>
              </a:spcAft>
              <a:buSzPts val="1440"/>
              <a:buNone/>
              <a:defRPr/>
            </a:lvl2pPr>
            <a:lvl3pPr lvl="2" algn="ctr">
              <a:lnSpc>
                <a:spcPct val="100000"/>
              </a:lnSpc>
              <a:spcBef>
                <a:spcPts val="360"/>
              </a:spcBef>
              <a:spcAft>
                <a:spcPts val="0"/>
              </a:spcAft>
              <a:buSzPts val="1080"/>
              <a:buNone/>
              <a:defRPr/>
            </a:lvl3pPr>
            <a:lvl4pPr lvl="3" algn="ctr">
              <a:lnSpc>
                <a:spcPct val="100000"/>
              </a:lnSpc>
              <a:spcBef>
                <a:spcPts val="360"/>
              </a:spcBef>
              <a:spcAft>
                <a:spcPts val="0"/>
              </a:spcAft>
              <a:buSzPts val="1080"/>
              <a:buNone/>
              <a:defRPr/>
            </a:lvl4pPr>
            <a:lvl5pPr lvl="4" algn="ctr">
              <a:lnSpc>
                <a:spcPct val="100000"/>
              </a:lnSpc>
              <a:spcBef>
                <a:spcPts val="360"/>
              </a:spcBef>
              <a:spcAft>
                <a:spcPts val="0"/>
              </a:spcAft>
              <a:buSzPts val="1224"/>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4" name="Google Shape;24;p87"/>
          <p:cNvSpPr txBox="1">
            <a:spLocks noGrp="1"/>
          </p:cNvSpPr>
          <p:nvPr>
            <p:ph type="dt" idx="10"/>
          </p:nvPr>
        </p:nvSpPr>
        <p:spPr>
          <a:xfrm rot="5400000">
            <a:off x="10733828" y="1110597"/>
            <a:ext cx="2286000" cy="508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7"/>
          <p:cNvSpPr txBox="1">
            <a:spLocks noGrp="1"/>
          </p:cNvSpPr>
          <p:nvPr>
            <p:ph type="ftr" idx="11"/>
          </p:nvPr>
        </p:nvSpPr>
        <p:spPr>
          <a:xfrm rot="5400000">
            <a:off x="10045959" y="4117661"/>
            <a:ext cx="3657600" cy="5120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7"/>
          <p:cNvSpPr/>
          <p:nvPr/>
        </p:nvSpPr>
        <p:spPr>
          <a:xfrm>
            <a:off x="508000" y="0"/>
            <a:ext cx="812800" cy="6858000"/>
          </a:xfrm>
          <a:prstGeom prst="rect">
            <a:avLst/>
          </a:prstGeom>
          <a:solidFill>
            <a:srgbClr val="FEC2AC">
              <a:alpha val="5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7" name="Google Shape;27;p87"/>
          <p:cNvSpPr/>
          <p:nvPr/>
        </p:nvSpPr>
        <p:spPr>
          <a:xfrm>
            <a:off x="368448" y="0"/>
            <a:ext cx="139552" cy="6858000"/>
          </a:xfrm>
          <a:prstGeom prst="rect">
            <a:avLst/>
          </a:prstGeom>
          <a:solidFill>
            <a:srgbClr val="FFD8CC">
              <a:alpha val="3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8" name="Google Shape;28;p87"/>
          <p:cNvSpPr/>
          <p:nvPr/>
        </p:nvSpPr>
        <p:spPr>
          <a:xfrm>
            <a:off x="1320800" y="0"/>
            <a:ext cx="242496" cy="6858000"/>
          </a:xfrm>
          <a:prstGeom prst="rect">
            <a:avLst/>
          </a:prstGeom>
          <a:solidFill>
            <a:srgbClr val="FFD8C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9" name="Google Shape;29;p87"/>
          <p:cNvSpPr/>
          <p:nvPr/>
        </p:nvSpPr>
        <p:spPr>
          <a:xfrm>
            <a:off x="1521760" y="0"/>
            <a:ext cx="307040" cy="6858000"/>
          </a:xfrm>
          <a:prstGeom prst="rect">
            <a:avLst/>
          </a:prstGeom>
          <a:solidFill>
            <a:srgbClr val="FFEDE7">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30" name="Google Shape;30;p87"/>
          <p:cNvCxnSpPr/>
          <p:nvPr/>
        </p:nvCxnSpPr>
        <p:spPr>
          <a:xfrm>
            <a:off x="141792" y="0"/>
            <a:ext cx="0" cy="6858000"/>
          </a:xfrm>
          <a:prstGeom prst="straightConnector1">
            <a:avLst/>
          </a:prstGeom>
          <a:noFill/>
          <a:ln w="57150" cap="flat" cmpd="sng">
            <a:solidFill>
              <a:srgbClr val="FEC2AC">
                <a:alpha val="72549"/>
              </a:srgbClr>
            </a:solidFill>
            <a:prstDash val="solid"/>
            <a:round/>
            <a:headEnd type="none" w="sm" len="sm"/>
            <a:tailEnd type="none" w="sm" len="sm"/>
          </a:ln>
        </p:spPr>
      </p:cxnSp>
      <p:cxnSp>
        <p:nvCxnSpPr>
          <p:cNvPr id="31" name="Google Shape;31;p87"/>
          <p:cNvCxnSpPr/>
          <p:nvPr/>
        </p:nvCxnSpPr>
        <p:spPr>
          <a:xfrm>
            <a:off x="1219200" y="0"/>
            <a:ext cx="0" cy="6858000"/>
          </a:xfrm>
          <a:prstGeom prst="straightConnector1">
            <a:avLst/>
          </a:prstGeom>
          <a:noFill/>
          <a:ln w="57150" cap="flat" cmpd="sng">
            <a:solidFill>
              <a:srgbClr val="FFEDE7">
                <a:alpha val="82352"/>
              </a:srgbClr>
            </a:solidFill>
            <a:prstDash val="solid"/>
            <a:round/>
            <a:headEnd type="none" w="sm" len="sm"/>
            <a:tailEnd type="none" w="sm" len="sm"/>
          </a:ln>
        </p:spPr>
      </p:cxnSp>
      <p:cxnSp>
        <p:nvCxnSpPr>
          <p:cNvPr id="32" name="Google Shape;32;p87"/>
          <p:cNvCxnSpPr/>
          <p:nvPr/>
        </p:nvCxnSpPr>
        <p:spPr>
          <a:xfrm>
            <a:off x="1138816"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33" name="Google Shape;33;p87"/>
          <p:cNvCxnSpPr/>
          <p:nvPr/>
        </p:nvCxnSpPr>
        <p:spPr>
          <a:xfrm>
            <a:off x="2302187" y="0"/>
            <a:ext cx="0" cy="6858000"/>
          </a:xfrm>
          <a:prstGeom prst="straightConnector1">
            <a:avLst/>
          </a:prstGeom>
          <a:noFill/>
          <a:ln w="28575" cap="flat" cmpd="sng">
            <a:solidFill>
              <a:srgbClr val="FEC2AC">
                <a:alpha val="81568"/>
              </a:srgbClr>
            </a:solidFill>
            <a:prstDash val="solid"/>
            <a:round/>
            <a:headEnd type="none" w="sm" len="sm"/>
            <a:tailEnd type="none" w="sm" len="sm"/>
          </a:ln>
        </p:spPr>
      </p:cxnSp>
      <p:cxnSp>
        <p:nvCxnSpPr>
          <p:cNvPr id="34" name="Google Shape;34;p87"/>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cxnSp>
        <p:nvCxnSpPr>
          <p:cNvPr id="35" name="Google Shape;35;p87"/>
          <p:cNvCxnSpPr/>
          <p:nvPr/>
        </p:nvCxnSpPr>
        <p:spPr>
          <a:xfrm>
            <a:off x="12151808"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36" name="Google Shape;36;p87"/>
          <p:cNvSpPr/>
          <p:nvPr/>
        </p:nvSpPr>
        <p:spPr>
          <a:xfrm>
            <a:off x="1625600" y="0"/>
            <a:ext cx="101600" cy="6858000"/>
          </a:xfrm>
          <a:prstGeom prst="rect">
            <a:avLst/>
          </a:prstGeom>
          <a:solidFill>
            <a:srgbClr val="FEC2AC">
              <a:alpha val="5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7" name="Google Shape;37;p87"/>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8" name="Google Shape;38;p87"/>
          <p:cNvSpPr/>
          <p:nvPr/>
        </p:nvSpPr>
        <p:spPr>
          <a:xfrm>
            <a:off x="1746176" y="4866752"/>
            <a:ext cx="855232"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9" name="Google Shape;39;p87"/>
          <p:cNvSpPr/>
          <p:nvPr/>
        </p:nvSpPr>
        <p:spPr>
          <a:xfrm>
            <a:off x="1454773" y="5500632"/>
            <a:ext cx="18288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0" name="Google Shape;40;p87"/>
          <p:cNvSpPr/>
          <p:nvPr/>
        </p:nvSpPr>
        <p:spPr>
          <a:xfrm>
            <a:off x="2218944" y="5788152"/>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1" name="Google Shape;41;p87"/>
          <p:cNvSpPr/>
          <p:nvPr/>
        </p:nvSpPr>
        <p:spPr>
          <a:xfrm>
            <a:off x="2540000" y="4495800"/>
            <a:ext cx="48768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2" name="Google Shape;42;p87"/>
          <p:cNvSpPr txBox="1">
            <a:spLocks noGrp="1"/>
          </p:cNvSpPr>
          <p:nvPr>
            <p:ph type="sldNum" idx="12"/>
          </p:nvPr>
        </p:nvSpPr>
        <p:spPr>
          <a:xfrm>
            <a:off x="1767392" y="4928702"/>
            <a:ext cx="812800" cy="51752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8"/>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8"/>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8"/>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47" name="Google Shape;47;p88"/>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89"/>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9"/>
          <p:cNvSpPr txBox="1">
            <a:spLocks noGrp="1"/>
          </p:cNvSpPr>
          <p:nvPr>
            <p:ph type="body" idx="1"/>
          </p:nvPr>
        </p:nvSpPr>
        <p:spPr>
          <a:xfrm>
            <a:off x="609600" y="1600200"/>
            <a:ext cx="9956800" cy="487375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89"/>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9"/>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3" name="Google Shape;53;p89"/>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90"/>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0"/>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0"/>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0"/>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9" name="Google Shape;59;p90"/>
          <p:cNvSpPr txBox="1">
            <a:spLocks noGrp="1"/>
          </p:cNvSpPr>
          <p:nvPr>
            <p:ph type="body" idx="1"/>
          </p:nvPr>
        </p:nvSpPr>
        <p:spPr>
          <a:xfrm>
            <a:off x="609600" y="1600200"/>
            <a:ext cx="4876800" cy="45720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90"/>
          <p:cNvSpPr txBox="1">
            <a:spLocks noGrp="1"/>
          </p:cNvSpPr>
          <p:nvPr>
            <p:ph type="body" idx="2"/>
          </p:nvPr>
        </p:nvSpPr>
        <p:spPr>
          <a:xfrm>
            <a:off x="5693664" y="1600200"/>
            <a:ext cx="4876800" cy="45720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1"/>
        <p:cNvGrpSpPr/>
        <p:nvPr/>
      </p:nvGrpSpPr>
      <p:grpSpPr>
        <a:xfrm>
          <a:off x="0" y="0"/>
          <a:ext cx="0" cy="0"/>
          <a:chOff x="0" y="0"/>
          <a:chExt cx="0" cy="0"/>
        </a:xfrm>
      </p:grpSpPr>
      <p:sp>
        <p:nvSpPr>
          <p:cNvPr id="62" name="Google Shape;62;p91"/>
          <p:cNvSpPr txBox="1">
            <a:spLocks noGrp="1"/>
          </p:cNvSpPr>
          <p:nvPr>
            <p:ph type="title"/>
          </p:nvPr>
        </p:nvSpPr>
        <p:spPr>
          <a:xfrm>
            <a:off x="3048000" y="2895600"/>
            <a:ext cx="8229600" cy="205359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000"/>
              <a:buFont typeface="Century Schoolbook"/>
              <a:buNone/>
              <a:defRPr sz="3000" b="1"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1"/>
          <p:cNvSpPr txBox="1">
            <a:spLocks noGrp="1"/>
          </p:cNvSpPr>
          <p:nvPr>
            <p:ph type="body" idx="1"/>
          </p:nvPr>
        </p:nvSpPr>
        <p:spPr>
          <a:xfrm>
            <a:off x="3048000" y="5010150"/>
            <a:ext cx="8229600"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1260"/>
              <a:buNone/>
              <a:defRPr sz="1800" b="1">
                <a:solidFill>
                  <a:schemeClr val="dk2"/>
                </a:solidFill>
              </a:defRPr>
            </a:lvl1pPr>
            <a:lvl2pPr marL="914400" lvl="1" indent="-228600" algn="l">
              <a:lnSpc>
                <a:spcPct val="100000"/>
              </a:lnSpc>
              <a:spcBef>
                <a:spcPts val="360"/>
              </a:spcBef>
              <a:spcAft>
                <a:spcPts val="0"/>
              </a:spcAft>
              <a:buSzPts val="1440"/>
              <a:buNone/>
              <a:defRPr sz="1800">
                <a:solidFill>
                  <a:srgbClr val="888888"/>
                </a:solidFill>
              </a:defRPr>
            </a:lvl2pPr>
            <a:lvl3pPr marL="1371600" lvl="2" indent="-228600" algn="l">
              <a:lnSpc>
                <a:spcPct val="100000"/>
              </a:lnSpc>
              <a:spcBef>
                <a:spcPts val="320"/>
              </a:spcBef>
              <a:spcAft>
                <a:spcPts val="0"/>
              </a:spcAft>
              <a:buSzPts val="960"/>
              <a:buNone/>
              <a:defRPr sz="1600">
                <a:solidFill>
                  <a:srgbClr val="888888"/>
                </a:solidFill>
              </a:defRPr>
            </a:lvl3pPr>
            <a:lvl4pPr marL="1828800" lvl="3" indent="-228600" algn="l">
              <a:lnSpc>
                <a:spcPct val="100000"/>
              </a:lnSpc>
              <a:spcBef>
                <a:spcPts val="280"/>
              </a:spcBef>
              <a:spcAft>
                <a:spcPts val="0"/>
              </a:spcAft>
              <a:buSzPts val="840"/>
              <a:buNone/>
              <a:defRPr sz="1400">
                <a:solidFill>
                  <a:srgbClr val="888888"/>
                </a:solidFill>
              </a:defRPr>
            </a:lvl4pPr>
            <a:lvl5pPr marL="2286000" lvl="4" indent="-228600" algn="l">
              <a:lnSpc>
                <a:spcPct val="100000"/>
              </a:lnSpc>
              <a:spcBef>
                <a:spcPts val="280"/>
              </a:spcBef>
              <a:spcAft>
                <a:spcPts val="0"/>
              </a:spcAft>
              <a:buSzPts val="952"/>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4" name="Google Shape;64;p91"/>
          <p:cNvSpPr txBox="1">
            <a:spLocks noGrp="1"/>
          </p:cNvSpPr>
          <p:nvPr>
            <p:ph type="dt" idx="10"/>
          </p:nvPr>
        </p:nvSpPr>
        <p:spPr>
          <a:xfrm rot="5400000">
            <a:off x="10732008" y="1106932"/>
            <a:ext cx="2286000" cy="508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1"/>
          <p:cNvSpPr txBox="1">
            <a:spLocks noGrp="1"/>
          </p:cNvSpPr>
          <p:nvPr>
            <p:ph type="ftr" idx="11"/>
          </p:nvPr>
        </p:nvSpPr>
        <p:spPr>
          <a:xfrm rot="5400000">
            <a:off x="10046208" y="4114800"/>
            <a:ext cx="3657600" cy="5120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p:nvPr/>
        </p:nvSpPr>
        <p:spPr>
          <a:xfrm>
            <a:off x="508000" y="0"/>
            <a:ext cx="812800" cy="6858000"/>
          </a:xfrm>
          <a:prstGeom prst="rect">
            <a:avLst/>
          </a:prstGeom>
          <a:solidFill>
            <a:srgbClr val="FEC2AC">
              <a:alpha val="5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7" name="Google Shape;67;p91"/>
          <p:cNvSpPr/>
          <p:nvPr/>
        </p:nvSpPr>
        <p:spPr>
          <a:xfrm>
            <a:off x="368448" y="0"/>
            <a:ext cx="139552" cy="6858000"/>
          </a:xfrm>
          <a:prstGeom prst="rect">
            <a:avLst/>
          </a:prstGeom>
          <a:solidFill>
            <a:srgbClr val="FFD8CC">
              <a:alpha val="3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8" name="Google Shape;68;p91"/>
          <p:cNvSpPr/>
          <p:nvPr/>
        </p:nvSpPr>
        <p:spPr>
          <a:xfrm>
            <a:off x="1320800" y="0"/>
            <a:ext cx="242496" cy="6858000"/>
          </a:xfrm>
          <a:prstGeom prst="rect">
            <a:avLst/>
          </a:prstGeom>
          <a:solidFill>
            <a:srgbClr val="FFD8C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9" name="Google Shape;69;p91"/>
          <p:cNvSpPr/>
          <p:nvPr/>
        </p:nvSpPr>
        <p:spPr>
          <a:xfrm>
            <a:off x="1521760" y="0"/>
            <a:ext cx="307040" cy="6858000"/>
          </a:xfrm>
          <a:prstGeom prst="rect">
            <a:avLst/>
          </a:prstGeom>
          <a:solidFill>
            <a:srgbClr val="FFEDE7">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70" name="Google Shape;70;p91"/>
          <p:cNvCxnSpPr/>
          <p:nvPr/>
        </p:nvCxnSpPr>
        <p:spPr>
          <a:xfrm>
            <a:off x="141792" y="0"/>
            <a:ext cx="0" cy="6858000"/>
          </a:xfrm>
          <a:prstGeom prst="straightConnector1">
            <a:avLst/>
          </a:prstGeom>
          <a:noFill/>
          <a:ln w="57150" cap="flat" cmpd="sng">
            <a:solidFill>
              <a:srgbClr val="FEC2AC">
                <a:alpha val="72549"/>
              </a:srgbClr>
            </a:solidFill>
            <a:prstDash val="solid"/>
            <a:round/>
            <a:headEnd type="none" w="sm" len="sm"/>
            <a:tailEnd type="none" w="sm" len="sm"/>
          </a:ln>
        </p:spPr>
      </p:cxnSp>
      <p:cxnSp>
        <p:nvCxnSpPr>
          <p:cNvPr id="71" name="Google Shape;71;p91"/>
          <p:cNvCxnSpPr/>
          <p:nvPr/>
        </p:nvCxnSpPr>
        <p:spPr>
          <a:xfrm>
            <a:off x="1219200" y="0"/>
            <a:ext cx="0" cy="6858000"/>
          </a:xfrm>
          <a:prstGeom prst="straightConnector1">
            <a:avLst/>
          </a:prstGeom>
          <a:noFill/>
          <a:ln w="57150" cap="flat" cmpd="sng">
            <a:solidFill>
              <a:srgbClr val="FFEDE7">
                <a:alpha val="82352"/>
              </a:srgbClr>
            </a:solidFill>
            <a:prstDash val="solid"/>
            <a:round/>
            <a:headEnd type="none" w="sm" len="sm"/>
            <a:tailEnd type="none" w="sm" len="sm"/>
          </a:ln>
        </p:spPr>
      </p:cxnSp>
      <p:cxnSp>
        <p:nvCxnSpPr>
          <p:cNvPr id="72" name="Google Shape;72;p91"/>
          <p:cNvCxnSpPr/>
          <p:nvPr/>
        </p:nvCxnSpPr>
        <p:spPr>
          <a:xfrm>
            <a:off x="1138816"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73" name="Google Shape;73;p91"/>
          <p:cNvCxnSpPr/>
          <p:nvPr/>
        </p:nvCxnSpPr>
        <p:spPr>
          <a:xfrm>
            <a:off x="2302187" y="0"/>
            <a:ext cx="0" cy="6858000"/>
          </a:xfrm>
          <a:prstGeom prst="straightConnector1">
            <a:avLst/>
          </a:prstGeom>
          <a:noFill/>
          <a:ln w="28575" cap="flat" cmpd="sng">
            <a:solidFill>
              <a:srgbClr val="FEC2AC">
                <a:alpha val="81568"/>
              </a:srgbClr>
            </a:solidFill>
            <a:prstDash val="solid"/>
            <a:round/>
            <a:headEnd type="none" w="sm" len="sm"/>
            <a:tailEnd type="none" w="sm" len="sm"/>
          </a:ln>
        </p:spPr>
      </p:cxnSp>
      <p:cxnSp>
        <p:nvCxnSpPr>
          <p:cNvPr id="74" name="Google Shape;74;p91"/>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sp>
        <p:nvSpPr>
          <p:cNvPr id="75" name="Google Shape;75;p91"/>
          <p:cNvSpPr/>
          <p:nvPr/>
        </p:nvSpPr>
        <p:spPr>
          <a:xfrm>
            <a:off x="1625600" y="0"/>
            <a:ext cx="101600" cy="6858000"/>
          </a:xfrm>
          <a:prstGeom prst="rect">
            <a:avLst/>
          </a:prstGeom>
          <a:solidFill>
            <a:srgbClr val="FEC2AC">
              <a:alpha val="5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6" name="Google Shape;76;p91"/>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7" name="Google Shape;77;p91"/>
          <p:cNvSpPr/>
          <p:nvPr/>
        </p:nvSpPr>
        <p:spPr>
          <a:xfrm>
            <a:off x="1766272" y="4866752"/>
            <a:ext cx="855232"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8" name="Google Shape;78;p91"/>
          <p:cNvSpPr/>
          <p:nvPr/>
        </p:nvSpPr>
        <p:spPr>
          <a:xfrm>
            <a:off x="1454773" y="5500632"/>
            <a:ext cx="18288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9" name="Google Shape;79;p91"/>
          <p:cNvSpPr/>
          <p:nvPr/>
        </p:nvSpPr>
        <p:spPr>
          <a:xfrm>
            <a:off x="2218944" y="5791200"/>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80" name="Google Shape;80;p91"/>
          <p:cNvSpPr/>
          <p:nvPr/>
        </p:nvSpPr>
        <p:spPr>
          <a:xfrm>
            <a:off x="2505387" y="4479888"/>
            <a:ext cx="48768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81" name="Google Shape;81;p91"/>
          <p:cNvCxnSpPr/>
          <p:nvPr/>
        </p:nvCxnSpPr>
        <p:spPr>
          <a:xfrm>
            <a:off x="12130592"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82" name="Google Shape;82;p91"/>
          <p:cNvSpPr txBox="1">
            <a:spLocks noGrp="1"/>
          </p:cNvSpPr>
          <p:nvPr>
            <p:ph type="sldNum" idx="12"/>
          </p:nvPr>
        </p:nvSpPr>
        <p:spPr>
          <a:xfrm>
            <a:off x="1787488" y="4928702"/>
            <a:ext cx="812800" cy="51752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92"/>
          <p:cNvSpPr txBox="1">
            <a:spLocks noGrp="1"/>
          </p:cNvSpPr>
          <p:nvPr>
            <p:ph type="title"/>
          </p:nvPr>
        </p:nvSpPr>
        <p:spPr>
          <a:xfrm>
            <a:off x="609600" y="273050"/>
            <a:ext cx="100584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0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2"/>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92"/>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92"/>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88" name="Google Shape;88;p92"/>
          <p:cNvSpPr txBox="1">
            <a:spLocks noGrp="1"/>
          </p:cNvSpPr>
          <p:nvPr>
            <p:ph type="body" idx="1"/>
          </p:nvPr>
        </p:nvSpPr>
        <p:spPr>
          <a:xfrm>
            <a:off x="609600" y="2362200"/>
            <a:ext cx="4876800" cy="38862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9" name="Google Shape;89;p92"/>
          <p:cNvSpPr txBox="1">
            <a:spLocks noGrp="1"/>
          </p:cNvSpPr>
          <p:nvPr>
            <p:ph type="body" idx="2"/>
          </p:nvPr>
        </p:nvSpPr>
        <p:spPr>
          <a:xfrm>
            <a:off x="5829300" y="2362200"/>
            <a:ext cx="4876800" cy="38862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0" name="Google Shape;90;p92"/>
          <p:cNvSpPr>
            <a:spLocks noGrp="1"/>
          </p:cNvSpPr>
          <p:nvPr>
            <p:ph type="body" idx="3"/>
          </p:nvPr>
        </p:nvSpPr>
        <p:spPr>
          <a:xfrm>
            <a:off x="6096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1400"/>
              <a:buFont typeface="Century Schoolbook"/>
              <a:buNone/>
              <a:defRPr sz="2000" b="1">
                <a:solidFill>
                  <a:srgbClr val="FFFFFF"/>
                </a:solidFill>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92"/>
          <p:cNvSpPr>
            <a:spLocks noGrp="1"/>
          </p:cNvSpPr>
          <p:nvPr>
            <p:ph type="body" idx="4"/>
          </p:nvPr>
        </p:nvSpPr>
        <p:spPr>
          <a:xfrm>
            <a:off x="57912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1400"/>
              <a:buFont typeface="Century Schoolbook"/>
              <a:buNone/>
              <a:defRPr sz="2000" b="1">
                <a:solidFill>
                  <a:srgbClr val="FFFFFF"/>
                </a:solidFill>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2"/>
        <p:cNvGrpSpPr/>
        <p:nvPr/>
      </p:nvGrpSpPr>
      <p:grpSpPr>
        <a:xfrm>
          <a:off x="0" y="0"/>
          <a:ext cx="0" cy="0"/>
          <a:chOff x="0" y="0"/>
          <a:chExt cx="0" cy="0"/>
        </a:xfrm>
      </p:grpSpPr>
      <p:cxnSp>
        <p:nvCxnSpPr>
          <p:cNvPr id="93" name="Google Shape;93;p93"/>
          <p:cNvCxnSpPr/>
          <p:nvPr/>
        </p:nvCxnSpPr>
        <p:spPr>
          <a:xfrm>
            <a:off x="11684000" y="0"/>
            <a:ext cx="0" cy="6858000"/>
          </a:xfrm>
          <a:prstGeom prst="straightConnector1">
            <a:avLst/>
          </a:prstGeom>
          <a:noFill/>
          <a:ln w="38100" cap="flat" cmpd="sng">
            <a:solidFill>
              <a:srgbClr val="FEC2AC">
                <a:alpha val="92549"/>
              </a:srgbClr>
            </a:solidFill>
            <a:prstDash val="solid"/>
            <a:round/>
            <a:headEnd type="none" w="sm" len="sm"/>
            <a:tailEnd type="none" w="sm" len="sm"/>
          </a:ln>
        </p:spPr>
      </p:cxnSp>
      <p:sp>
        <p:nvSpPr>
          <p:cNvPr id="94" name="Google Shape;94;p93"/>
          <p:cNvSpPr txBox="1">
            <a:spLocks noGrp="1"/>
          </p:cNvSpPr>
          <p:nvPr>
            <p:ph type="title"/>
          </p:nvPr>
        </p:nvSpPr>
        <p:spPr>
          <a:xfrm rot="5400000">
            <a:off x="5547360" y="3124200"/>
            <a:ext cx="6309360" cy="609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Century Schoolbook"/>
              <a:buNone/>
              <a:defRPr sz="2000" b="1"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93"/>
          <p:cNvSpPr txBox="1">
            <a:spLocks noGrp="1"/>
          </p:cNvSpPr>
          <p:nvPr>
            <p:ph type="body" idx="1"/>
          </p:nvPr>
        </p:nvSpPr>
        <p:spPr>
          <a:xfrm>
            <a:off x="9083040" y="274320"/>
            <a:ext cx="2036064" cy="49834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84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200"/>
              </a:spcBef>
              <a:spcAft>
                <a:spcPts val="0"/>
              </a:spcAft>
              <a:buSzPts val="600"/>
              <a:buNone/>
              <a:defRPr sz="1000"/>
            </a:lvl3pPr>
            <a:lvl4pPr marL="1828800" lvl="3" indent="-228600" algn="l">
              <a:lnSpc>
                <a:spcPct val="100000"/>
              </a:lnSpc>
              <a:spcBef>
                <a:spcPts val="180"/>
              </a:spcBef>
              <a:spcAft>
                <a:spcPts val="0"/>
              </a:spcAft>
              <a:buSzPts val="540"/>
              <a:buNone/>
              <a:defRPr sz="900"/>
            </a:lvl4pPr>
            <a:lvl5pPr marL="2286000" lvl="4" indent="-228600" algn="l">
              <a:lnSpc>
                <a:spcPct val="100000"/>
              </a:lnSpc>
              <a:spcBef>
                <a:spcPts val="180"/>
              </a:spcBef>
              <a:spcAft>
                <a:spcPts val="0"/>
              </a:spcAft>
              <a:buSzPts val="612"/>
              <a:buNone/>
              <a:defRPr sz="900"/>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cxnSp>
        <p:nvCxnSpPr>
          <p:cNvPr id="96" name="Google Shape;96;p93"/>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97" name="Google Shape;97;p93"/>
          <p:cNvCxnSpPr/>
          <p:nvPr/>
        </p:nvCxnSpPr>
        <p:spPr>
          <a:xfrm>
            <a:off x="8256395"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98" name="Google Shape;98;p93"/>
          <p:cNvCxnSpPr/>
          <p:nvPr/>
        </p:nvCxnSpPr>
        <p:spPr>
          <a:xfrm>
            <a:off x="119888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99" name="Google Shape;99;p93"/>
          <p:cNvSpPr/>
          <p:nvPr/>
        </p:nvSpPr>
        <p:spPr>
          <a:xfrm>
            <a:off x="11785600" y="0"/>
            <a:ext cx="406400" cy="6858000"/>
          </a:xfrm>
          <a:prstGeom prst="rect">
            <a:avLst/>
          </a:prstGeom>
          <a:solidFill>
            <a:srgbClr val="FEC2AC">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00" name="Google Shape;100;p93"/>
          <p:cNvCxnSpPr/>
          <p:nvPr/>
        </p:nvCxnSpPr>
        <p:spPr>
          <a:xfrm>
            <a:off x="118872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01" name="Google Shape;101;p93"/>
          <p:cNvSpPr/>
          <p:nvPr/>
        </p:nvSpPr>
        <p:spPr>
          <a:xfrm>
            <a:off x="10875264" y="5715000"/>
            <a:ext cx="73152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02" name="Google Shape;102;p93"/>
          <p:cNvSpPr txBox="1">
            <a:spLocks noGrp="1"/>
          </p:cNvSpPr>
          <p:nvPr>
            <p:ph type="body" idx="2"/>
          </p:nvPr>
        </p:nvSpPr>
        <p:spPr>
          <a:xfrm>
            <a:off x="406400" y="274320"/>
            <a:ext cx="7518400" cy="632764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3" name="Google Shape;103;p93"/>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93"/>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05" name="Google Shape;105;p93"/>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cxnSp>
        <p:nvCxnSpPr>
          <p:cNvPr id="107" name="Google Shape;107;p94"/>
          <p:cNvCxnSpPr/>
          <p:nvPr/>
        </p:nvCxnSpPr>
        <p:spPr>
          <a:xfrm>
            <a:off x="11684000" y="0"/>
            <a:ext cx="0" cy="6858000"/>
          </a:xfrm>
          <a:prstGeom prst="straightConnector1">
            <a:avLst/>
          </a:prstGeom>
          <a:noFill/>
          <a:ln w="38100" cap="flat" cmpd="sng">
            <a:solidFill>
              <a:srgbClr val="FEC2AC"/>
            </a:solidFill>
            <a:prstDash val="solid"/>
            <a:round/>
            <a:headEnd type="none" w="sm" len="sm"/>
            <a:tailEnd type="none" w="sm" len="sm"/>
          </a:ln>
        </p:spPr>
      </p:cxnSp>
      <p:sp>
        <p:nvSpPr>
          <p:cNvPr id="108" name="Google Shape;108;p94"/>
          <p:cNvSpPr/>
          <p:nvPr/>
        </p:nvSpPr>
        <p:spPr>
          <a:xfrm>
            <a:off x="10875264" y="5715000"/>
            <a:ext cx="73152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09" name="Google Shape;109;p94"/>
          <p:cNvSpPr txBox="1">
            <a:spLocks noGrp="1"/>
          </p:cNvSpPr>
          <p:nvPr>
            <p:ph type="title"/>
          </p:nvPr>
        </p:nvSpPr>
        <p:spPr>
          <a:xfrm rot="5400000">
            <a:off x="5518404" y="3124200"/>
            <a:ext cx="6309360" cy="609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Century Schoolbook"/>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4"/>
          <p:cNvSpPr>
            <a:spLocks noGrp="1"/>
          </p:cNvSpPr>
          <p:nvPr>
            <p:ph type="pic" idx="2"/>
          </p:nvPr>
        </p:nvSpPr>
        <p:spPr>
          <a:xfrm>
            <a:off x="0" y="0"/>
            <a:ext cx="8229600" cy="6858000"/>
          </a:xfrm>
          <a:prstGeom prst="rect">
            <a:avLst/>
          </a:prstGeom>
          <a:solidFill>
            <a:schemeClr val="lt2"/>
          </a:solidFill>
          <a:ln>
            <a:noFill/>
          </a:ln>
        </p:spPr>
      </p:sp>
      <p:sp>
        <p:nvSpPr>
          <p:cNvPr id="111" name="Google Shape;111;p94"/>
          <p:cNvSpPr txBox="1">
            <a:spLocks noGrp="1"/>
          </p:cNvSpPr>
          <p:nvPr>
            <p:ph type="body" idx="1"/>
          </p:nvPr>
        </p:nvSpPr>
        <p:spPr>
          <a:xfrm>
            <a:off x="9021064" y="264795"/>
            <a:ext cx="2032000" cy="495604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
              </a:spcBef>
              <a:spcAft>
                <a:spcPts val="0"/>
              </a:spcAft>
              <a:buSzPts val="840"/>
              <a:buFont typeface="Century Schoolbook"/>
              <a:buNone/>
              <a:defRPr sz="1200"/>
            </a:lvl1pPr>
            <a:lvl2pPr marL="914400" lvl="1" indent="-289560" algn="l">
              <a:lnSpc>
                <a:spcPct val="100000"/>
              </a:lnSpc>
              <a:spcBef>
                <a:spcPts val="400"/>
              </a:spcBef>
              <a:spcAft>
                <a:spcPts val="0"/>
              </a:spcAft>
              <a:buSzPts val="960"/>
              <a:buChar char="⚫"/>
              <a:defRPr sz="1200"/>
            </a:lvl2pPr>
            <a:lvl3pPr marL="1371600" lvl="2" indent="-266700" algn="l">
              <a:lnSpc>
                <a:spcPct val="100000"/>
              </a:lnSpc>
              <a:spcBef>
                <a:spcPts val="200"/>
              </a:spcBef>
              <a:spcAft>
                <a:spcPts val="0"/>
              </a:spcAft>
              <a:buSzPts val="600"/>
              <a:buChar char="?"/>
              <a:defRPr sz="1000"/>
            </a:lvl3pPr>
            <a:lvl4pPr marL="1828800" lvl="3" indent="-262889" algn="l">
              <a:lnSpc>
                <a:spcPct val="100000"/>
              </a:lnSpc>
              <a:spcBef>
                <a:spcPts val="180"/>
              </a:spcBef>
              <a:spcAft>
                <a:spcPts val="0"/>
              </a:spcAft>
              <a:buSzPts val="540"/>
              <a:buChar char="?"/>
              <a:defRPr sz="900"/>
            </a:lvl4pPr>
            <a:lvl5pPr marL="2286000" lvl="4" indent="-267461" algn="l">
              <a:lnSpc>
                <a:spcPct val="100000"/>
              </a:lnSpc>
              <a:spcBef>
                <a:spcPts val="180"/>
              </a:spcBef>
              <a:spcAft>
                <a:spcPts val="0"/>
              </a:spcAft>
              <a:buSzPts val="612"/>
              <a:buChar char="⚫"/>
              <a:defRPr sz="900"/>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cxnSp>
        <p:nvCxnSpPr>
          <p:cNvPr id="112" name="Google Shape;112;p94"/>
          <p:cNvCxnSpPr/>
          <p:nvPr/>
        </p:nvCxnSpPr>
        <p:spPr>
          <a:xfrm>
            <a:off x="11988800" y="0"/>
            <a:ext cx="0" cy="6858000"/>
          </a:xfrm>
          <a:prstGeom prst="straightConnector1">
            <a:avLst/>
          </a:prstGeom>
          <a:noFill/>
          <a:ln w="9525" cap="flat" cmpd="sng">
            <a:solidFill>
              <a:schemeClr val="dk1"/>
            </a:solidFill>
            <a:prstDash val="solid"/>
            <a:round/>
            <a:headEnd type="none" w="sm" len="sm"/>
            <a:tailEnd type="none" w="sm" len="sm"/>
          </a:ln>
        </p:spPr>
      </p:cxnSp>
      <p:sp>
        <p:nvSpPr>
          <p:cNvPr id="113" name="Google Shape;113;p94"/>
          <p:cNvSpPr/>
          <p:nvPr/>
        </p:nvSpPr>
        <p:spPr>
          <a:xfrm>
            <a:off x="11785600" y="0"/>
            <a:ext cx="4064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14" name="Google Shape;114;p94"/>
          <p:cNvCxnSpPr/>
          <p:nvPr/>
        </p:nvCxnSpPr>
        <p:spPr>
          <a:xfrm>
            <a:off x="118872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15" name="Google Shape;115;p94"/>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116" name="Google Shape;116;p94"/>
          <p:cNvCxnSpPr/>
          <p:nvPr/>
        </p:nvCxnSpPr>
        <p:spPr>
          <a:xfrm>
            <a:off x="8256395" y="0"/>
            <a:ext cx="0" cy="6858000"/>
          </a:xfrm>
          <a:prstGeom prst="straightConnector1">
            <a:avLst/>
          </a:prstGeom>
          <a:noFill/>
          <a:ln w="12700" cap="flat" cmpd="sng">
            <a:solidFill>
              <a:schemeClr val="accent1"/>
            </a:solidFill>
            <a:prstDash val="solid"/>
            <a:round/>
            <a:headEnd type="none" w="sm" len="sm"/>
            <a:tailEnd type="none" w="sm" len="sm"/>
          </a:ln>
        </p:spPr>
      </p:cxnSp>
      <p:sp>
        <p:nvSpPr>
          <p:cNvPr id="117" name="Google Shape;117;p94"/>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94"/>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19" name="Google Shape;119;p94"/>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7C7C7"/>
            </a:gs>
            <a:gs pos="40000">
              <a:srgbClr val="F3F3F3"/>
            </a:gs>
            <a:gs pos="100000">
              <a:schemeClr val="lt1"/>
            </a:gs>
          </a:gsLst>
          <a:lin ang="16200000" scaled="0"/>
        </a:gradFill>
        <a:effectLst/>
      </p:bgPr>
    </p:bg>
    <p:spTree>
      <p:nvGrpSpPr>
        <p:cNvPr id="1" name="Shape 5"/>
        <p:cNvGrpSpPr/>
        <p:nvPr/>
      </p:nvGrpSpPr>
      <p:grpSpPr>
        <a:xfrm>
          <a:off x="0" y="0"/>
          <a:ext cx="0" cy="0"/>
          <a:chOff x="0" y="0"/>
          <a:chExt cx="0" cy="0"/>
        </a:xfrm>
      </p:grpSpPr>
      <p:cxnSp>
        <p:nvCxnSpPr>
          <p:cNvPr id="6" name="Google Shape;6;p85"/>
          <p:cNvCxnSpPr/>
          <p:nvPr/>
        </p:nvCxnSpPr>
        <p:spPr>
          <a:xfrm>
            <a:off x="11684000" y="0"/>
            <a:ext cx="0" cy="6858000"/>
          </a:xfrm>
          <a:prstGeom prst="straightConnector1">
            <a:avLst/>
          </a:prstGeom>
          <a:noFill/>
          <a:ln w="38100" cap="flat" cmpd="sng">
            <a:solidFill>
              <a:srgbClr val="FEC2AC">
                <a:alpha val="92549"/>
              </a:srgbClr>
            </a:solidFill>
            <a:prstDash val="solid"/>
            <a:round/>
            <a:headEnd type="none" w="sm" len="sm"/>
            <a:tailEnd type="none" w="sm" len="sm"/>
          </a:ln>
        </p:spPr>
      </p:cxnSp>
      <p:sp>
        <p:nvSpPr>
          <p:cNvPr id="7" name="Google Shape;7;p85"/>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85"/>
          <p:cNvSpPr txBox="1">
            <a:spLocks noGrp="1"/>
          </p:cNvSpPr>
          <p:nvPr>
            <p:ph type="body" idx="1"/>
          </p:nvPr>
        </p:nvSpPr>
        <p:spPr>
          <a:xfrm>
            <a:off x="609600" y="1600200"/>
            <a:ext cx="9956800" cy="4873752"/>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lnSpc>
                <a:spcPct val="100000"/>
              </a:lnSpc>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lnSpc>
                <a:spcPct val="100000"/>
              </a:lnSpc>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lnSpc>
                <a:spcPct val="100000"/>
              </a:lnSpc>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85"/>
          <p:cNvSpPr txBox="1">
            <a:spLocks noGrp="1"/>
          </p:cNvSpPr>
          <p:nvPr>
            <p:ph type="dt" idx="10"/>
          </p:nvPr>
        </p:nvSpPr>
        <p:spPr>
          <a:xfrm rot="5400000">
            <a:off x="10454640" y="1017843"/>
            <a:ext cx="2011680" cy="51206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 name="Google Shape;10;p85"/>
          <p:cNvSpPr txBox="1">
            <a:spLocks noGrp="1"/>
          </p:cNvSpPr>
          <p:nvPr>
            <p:ph type="ftr" idx="11"/>
          </p:nvPr>
        </p:nvSpPr>
        <p:spPr>
          <a:xfrm rot="5400000">
            <a:off x="9853648" y="3676280"/>
            <a:ext cx="3200400" cy="487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1" name="Google Shape;11;p85"/>
          <p:cNvCxnSpPr/>
          <p:nvPr/>
        </p:nvCxnSpPr>
        <p:spPr>
          <a:xfrm>
            <a:off x="1016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12" name="Google Shape;12;p85"/>
          <p:cNvCxnSpPr/>
          <p:nvPr/>
        </p:nvCxnSpPr>
        <p:spPr>
          <a:xfrm>
            <a:off x="119888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85"/>
          <p:cNvSpPr/>
          <p:nvPr/>
        </p:nvSpPr>
        <p:spPr>
          <a:xfrm>
            <a:off x="11785600" y="0"/>
            <a:ext cx="406400" cy="6858000"/>
          </a:xfrm>
          <a:prstGeom prst="rect">
            <a:avLst/>
          </a:prstGeom>
          <a:solidFill>
            <a:srgbClr val="FEC2AC">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4" name="Google Shape;14;p85"/>
          <p:cNvCxnSpPr/>
          <p:nvPr/>
        </p:nvCxnSpPr>
        <p:spPr>
          <a:xfrm>
            <a:off x="118872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5" name="Google Shape;15;p85"/>
          <p:cNvSpPr/>
          <p:nvPr/>
        </p:nvSpPr>
        <p:spPr>
          <a:xfrm>
            <a:off x="10875264" y="5715000"/>
            <a:ext cx="73152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6" name="Google Shape;16;p85"/>
          <p:cNvSpPr txBox="1">
            <a:spLocks noGrp="1"/>
          </p:cNvSpPr>
          <p:nvPr>
            <p:ph type="sldNum" idx="12"/>
          </p:nvPr>
        </p:nvSpPr>
        <p:spPr>
          <a:xfrm>
            <a:off x="10838688" y="5734050"/>
            <a:ext cx="812800" cy="52120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pic>
        <p:nvPicPr>
          <p:cNvPr id="136" name="Google Shape;136;p1"/>
          <p:cNvPicPr preferRelativeResize="0"/>
          <p:nvPr/>
        </p:nvPicPr>
        <p:blipFill rotWithShape="1">
          <a:blip r:embed="rId3">
            <a:alphaModFix/>
          </a:blip>
          <a:srcRect/>
          <a:stretch/>
        </p:blipFill>
        <p:spPr>
          <a:xfrm>
            <a:off x="3" y="4"/>
            <a:ext cx="12191999" cy="6857999"/>
          </a:xfrm>
          <a:prstGeom prst="rect">
            <a:avLst/>
          </a:prstGeom>
          <a:noFill/>
          <a:ln>
            <a:noFill/>
          </a:ln>
        </p:spPr>
      </p:pic>
      <p:sp>
        <p:nvSpPr>
          <p:cNvPr id="137" name="Google Shape;137;p1"/>
          <p:cNvSpPr txBox="1"/>
          <p:nvPr/>
        </p:nvSpPr>
        <p:spPr>
          <a:xfrm>
            <a:off x="0" y="1"/>
            <a:ext cx="12192000" cy="934871"/>
          </a:xfrm>
          <a:prstGeom prst="rect">
            <a:avLst/>
          </a:prstGeom>
          <a:noFill/>
          <a:ln w="15850" cap="flat" cmpd="sng">
            <a:solidFill>
              <a:srgbClr val="000000"/>
            </a:solidFill>
            <a:prstDash val="solid"/>
            <a:round/>
            <a:headEnd type="none" w="sm" len="sm"/>
            <a:tailEnd type="none" w="sm" len="sm"/>
          </a:ln>
        </p:spPr>
        <p:txBody>
          <a:bodyPr spcFirstLastPara="1" wrap="square" lIns="0" tIns="11425" rIns="0" bIns="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FFFF00"/>
                </a:solidFill>
                <a:latin typeface="Arial"/>
                <a:ea typeface="Arial"/>
                <a:cs typeface="Arial"/>
                <a:sym typeface="Arial"/>
              </a:rPr>
              <a:t>JEEVAK AYURVEDA MEDICAL COLLEGE</a:t>
            </a:r>
            <a:endParaRPr sz="3300" b="0" i="0" u="none" strike="noStrike" cap="none">
              <a:solidFill>
                <a:schemeClr val="dk1"/>
              </a:solidFill>
              <a:latin typeface="Arial"/>
              <a:ea typeface="Arial"/>
              <a:cs typeface="Arial"/>
              <a:sym typeface="Arial"/>
            </a:endParaRPr>
          </a:p>
          <a:p>
            <a:pPr marL="0" marR="0" lvl="0" indent="0" algn="ctr" rtl="0">
              <a:lnSpc>
                <a:spcPct val="100000"/>
              </a:lnSpc>
              <a:spcBef>
                <a:spcPts val="40"/>
              </a:spcBef>
              <a:spcAft>
                <a:spcPts val="0"/>
              </a:spcAft>
              <a:buClr>
                <a:srgbClr val="000000"/>
              </a:buClr>
              <a:buSzPts val="2700"/>
              <a:buFont typeface="Arial"/>
              <a:buNone/>
            </a:pPr>
            <a:r>
              <a:rPr lang="en-US" sz="2700" b="1" i="0" u="none" strike="noStrike" cap="none">
                <a:solidFill>
                  <a:srgbClr val="FFFF00"/>
                </a:solidFill>
                <a:latin typeface="Arial"/>
                <a:ea typeface="Arial"/>
                <a:cs typeface="Arial"/>
                <a:sym typeface="Arial"/>
              </a:rPr>
              <a:t>KAMLAPUR AKAUNI CHANDAULI</a:t>
            </a:r>
            <a:endParaRPr sz="2700" b="0" i="0" u="none" strike="noStrike" cap="none">
              <a:solidFill>
                <a:schemeClr val="dk1"/>
              </a:solidFill>
              <a:latin typeface="Arial"/>
              <a:ea typeface="Arial"/>
              <a:cs typeface="Arial"/>
              <a:sym typeface="Arial"/>
            </a:endParaRPr>
          </a:p>
        </p:txBody>
      </p:sp>
      <p:sp>
        <p:nvSpPr>
          <p:cNvPr id="138" name="Google Shape;138;p1"/>
          <p:cNvSpPr txBox="1"/>
          <p:nvPr/>
        </p:nvSpPr>
        <p:spPr>
          <a:xfrm>
            <a:off x="2486437" y="2878646"/>
            <a:ext cx="7440931" cy="775853"/>
          </a:xfrm>
          <a:prstGeom prst="rect">
            <a:avLst/>
          </a:prstGeom>
          <a:solidFill>
            <a:srgbClr val="E3EACE"/>
          </a:solidFill>
          <a:ln w="15850" cap="flat" cmpd="sng">
            <a:solidFill>
              <a:srgbClr val="DE7E18"/>
            </a:solidFill>
            <a:prstDash val="solid"/>
            <a:round/>
            <a:headEnd type="none" w="sm" len="sm"/>
            <a:tailEnd type="none" w="sm" len="sm"/>
          </a:ln>
        </p:spPr>
        <p:txBody>
          <a:bodyPr spcFirstLastPara="1" wrap="square" lIns="0" tIns="31750" rIns="0" bIns="0" anchor="t" anchorCtr="0">
            <a:spAutoFit/>
          </a:bodyPr>
          <a:lstStyle/>
          <a:p>
            <a:pPr marL="3169920" marR="215900" lvl="0" indent="-2955925" algn="l" rtl="0">
              <a:lnSpc>
                <a:spcPct val="118750"/>
              </a:lnSpc>
              <a:spcBef>
                <a:spcPts val="0"/>
              </a:spcBef>
              <a:spcAft>
                <a:spcPts val="0"/>
              </a:spcAft>
              <a:buClr>
                <a:srgbClr val="000000"/>
              </a:buClr>
              <a:buSzPts val="2400"/>
              <a:buFont typeface="Arial"/>
              <a:buNone/>
            </a:pPr>
            <a:r>
              <a:rPr lang="en-US" sz="2400" b="1" i="0" u="none" strike="noStrike" cap="none">
                <a:solidFill>
                  <a:srgbClr val="0070C0"/>
                </a:solidFill>
                <a:latin typeface="Arial"/>
                <a:ea typeface="Arial"/>
                <a:cs typeface="Arial"/>
                <a:sym typeface="Arial"/>
              </a:rPr>
              <a:t>TOPIC :- Concept of Hemopoiesis in Ayurveda &amp;  Modern</a:t>
            </a:r>
            <a:endParaRPr sz="2400" b="0" i="0" u="none" strike="noStrike" cap="none">
              <a:solidFill>
                <a:schemeClr val="dk1"/>
              </a:solidFill>
              <a:latin typeface="Arial"/>
              <a:ea typeface="Arial"/>
              <a:cs typeface="Arial"/>
              <a:sym typeface="Arial"/>
            </a:endParaRPr>
          </a:p>
        </p:txBody>
      </p:sp>
      <p:sp>
        <p:nvSpPr>
          <p:cNvPr id="139" name="Google Shape;139;p1"/>
          <p:cNvSpPr txBox="1"/>
          <p:nvPr/>
        </p:nvSpPr>
        <p:spPr>
          <a:xfrm>
            <a:off x="1613200" y="4627775"/>
            <a:ext cx="3450000" cy="9942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rgbClr val="FFFF00"/>
                </a:solidFill>
                <a:latin typeface="Arial"/>
                <a:ea typeface="Arial"/>
                <a:cs typeface="Arial"/>
                <a:sym typeface="Arial"/>
              </a:rPr>
              <a:t>Guided by:-</a:t>
            </a:r>
            <a:endParaRPr sz="2100" b="0" i="0" u="none" strike="noStrike" cap="none">
              <a:solidFill>
                <a:schemeClr val="dk1"/>
              </a:solidFill>
              <a:latin typeface="Arial"/>
              <a:ea typeface="Arial"/>
              <a:cs typeface="Arial"/>
              <a:sym typeface="Arial"/>
            </a:endParaRPr>
          </a:p>
          <a:p>
            <a:pPr marL="12700" marR="5080" lvl="0" indent="0" algn="ctr" rtl="0">
              <a:lnSpc>
                <a:spcPct val="101200"/>
              </a:lnSpc>
              <a:spcBef>
                <a:spcPts val="0"/>
              </a:spcBef>
              <a:spcAft>
                <a:spcPts val="0"/>
              </a:spcAft>
              <a:buClr>
                <a:srgbClr val="000000"/>
              </a:buClr>
              <a:buSzPts val="2100"/>
              <a:buFont typeface="Arial"/>
              <a:buNone/>
            </a:pPr>
            <a:r>
              <a:rPr lang="en-US" sz="2100" b="1" i="0" u="none" strike="noStrike" cap="none" dirty="0">
                <a:solidFill>
                  <a:srgbClr val="FFFF00"/>
                </a:solidFill>
                <a:latin typeface="Arial"/>
                <a:ea typeface="Arial"/>
                <a:cs typeface="Arial"/>
                <a:sym typeface="Arial"/>
              </a:rPr>
              <a:t>Dr. </a:t>
            </a:r>
            <a:r>
              <a:rPr lang="en-US" sz="2100" b="1" smtClean="0">
                <a:solidFill>
                  <a:srgbClr val="FFFF00"/>
                </a:solidFill>
              </a:rPr>
              <a:t>Sameer</a:t>
            </a:r>
            <a:r>
              <a:rPr lang="en-US" sz="2100" b="1" i="0" u="none" strike="noStrike" cap="none" smtClean="0">
                <a:solidFill>
                  <a:srgbClr val="FFFF00"/>
                </a:solidFill>
                <a:latin typeface="Arial"/>
                <a:ea typeface="Arial"/>
                <a:cs typeface="Arial"/>
                <a:sym typeface="Arial"/>
              </a:rPr>
              <a:t>Kumar</a:t>
            </a:r>
            <a:r>
              <a:rPr lang="en-US" sz="2100" b="1" i="0" u="none" strike="noStrike" cap="none" dirty="0" smtClean="0">
                <a:solidFill>
                  <a:srgbClr val="FFFF00"/>
                </a:solidFill>
                <a:latin typeface="Arial"/>
                <a:ea typeface="Arial"/>
                <a:cs typeface="Arial"/>
                <a:sym typeface="Arial"/>
              </a:rPr>
              <a:t> </a:t>
            </a:r>
            <a:r>
              <a:rPr lang="en-US" sz="2100" b="1" i="0" u="none" strike="noStrike" cap="none" dirty="0" err="1">
                <a:solidFill>
                  <a:srgbClr val="FFFF00"/>
                </a:solidFill>
                <a:latin typeface="Arial"/>
                <a:ea typeface="Arial"/>
                <a:cs typeface="Arial"/>
                <a:sym typeface="Arial"/>
              </a:rPr>
              <a:t>Rathour</a:t>
            </a:r>
            <a:r>
              <a:rPr lang="en-US" sz="2100" b="1" i="0" u="none" strike="noStrike" cap="none" dirty="0">
                <a:solidFill>
                  <a:srgbClr val="FFFF00"/>
                </a:solidFill>
                <a:latin typeface="Arial"/>
                <a:ea typeface="Arial"/>
                <a:cs typeface="Arial"/>
                <a:sym typeface="Arial"/>
              </a:rPr>
              <a:t>  Dr. </a:t>
            </a:r>
            <a:r>
              <a:rPr lang="en-US" sz="2100" b="1" i="0" u="none" strike="noStrike" cap="none" dirty="0" err="1">
                <a:solidFill>
                  <a:srgbClr val="FFFF00"/>
                </a:solidFill>
                <a:latin typeface="Arial"/>
                <a:ea typeface="Arial"/>
                <a:cs typeface="Arial"/>
                <a:sym typeface="Arial"/>
              </a:rPr>
              <a:t>Poornima</a:t>
            </a:r>
            <a:r>
              <a:rPr lang="en-US" sz="2100" b="1" i="0" u="none" strike="noStrike" cap="none" dirty="0">
                <a:solidFill>
                  <a:srgbClr val="FFFF00"/>
                </a:solidFill>
                <a:latin typeface="Arial"/>
                <a:ea typeface="Arial"/>
                <a:cs typeface="Arial"/>
                <a:sym typeface="Arial"/>
              </a:rPr>
              <a:t> </a:t>
            </a:r>
            <a:endParaRPr sz="2100" b="0" i="0" u="none" strike="noStrike" cap="none">
              <a:solidFill>
                <a:schemeClr val="dk1"/>
              </a:solidFill>
              <a:latin typeface="Arial"/>
              <a:ea typeface="Arial"/>
              <a:cs typeface="Arial"/>
              <a:sym typeface="Arial"/>
            </a:endParaRPr>
          </a:p>
        </p:txBody>
      </p:sp>
      <p:sp>
        <p:nvSpPr>
          <p:cNvPr id="140" name="Google Shape;140;p1"/>
          <p:cNvSpPr txBox="1"/>
          <p:nvPr/>
        </p:nvSpPr>
        <p:spPr>
          <a:xfrm>
            <a:off x="8693177" y="4575010"/>
            <a:ext cx="1932939" cy="988091"/>
          </a:xfrm>
          <a:prstGeom prst="rect">
            <a:avLst/>
          </a:prstGeom>
          <a:noFill/>
          <a:ln>
            <a:noFill/>
          </a:ln>
        </p:spPr>
        <p:txBody>
          <a:bodyPr spcFirstLastPara="1" wrap="square" lIns="0" tIns="8875" rIns="0" bIns="0" anchor="t" anchorCtr="0">
            <a:spAutoFit/>
          </a:bodyPr>
          <a:lstStyle/>
          <a:p>
            <a:pPr marL="12700" marR="5080" lvl="0" indent="29209" algn="just" rtl="0">
              <a:lnSpc>
                <a:spcPct val="101200"/>
              </a:lnSpc>
              <a:spcBef>
                <a:spcPts val="0"/>
              </a:spcBef>
              <a:spcAft>
                <a:spcPts val="0"/>
              </a:spcAft>
              <a:buClr>
                <a:srgbClr val="000000"/>
              </a:buClr>
              <a:buSzPts val="2100"/>
              <a:buFont typeface="Arial"/>
              <a:buNone/>
            </a:pPr>
            <a:r>
              <a:rPr lang="en-US" sz="2100" b="1" i="0" u="none" strike="noStrike" cap="none">
                <a:solidFill>
                  <a:srgbClr val="FFFF00"/>
                </a:solidFill>
                <a:latin typeface="Arial"/>
                <a:ea typeface="Arial"/>
                <a:cs typeface="Arial"/>
                <a:sym typeface="Arial"/>
              </a:rPr>
              <a:t>Presented by:-  Pooja Kumari  Sunidhi Mishra</a:t>
            </a:r>
            <a:endParaRPr sz="21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p:nvPr/>
        </p:nvSpPr>
        <p:spPr>
          <a:xfrm>
            <a:off x="457202" y="152404"/>
            <a:ext cx="925934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862110"/>
                </a:solidFill>
                <a:latin typeface="Arial"/>
                <a:ea typeface="Arial"/>
                <a:cs typeface="Arial"/>
                <a:sym typeface="Arial"/>
              </a:rPr>
              <a:t>आमाशय की भूमिका - </a:t>
            </a:r>
            <a:endParaRPr sz="4400" b="0" i="0" u="none" strike="noStrike" cap="none">
              <a:solidFill>
                <a:srgbClr val="862110"/>
              </a:solidFill>
              <a:latin typeface="Century Schoolbook"/>
              <a:ea typeface="Century Schoolbook"/>
              <a:cs typeface="Century Schoolbook"/>
              <a:sym typeface="Century Schoolbook"/>
            </a:endParaRPr>
          </a:p>
        </p:txBody>
      </p:sp>
      <p:sp>
        <p:nvSpPr>
          <p:cNvPr id="202" name="Google Shape;202;p10"/>
          <p:cNvSpPr/>
          <p:nvPr/>
        </p:nvSpPr>
        <p:spPr>
          <a:xfrm>
            <a:off x="990600" y="1295403"/>
            <a:ext cx="113538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आमाशयाश्रयं पित्तं रञ्जकं रस-रञ्जनात् ।</a:t>
            </a:r>
            <a:r>
              <a:rPr lang="en-US" sz="3600" b="1" i="0" u="none" strike="noStrike" cap="none">
                <a:solidFill>
                  <a:schemeClr val="dk1"/>
                </a:solidFill>
                <a:latin typeface="Arial"/>
                <a:ea typeface="Arial"/>
                <a:cs typeface="Arial"/>
                <a:sym typeface="Arial"/>
              </a:rPr>
              <a:t> </a:t>
            </a:r>
            <a:endParaRPr sz="3600" b="0" i="0" u="none" strike="noStrike" cap="none">
              <a:solidFill>
                <a:schemeClr val="dk1"/>
              </a:solidFill>
              <a:latin typeface="Century Schoolbook"/>
              <a:ea typeface="Century Schoolbook"/>
              <a:cs typeface="Century Schoolbook"/>
              <a:sym typeface="Century Schoolbook"/>
            </a:endParaRPr>
          </a:p>
        </p:txBody>
      </p:sp>
      <p:sp>
        <p:nvSpPr>
          <p:cNvPr id="203" name="Google Shape;203;p10"/>
          <p:cNvSpPr/>
          <p:nvPr/>
        </p:nvSpPr>
        <p:spPr>
          <a:xfrm>
            <a:off x="304800" y="3352800"/>
            <a:ext cx="118872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आमाशय में स्थित रंजक पित्त के द्वारा रसों का रंजन होकर वह रक्त हो जाता है।</a:t>
            </a:r>
            <a:endParaRPr sz="3200" b="1" i="0" u="none" strike="noStrike" cap="none">
              <a:solidFill>
                <a:schemeClr val="dk1"/>
              </a:solidFill>
              <a:latin typeface="Arial"/>
              <a:ea typeface="Arial"/>
              <a:cs typeface="Arial"/>
              <a:sym typeface="Arial"/>
            </a:endParaRPr>
          </a:p>
        </p:txBody>
      </p:sp>
      <p:sp>
        <p:nvSpPr>
          <p:cNvPr id="204" name="Google Shape;204;p10"/>
          <p:cNvSpPr/>
          <p:nvPr/>
        </p:nvSpPr>
        <p:spPr>
          <a:xfrm>
            <a:off x="8305800" y="2286000"/>
            <a:ext cx="3657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(अ.हृ.सू.12/13) </a:t>
            </a:r>
            <a:endParaRPr sz="36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381003" y="381004"/>
            <a:ext cx="1005288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862110"/>
                </a:solidFill>
                <a:latin typeface="Arial"/>
                <a:ea typeface="Arial"/>
                <a:cs typeface="Arial"/>
                <a:sym typeface="Arial"/>
              </a:rPr>
              <a:t>अस्थिमज्जा की भूमिका -  </a:t>
            </a:r>
            <a:endParaRPr sz="4400" b="0" i="0" u="none" strike="noStrike" cap="none">
              <a:solidFill>
                <a:srgbClr val="862110"/>
              </a:solidFill>
              <a:latin typeface="Century Schoolbook"/>
              <a:ea typeface="Century Schoolbook"/>
              <a:cs typeface="Century Schoolbook"/>
              <a:sym typeface="Century Schoolbook"/>
            </a:endParaRPr>
          </a:p>
        </p:txBody>
      </p:sp>
      <p:sp>
        <p:nvSpPr>
          <p:cNvPr id="210" name="Google Shape;210;p11"/>
          <p:cNvSpPr/>
          <p:nvPr/>
        </p:nvSpPr>
        <p:spPr>
          <a:xfrm>
            <a:off x="533400" y="1143000"/>
            <a:ext cx="11658600" cy="21998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महत्सु च मज्जा भवति |</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स्थूलास्थिषु विशेषेण मज्जा त्वभ्यन्तराश्रितः |</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अथेतरेषु  सर्वेषु सरक्तं मेद उच्यते || ( सु. शा. 4/13)</a:t>
            </a:r>
            <a:endParaRPr sz="4400" b="0" i="0" u="none" strike="noStrike" cap="none">
              <a:solidFill>
                <a:schemeClr val="dk1"/>
              </a:solidFill>
              <a:latin typeface="Century Schoolbook"/>
              <a:ea typeface="Century Schoolbook"/>
              <a:cs typeface="Century Schoolbook"/>
              <a:sym typeface="Century Schoolbook"/>
            </a:endParaRPr>
          </a:p>
        </p:txBody>
      </p:sp>
      <p:sp>
        <p:nvSpPr>
          <p:cNvPr id="211" name="Google Shape;211;p11"/>
          <p:cNvSpPr/>
          <p:nvPr/>
        </p:nvSpPr>
        <p:spPr>
          <a:xfrm>
            <a:off x="304800" y="3962400"/>
            <a:ext cx="112014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बड़ी अस्थियो (long Bones) की गुहाओ मे 'मज्जा' होती है जबकि छोटी अस्थियो(Membranous flat bones) मे 'सरक्त मेद' होता है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228600" y="228600"/>
            <a:ext cx="12573000" cy="20151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श्वेतकपोत हरितहारिद्रपद्मकिंशुकआलक्तकरस प्रख्यश्चायं यथाक्रमं दिवस परिवर्तनात् वर्णपरिवर्तनमाद्यमानः पित्तोष्मोपरागात् शोणित्वमापद्यते। (हारीत)</a:t>
            </a:r>
            <a:endParaRPr sz="4000" b="0" i="0" u="none" strike="noStrike" cap="none">
              <a:solidFill>
                <a:schemeClr val="dk1"/>
              </a:solidFill>
              <a:latin typeface="Century Schoolbook"/>
              <a:ea typeface="Century Schoolbook"/>
              <a:cs typeface="Century Schoolbook"/>
              <a:sym typeface="Century Schoolbook"/>
            </a:endParaRPr>
          </a:p>
        </p:txBody>
      </p:sp>
      <p:sp>
        <p:nvSpPr>
          <p:cNvPr id="217" name="Google Shape;217;p12"/>
          <p:cNvSpPr/>
          <p:nvPr/>
        </p:nvSpPr>
        <p:spPr>
          <a:xfrm>
            <a:off x="381000" y="2286000"/>
            <a:ext cx="12039600" cy="39087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Schoolbook"/>
                <a:ea typeface="Century Schoolbook"/>
                <a:cs typeface="Century Schoolbook"/>
                <a:sym typeface="Century Schoolbook"/>
              </a:rPr>
              <a:t>आचार्य के अनुसार रस से रक्त निर्माण में सात दिन लगते हैं। आहार रस पर पित्त की ऊष्मा की क्रिया होने पर रस अपना वर्ण बदलाता हुआ अंत में रक्त के वर्ण का हो जाता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Schoolbook"/>
                <a:ea typeface="Century Schoolbook"/>
                <a:cs typeface="Century Schoolbook"/>
                <a:sym typeface="Century Schoolbook"/>
              </a:rPr>
              <a:t>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Schoolbook"/>
                <a:ea typeface="Century Schoolbook"/>
                <a:cs typeface="Century Schoolbook"/>
                <a:sym typeface="Century Schoolbook"/>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B050"/>
                </a:solidFill>
                <a:latin typeface="Century Schoolbook"/>
                <a:ea typeface="Century Schoolbook"/>
                <a:cs typeface="Century Schoolbook"/>
                <a:sym typeface="Century Schoolbook"/>
              </a:rPr>
              <a:t>  </a:t>
            </a:r>
            <a:r>
              <a:rPr lang="en-US" sz="3200" b="1" i="0" u="none" strike="noStrike" cap="none">
                <a:solidFill>
                  <a:srgbClr val="002060"/>
                </a:solidFill>
                <a:latin typeface="Century Schoolbook"/>
                <a:ea typeface="Century Schoolbook"/>
                <a:cs typeface="Century Schoolbook"/>
                <a:sym typeface="Century Schoolbook"/>
              </a:rPr>
              <a:t>1- पहला दिन- श्वेत रंग                  5- पांचवा दिन – पद्म रंग</a:t>
            </a:r>
            <a:endParaRPr sz="3200" b="1" i="0" u="none" strike="noStrike" cap="none">
              <a:solidFill>
                <a:srgbClr val="00206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2060"/>
                </a:solidFill>
                <a:latin typeface="Century Schoolbook"/>
                <a:ea typeface="Century Schoolbook"/>
                <a:cs typeface="Century Schoolbook"/>
                <a:sym typeface="Century Schoolbook"/>
              </a:rPr>
              <a:t>  2- दूसरा दिन कपोत रंग                 6- छठवां दिन- किंशुक रंग</a:t>
            </a:r>
            <a:endParaRPr sz="3200" b="1" i="0" u="none" strike="noStrike" cap="none">
              <a:solidFill>
                <a:srgbClr val="00206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2060"/>
                </a:solidFill>
                <a:latin typeface="Century Schoolbook"/>
                <a:ea typeface="Century Schoolbook"/>
                <a:cs typeface="Century Schoolbook"/>
                <a:sym typeface="Century Schoolbook"/>
              </a:rPr>
              <a:t>  3- तीसरा दिन हरा रंग                    7- सातवां दिन- आलता रंग</a:t>
            </a:r>
            <a:endParaRPr sz="3200" b="1" i="0" u="none" strike="noStrike" cap="none">
              <a:solidFill>
                <a:srgbClr val="00206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2060"/>
                </a:solidFill>
                <a:latin typeface="Century Schoolbook"/>
                <a:ea typeface="Century Schoolbook"/>
                <a:cs typeface="Century Schoolbook"/>
                <a:sym typeface="Century Schoolbook"/>
              </a:rPr>
              <a:t>  4- चौथा दिन –हारिद्र रंग</a:t>
            </a:r>
            <a:endParaRPr sz="3200" b="1" i="0" u="none" strike="noStrike" cap="none">
              <a:solidFill>
                <a:srgbClr val="00206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2060"/>
                </a:solidFill>
                <a:latin typeface="Century Schoolbook"/>
                <a:ea typeface="Century Schoolbook"/>
                <a:cs typeface="Century Schoolbook"/>
                <a:sym typeface="Century Schoolbook"/>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p:nvPr/>
        </p:nvSpPr>
        <p:spPr>
          <a:xfrm>
            <a:off x="533403" y="457200"/>
            <a:ext cx="928573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993D00"/>
                </a:solidFill>
                <a:latin typeface="Arial"/>
                <a:ea typeface="Arial"/>
                <a:cs typeface="Arial"/>
                <a:sym typeface="Arial"/>
              </a:rPr>
              <a:t>सामान्य रक्त के कर्म - </a:t>
            </a:r>
            <a:endParaRPr sz="5400" b="0" i="0" u="none" strike="noStrike" cap="none">
              <a:solidFill>
                <a:srgbClr val="993D00"/>
              </a:solidFill>
              <a:latin typeface="Century Schoolbook"/>
              <a:ea typeface="Century Schoolbook"/>
              <a:cs typeface="Century Schoolbook"/>
              <a:sym typeface="Century Schoolbook"/>
            </a:endParaRPr>
          </a:p>
        </p:txBody>
      </p:sp>
      <p:sp>
        <p:nvSpPr>
          <p:cNvPr id="223" name="Google Shape;223;p13"/>
          <p:cNvSpPr/>
          <p:nvPr/>
        </p:nvSpPr>
        <p:spPr>
          <a:xfrm>
            <a:off x="1295401" y="1524002"/>
            <a:ext cx="10327915"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        प्रीणनं जीवनम्।      </a:t>
            </a:r>
            <a:r>
              <a:rPr lang="en-US" sz="4000" b="1" i="0" u="none" strike="noStrike" cap="none">
                <a:solidFill>
                  <a:schemeClr val="dk1"/>
                </a:solidFill>
                <a:latin typeface="Century Schoolbook"/>
                <a:ea typeface="Century Schoolbook"/>
                <a:cs typeface="Century Schoolbook"/>
                <a:sym typeface="Century Schoolbook"/>
              </a:rPr>
              <a:t>(अ.ह.सू. 14/4)</a:t>
            </a:r>
            <a:endParaRPr sz="4000" b="0" i="0" u="none" strike="noStrike" cap="none">
              <a:solidFill>
                <a:schemeClr val="dk1"/>
              </a:solidFill>
              <a:latin typeface="Century Schoolbook"/>
              <a:ea typeface="Century Schoolbook"/>
              <a:cs typeface="Century Schoolbook"/>
              <a:sym typeface="Century Schoolbook"/>
            </a:endParaRPr>
          </a:p>
        </p:txBody>
      </p:sp>
      <p:sp>
        <p:nvSpPr>
          <p:cNvPr id="224" name="Google Shape;224;p13"/>
          <p:cNvSpPr/>
          <p:nvPr/>
        </p:nvSpPr>
        <p:spPr>
          <a:xfrm>
            <a:off x="457200" y="3105836"/>
            <a:ext cx="112014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entury Schoolbook"/>
                <a:ea typeface="Century Schoolbook"/>
                <a:cs typeface="Century Schoolbook"/>
                <a:sym typeface="Century Schoolbook"/>
              </a:rPr>
              <a:t>वाग्भट्ट के अनुसार रस का कार्य प्रीणन (पुष्टि) तथा रक्त का कार्य जीवनम् अर्थात् प्राणों का धारण करना होता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p:nvPr/>
        </p:nvSpPr>
        <p:spPr>
          <a:xfrm>
            <a:off x="304800" y="609600"/>
            <a:ext cx="124968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तद्विशुद्धं हि रुधिरं बलवर्णसुखायुषा |</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 युनक्ति प्राणिनं प्राण: शोणितं ह्यनुवर्तते ||( च. सू. 24/4) </a:t>
            </a:r>
            <a:endParaRPr sz="4000" b="0" i="0" u="none" strike="noStrike" cap="none">
              <a:solidFill>
                <a:schemeClr val="dk1"/>
              </a:solidFill>
              <a:latin typeface="Century Schoolbook"/>
              <a:ea typeface="Century Schoolbook"/>
              <a:cs typeface="Century Schoolbook"/>
              <a:sym typeface="Century Schoolbook"/>
            </a:endParaRPr>
          </a:p>
        </p:txBody>
      </p:sp>
      <p:sp>
        <p:nvSpPr>
          <p:cNvPr id="230" name="Google Shape;230;p14"/>
          <p:cNvSpPr/>
          <p:nvPr/>
        </p:nvSpPr>
        <p:spPr>
          <a:xfrm>
            <a:off x="381000" y="2828838"/>
            <a:ext cx="11430000"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सामान्य रक्त प्रतिरक्षा, वर्ण एवं सुखायु को बढ़ाता है। रक्त की स्थिति के अनुसार ही पुरुष के जीवन की स्थिति निर्धारित होती है । रक्त को भी प्राण कहा जाता है।</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p:nvPr/>
        </p:nvSpPr>
        <p:spPr>
          <a:xfrm>
            <a:off x="533400" y="609604"/>
            <a:ext cx="11963400"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देहस्य रुधिरं मूलं रुधिरेणैव धार्यते |</a:t>
            </a:r>
            <a:endParaRPr sz="4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तस्माद्यत्नेन संरक्ष्यं रक्तं जीव इति स्थितिः||</a:t>
            </a:r>
            <a:endParaRPr sz="4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entury Schoolbook"/>
              <a:ea typeface="Century Schoolbook"/>
              <a:cs typeface="Century Schoolbook"/>
              <a:sym typeface="Century Schoolbook"/>
            </a:endParaRPr>
          </a:p>
        </p:txBody>
      </p:sp>
      <p:sp>
        <p:nvSpPr>
          <p:cNvPr id="236" name="Google Shape;236;p15"/>
          <p:cNvSpPr/>
          <p:nvPr/>
        </p:nvSpPr>
        <p:spPr>
          <a:xfrm>
            <a:off x="8534400" y="1981204"/>
            <a:ext cx="2895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(सु.सू.14/44)</a:t>
            </a:r>
            <a:endParaRPr sz="3600" b="0" i="0" u="none" strike="noStrike" cap="none">
              <a:solidFill>
                <a:schemeClr val="dk1"/>
              </a:solidFill>
              <a:latin typeface="Century Schoolbook"/>
              <a:ea typeface="Century Schoolbook"/>
              <a:cs typeface="Century Schoolbook"/>
              <a:sym typeface="Century Schoolbook"/>
            </a:endParaRPr>
          </a:p>
        </p:txBody>
      </p:sp>
      <p:sp>
        <p:nvSpPr>
          <p:cNvPr id="237" name="Google Shape;237;p15"/>
          <p:cNvSpPr/>
          <p:nvPr/>
        </p:nvSpPr>
        <p:spPr>
          <a:xfrm>
            <a:off x="304800" y="3276600"/>
            <a:ext cx="11887200" cy="1200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रक्त शरीर का धारण और पोषण करता है इसलिए यत्नपूर्वक रक्त की रक्षा करनी चाहिए , रक्त ही जीवन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6"/>
          <p:cNvSpPr/>
          <p:nvPr/>
        </p:nvSpPr>
        <p:spPr>
          <a:xfrm>
            <a:off x="914400" y="609602"/>
            <a:ext cx="107442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रक्तं वर्ण प्रसादं मांसपुष्टिं जीवयति च।</a:t>
            </a:r>
            <a:endParaRPr sz="4000" b="0" i="0" u="none" strike="noStrike" cap="none">
              <a:solidFill>
                <a:schemeClr val="dk1"/>
              </a:solidFill>
              <a:latin typeface="Century Schoolbook"/>
              <a:ea typeface="Century Schoolbook"/>
              <a:cs typeface="Century Schoolbook"/>
              <a:sym typeface="Century Schoolbook"/>
            </a:endParaRPr>
          </a:p>
        </p:txBody>
      </p:sp>
      <p:sp>
        <p:nvSpPr>
          <p:cNvPr id="243" name="Google Shape;243;p16"/>
          <p:cNvSpPr/>
          <p:nvPr/>
        </p:nvSpPr>
        <p:spPr>
          <a:xfrm>
            <a:off x="8305800" y="1524000"/>
            <a:ext cx="3886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(सु.सू.15/7)</a:t>
            </a:r>
            <a:endParaRPr sz="4000" b="0" i="0" u="none" strike="noStrike" cap="none">
              <a:solidFill>
                <a:schemeClr val="dk1"/>
              </a:solidFill>
              <a:latin typeface="Century Schoolbook"/>
              <a:ea typeface="Century Schoolbook"/>
              <a:cs typeface="Century Schoolbook"/>
              <a:sym typeface="Century Schoolbook"/>
            </a:endParaRPr>
          </a:p>
        </p:txBody>
      </p:sp>
      <p:sp>
        <p:nvSpPr>
          <p:cNvPr id="244" name="Google Shape;244;p16"/>
          <p:cNvSpPr/>
          <p:nvPr/>
        </p:nvSpPr>
        <p:spPr>
          <a:xfrm>
            <a:off x="381000" y="3105838"/>
            <a:ext cx="115062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रक्त धातु शरीर के वर्ण का प्रसादन, मांस धातु को पोषण देकर शरीर को जीवनदान देता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p:nvPr/>
        </p:nvSpPr>
        <p:spPr>
          <a:xfrm>
            <a:off x="381003" y="609603"/>
            <a:ext cx="1277719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तेषां (धातूनां) क्षयवृद्धि शोणित निमित्ते।</a:t>
            </a:r>
            <a:endParaRPr sz="4400" b="0" i="0" u="none" strike="noStrike" cap="none">
              <a:solidFill>
                <a:schemeClr val="dk1"/>
              </a:solidFill>
              <a:latin typeface="Century Schoolbook"/>
              <a:ea typeface="Century Schoolbook"/>
              <a:cs typeface="Century Schoolbook"/>
              <a:sym typeface="Century Schoolbook"/>
            </a:endParaRPr>
          </a:p>
        </p:txBody>
      </p:sp>
      <p:sp>
        <p:nvSpPr>
          <p:cNvPr id="250" name="Google Shape;250;p17"/>
          <p:cNvSpPr txBox="1"/>
          <p:nvPr/>
        </p:nvSpPr>
        <p:spPr>
          <a:xfrm>
            <a:off x="8229600" y="1295400"/>
            <a:ext cx="3962400" cy="1524001"/>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0000"/>
              </a:lnSpc>
              <a:spcBef>
                <a:spcPts val="0"/>
              </a:spcBef>
              <a:spcAft>
                <a:spcPts val="0"/>
              </a:spcAft>
              <a:buClr>
                <a:schemeClr val="dk2"/>
              </a:buClr>
              <a:buSzPct val="100000"/>
              <a:buFont typeface="Century Schoolbook"/>
              <a:buNone/>
            </a:pPr>
            <a:r>
              <a:rPr lang="en-US" sz="4100" b="1" i="0" u="none" strike="noStrike" cap="none">
                <a:solidFill>
                  <a:schemeClr val="dk2"/>
                </a:solidFill>
                <a:latin typeface="Century Schoolbook"/>
                <a:ea typeface="Century Schoolbook"/>
                <a:cs typeface="Century Schoolbook"/>
                <a:sym typeface="Century Schoolbook"/>
              </a:rPr>
              <a:t>(सु.सू.14/21)</a:t>
            </a:r>
            <a:endParaRPr sz="1400" b="0" i="0" u="none" strike="noStrike" cap="none">
              <a:solidFill>
                <a:srgbClr val="000000"/>
              </a:solidFill>
              <a:latin typeface="Arial"/>
              <a:ea typeface="Arial"/>
              <a:cs typeface="Arial"/>
              <a:sym typeface="Arial"/>
            </a:endParaRPr>
          </a:p>
        </p:txBody>
      </p:sp>
      <p:sp>
        <p:nvSpPr>
          <p:cNvPr id="251" name="Google Shape;251;p17"/>
          <p:cNvSpPr/>
          <p:nvPr/>
        </p:nvSpPr>
        <p:spPr>
          <a:xfrm>
            <a:off x="457200" y="3048000"/>
            <a:ext cx="113538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रक्त धातु ही अन्य धातुओं की क्षीणता एवं वृद्धि का निमित्त कारण है। सभी धातुओं की वृद्धि तथा क्षय रक्त धातु के कारण ही होती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p:nvPr/>
        </p:nvSpPr>
        <p:spPr>
          <a:xfrm>
            <a:off x="457200" y="533404"/>
            <a:ext cx="11277600"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धातुनां पूरणं वर्ण स्पर्शज्ञानमसंशयम्। स्वाः सिराः संचरद्रक्तं कुर्याञ्चिन्यान् गुणानपि।</a:t>
            </a:r>
            <a:br>
              <a:rPr lang="en-US" sz="4400" b="1" i="0" u="none" strike="noStrike" cap="none">
                <a:solidFill>
                  <a:schemeClr val="dk1"/>
                </a:solidFill>
                <a:latin typeface="Century Schoolbook"/>
                <a:ea typeface="Century Schoolbook"/>
                <a:cs typeface="Century Schoolbook"/>
                <a:sym typeface="Century Schoolbook"/>
              </a:rPr>
            </a:br>
            <a:r>
              <a:rPr lang="en-US" sz="4400" b="1" i="0" u="none" strike="noStrike" cap="none">
                <a:solidFill>
                  <a:schemeClr val="dk1"/>
                </a:solidFill>
                <a:latin typeface="Century Schoolbook"/>
                <a:ea typeface="Century Schoolbook"/>
                <a:cs typeface="Century Schoolbook"/>
                <a:sym typeface="Century Schoolbook"/>
              </a:rPr>
              <a:t/>
            </a:r>
            <a:br>
              <a:rPr lang="en-US" sz="4400" b="1" i="0" u="none" strike="noStrike" cap="none">
                <a:solidFill>
                  <a:schemeClr val="dk1"/>
                </a:solidFill>
                <a:latin typeface="Century Schoolbook"/>
                <a:ea typeface="Century Schoolbook"/>
                <a:cs typeface="Century Schoolbook"/>
                <a:sym typeface="Century Schoolbook"/>
              </a:rPr>
            </a:br>
            <a:endParaRPr sz="4400" b="0" i="0" u="none" strike="noStrike" cap="none">
              <a:solidFill>
                <a:schemeClr val="dk1"/>
              </a:solidFill>
              <a:latin typeface="Century Schoolbook"/>
              <a:ea typeface="Century Schoolbook"/>
              <a:cs typeface="Century Schoolbook"/>
              <a:sym typeface="Century Schoolbook"/>
            </a:endParaRPr>
          </a:p>
        </p:txBody>
      </p:sp>
      <p:sp>
        <p:nvSpPr>
          <p:cNvPr id="257" name="Google Shape;257;p18"/>
          <p:cNvSpPr/>
          <p:nvPr/>
        </p:nvSpPr>
        <p:spPr>
          <a:xfrm>
            <a:off x="8610600" y="1752600"/>
            <a:ext cx="40386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(सु.शा. 7/15)</a:t>
            </a:r>
            <a:endParaRPr sz="4000" b="0" i="0" u="none" strike="noStrike" cap="none">
              <a:solidFill>
                <a:schemeClr val="dk1"/>
              </a:solidFill>
              <a:latin typeface="Century Schoolbook"/>
              <a:ea typeface="Century Schoolbook"/>
              <a:cs typeface="Century Schoolbook"/>
              <a:sym typeface="Century Schoolbook"/>
            </a:endParaRPr>
          </a:p>
        </p:txBody>
      </p:sp>
      <p:sp>
        <p:nvSpPr>
          <p:cNvPr id="258" name="Google Shape;258;p18"/>
          <p:cNvSpPr/>
          <p:nvPr/>
        </p:nvSpPr>
        <p:spPr>
          <a:xfrm>
            <a:off x="228600" y="2828836"/>
            <a:ext cx="1165860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अपनी सिराओं में संचार करता हुआ रक्त धातुओं का पोषण, शरीर का वर्ण तथा स्पर्श ज्ञान को संशय रहित होकर कराता है। यहां यह बताता है कि सर्व शरीर में विद्यमान होकर रक्त स्पर्श ज्ञान कराता है। अर्थात् यह सर्व शरीर में विद्यमान माना जा सकता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p:nvPr/>
        </p:nvSpPr>
        <p:spPr>
          <a:xfrm>
            <a:off x="228600" y="228604"/>
            <a:ext cx="1055570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993D00"/>
                </a:solidFill>
                <a:latin typeface="Arial"/>
                <a:ea typeface="Arial"/>
                <a:cs typeface="Arial"/>
                <a:sym typeface="Arial"/>
              </a:rPr>
              <a:t>विशुद्ध रक्त का स्वरूप - </a:t>
            </a:r>
            <a:endParaRPr sz="4400" b="0" i="0" u="none" strike="noStrike" cap="none">
              <a:solidFill>
                <a:srgbClr val="993D00"/>
              </a:solidFill>
              <a:latin typeface="Century Schoolbook"/>
              <a:ea typeface="Century Schoolbook"/>
              <a:cs typeface="Century Schoolbook"/>
              <a:sym typeface="Century Schoolbook"/>
            </a:endParaRPr>
          </a:p>
        </p:txBody>
      </p:sp>
      <p:sp>
        <p:nvSpPr>
          <p:cNvPr id="264" name="Google Shape;264;p19"/>
          <p:cNvSpPr/>
          <p:nvPr/>
        </p:nvSpPr>
        <p:spPr>
          <a:xfrm>
            <a:off x="304800" y="1066802"/>
            <a:ext cx="115824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तपनीयेन्द्रगोपाभं पद्मालक्तकसन्निभम्|</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गुञ्जाफलसवर्णं च विशुद्धं विद्धि शोणितम्|| </a:t>
            </a:r>
            <a:endParaRPr sz="4400" b="0" i="0" u="none" strike="noStrike" cap="none">
              <a:solidFill>
                <a:schemeClr val="dk1"/>
              </a:solidFill>
              <a:latin typeface="Century Schoolbook"/>
              <a:ea typeface="Century Schoolbook"/>
              <a:cs typeface="Century Schoolbook"/>
              <a:sym typeface="Century Schoolbook"/>
            </a:endParaRPr>
          </a:p>
        </p:txBody>
      </p:sp>
      <p:sp>
        <p:nvSpPr>
          <p:cNvPr id="265" name="Google Shape;265;p19"/>
          <p:cNvSpPr/>
          <p:nvPr/>
        </p:nvSpPr>
        <p:spPr>
          <a:xfrm>
            <a:off x="8763000" y="2514600"/>
            <a:ext cx="5029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(च.सू. 24/22) </a:t>
            </a:r>
            <a:endParaRPr sz="4000" b="0" i="0" u="none" strike="noStrike" cap="none">
              <a:solidFill>
                <a:schemeClr val="dk1"/>
              </a:solidFill>
              <a:latin typeface="Century Schoolbook"/>
              <a:ea typeface="Century Schoolbook"/>
              <a:cs typeface="Century Schoolbook"/>
              <a:sym typeface="Century Schoolbook"/>
            </a:endParaRPr>
          </a:p>
        </p:txBody>
      </p:sp>
      <p:sp>
        <p:nvSpPr>
          <p:cNvPr id="266" name="Google Shape;266;p19"/>
          <p:cNvSpPr/>
          <p:nvPr/>
        </p:nvSpPr>
        <p:spPr>
          <a:xfrm>
            <a:off x="228600" y="3657600"/>
            <a:ext cx="119634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शुद्ध रक्त तपनीय (शुद्ध सोना), इन्द्रगोप, वीरबहुटी ,लाल कमल तथा अलक्तक (महावर या आलता की आभा वाला )एवं गुज्जाफल</a:t>
            </a:r>
            <a:endParaRPr sz="3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के वर्ण के समान माना जाता है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p:nvPr/>
        </p:nvSpPr>
        <p:spPr>
          <a:xfrm>
            <a:off x="2209800" y="1371600"/>
            <a:ext cx="9296400" cy="26615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         </a:t>
            </a:r>
            <a:r>
              <a:rPr lang="en-US" sz="5400" b="1" i="0" u="none" strike="noStrike" cap="none">
                <a:solidFill>
                  <a:schemeClr val="dk1"/>
                </a:solidFill>
                <a:latin typeface="Arial"/>
                <a:ea typeface="Arial"/>
                <a:cs typeface="Arial"/>
                <a:sym typeface="Arial"/>
              </a:rPr>
              <a:t>Concept of Hemopoesis</a:t>
            </a:r>
            <a:br>
              <a:rPr lang="en-US" sz="5400" b="1" i="0" u="none" strike="noStrike" cap="none">
                <a:solidFill>
                  <a:schemeClr val="dk1"/>
                </a:solidFill>
                <a:latin typeface="Arial"/>
                <a:ea typeface="Arial"/>
                <a:cs typeface="Arial"/>
                <a:sym typeface="Arial"/>
              </a:rPr>
            </a:br>
            <a:r>
              <a:rPr lang="en-US" sz="5400" b="1" i="0" u="none" strike="noStrike" cap="none">
                <a:solidFill>
                  <a:schemeClr val="dk1"/>
                </a:solidFill>
                <a:latin typeface="Arial"/>
                <a:ea typeface="Arial"/>
                <a:cs typeface="Arial"/>
                <a:sym typeface="Arial"/>
              </a:rPr>
              <a:t>             in Ayurveda </a:t>
            </a:r>
            <a:r>
              <a:rPr lang="en-US" sz="5400" b="0" i="0" u="none" strike="noStrike" cap="none">
                <a:solidFill>
                  <a:schemeClr val="dk1"/>
                </a:solidFill>
                <a:latin typeface="Arial"/>
                <a:ea typeface="Arial"/>
                <a:cs typeface="Arial"/>
                <a:sym typeface="Arial"/>
              </a:rPr>
              <a:t/>
            </a:r>
            <a:br>
              <a:rPr lang="en-US" sz="5400" b="0" i="0" u="none" strike="noStrike" cap="none">
                <a:solidFill>
                  <a:schemeClr val="dk1"/>
                </a:solidFill>
                <a:latin typeface="Arial"/>
                <a:ea typeface="Arial"/>
                <a:cs typeface="Arial"/>
                <a:sym typeface="Arial"/>
              </a:rPr>
            </a:br>
            <a:endParaRPr sz="5400" b="0" i="0" u="none" strike="noStrike" cap="none">
              <a:solidFill>
                <a:schemeClr val="dk1"/>
              </a:solidFill>
              <a:latin typeface="Arial"/>
              <a:ea typeface="Arial"/>
              <a:cs typeface="Arial"/>
              <a:sym typeface="Arial"/>
            </a:endParaRPr>
          </a:p>
        </p:txBody>
      </p:sp>
      <p:sp>
        <p:nvSpPr>
          <p:cNvPr id="146" name="Google Shape;146;p2"/>
          <p:cNvSpPr txBox="1">
            <a:spLocks noGrp="1"/>
          </p:cNvSpPr>
          <p:nvPr>
            <p:ph type="ctrTitle"/>
          </p:nvPr>
        </p:nvSpPr>
        <p:spPr>
          <a:xfrm>
            <a:off x="3048000" y="3124200"/>
            <a:ext cx="8229600" cy="18943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000"/>
              <a:buFont typeface="Century Schoolbook"/>
              <a:buNone/>
            </a:pPr>
            <a:endParaRPr/>
          </a:p>
        </p:txBody>
      </p:sp>
      <p:sp>
        <p:nvSpPr>
          <p:cNvPr id="147" name="Google Shape;147;p2"/>
          <p:cNvSpPr txBox="1">
            <a:spLocks noGrp="1"/>
          </p:cNvSpPr>
          <p:nvPr>
            <p:ph type="subTitle" idx="1"/>
          </p:nvPr>
        </p:nvSpPr>
        <p:spPr>
          <a:xfrm>
            <a:off x="3048000" y="5003322"/>
            <a:ext cx="8229600" cy="1371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26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p:nvPr/>
        </p:nvSpPr>
        <p:spPr>
          <a:xfrm>
            <a:off x="685800" y="762000"/>
            <a:ext cx="11049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इन्द्रगोपकप्रतीकाशमसंहतमविवर्णं च प्रकृतिस्थं जानीयात् ||                  (सु. सू. 14/22)</a:t>
            </a:r>
            <a:endParaRPr sz="4400" b="0" i="0" u="none" strike="noStrike" cap="none">
              <a:solidFill>
                <a:schemeClr val="dk1"/>
              </a:solidFill>
              <a:latin typeface="Century Schoolbook"/>
              <a:ea typeface="Century Schoolbook"/>
              <a:cs typeface="Century Schoolbook"/>
              <a:sym typeface="Century Schoolbook"/>
            </a:endParaRPr>
          </a:p>
        </p:txBody>
      </p:sp>
      <p:sp>
        <p:nvSpPr>
          <p:cNvPr id="272" name="Google Shape;272;p20"/>
          <p:cNvSpPr/>
          <p:nvPr/>
        </p:nvSpPr>
        <p:spPr>
          <a:xfrm>
            <a:off x="533400" y="3124200"/>
            <a:ext cx="1127760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आचार्य सुश्रुत ने इन्द्रगोप के समान लाल वर्ण वाला </a:t>
            </a:r>
            <a:r>
              <a:rPr lang="en-US" sz="3600" b="1" i="0" u="none" strike="noStrike" cap="none">
                <a:solidFill>
                  <a:srgbClr val="00B0F0"/>
                </a:solidFill>
                <a:latin typeface="Arial"/>
                <a:ea typeface="Arial"/>
                <a:cs typeface="Arial"/>
                <a:sym typeface="Arial"/>
              </a:rPr>
              <a:t>असंहत </a:t>
            </a:r>
            <a:r>
              <a:rPr lang="en-US" sz="3600" b="1" i="0" u="none" strike="noStrike" cap="none">
                <a:solidFill>
                  <a:schemeClr val="dk1"/>
                </a:solidFill>
                <a:latin typeface="Arial"/>
                <a:ea typeface="Arial"/>
                <a:cs typeface="Arial"/>
                <a:sym typeface="Arial"/>
              </a:rPr>
              <a:t>अविवर्ण शुद्ध रक्त को बताया है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a:t>
            </a:r>
            <a:r>
              <a:rPr lang="en-US" sz="3600" b="1" i="0" u="none" strike="noStrike" cap="none">
                <a:solidFill>
                  <a:srgbClr val="00B0F0"/>
                </a:solidFill>
                <a:latin typeface="Arial"/>
                <a:ea typeface="Arial"/>
                <a:cs typeface="Arial"/>
                <a:sym typeface="Arial"/>
              </a:rPr>
              <a:t>असंहत - न अधिक पतला, न अधिक घना और न जमने वाला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p:nvPr/>
        </p:nvSpPr>
        <p:spPr>
          <a:xfrm>
            <a:off x="152401" y="152404"/>
            <a:ext cx="1232932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993D00"/>
                </a:solidFill>
                <a:latin typeface="Century Schoolbook"/>
                <a:ea typeface="Century Schoolbook"/>
                <a:cs typeface="Century Schoolbook"/>
                <a:sym typeface="Century Schoolbook"/>
              </a:rPr>
              <a:t>विशुद्ध रक्त युक्त पुरुष के लक्षण - </a:t>
            </a:r>
            <a:endParaRPr sz="4400" b="0" i="0" u="none" strike="noStrike" cap="none">
              <a:solidFill>
                <a:srgbClr val="993D00"/>
              </a:solidFill>
              <a:latin typeface="Century Schoolbook"/>
              <a:ea typeface="Century Schoolbook"/>
              <a:cs typeface="Century Schoolbook"/>
              <a:sym typeface="Century Schoolbook"/>
            </a:endParaRPr>
          </a:p>
        </p:txBody>
      </p:sp>
      <p:sp>
        <p:nvSpPr>
          <p:cNvPr id="278" name="Google Shape;278;p21"/>
          <p:cNvSpPr/>
          <p:nvPr/>
        </p:nvSpPr>
        <p:spPr>
          <a:xfrm>
            <a:off x="228600" y="1066804"/>
            <a:ext cx="117348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प्रसन्नवर्णेन्द्रियमिन्द्रियार्थानिच्छन्तमव्याहतपक्तृवेगम्|</a:t>
            </a:r>
            <a:endParaRPr sz="40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सुखान्वितं तु पुष्टिबलोपपन्नं विशुद्धरक्तं पुरुषं वदन्ति|| </a:t>
            </a:r>
            <a:endParaRPr sz="4000" b="0" i="0" u="none" strike="noStrike" cap="none">
              <a:solidFill>
                <a:schemeClr val="dk1"/>
              </a:solidFill>
              <a:latin typeface="Century Schoolbook"/>
              <a:ea typeface="Century Schoolbook"/>
              <a:cs typeface="Century Schoolbook"/>
              <a:sym typeface="Century Schoolbook"/>
            </a:endParaRPr>
          </a:p>
        </p:txBody>
      </p:sp>
      <p:sp>
        <p:nvSpPr>
          <p:cNvPr id="279" name="Google Shape;279;p21"/>
          <p:cNvSpPr/>
          <p:nvPr/>
        </p:nvSpPr>
        <p:spPr>
          <a:xfrm>
            <a:off x="8991600" y="2438405"/>
            <a:ext cx="32004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(च.सू. 24/24) </a:t>
            </a:r>
            <a:endParaRPr sz="3600" b="0" i="0" u="none" strike="noStrike" cap="none">
              <a:solidFill>
                <a:schemeClr val="dk1"/>
              </a:solidFill>
              <a:latin typeface="Century Schoolbook"/>
              <a:ea typeface="Century Schoolbook"/>
              <a:cs typeface="Century Schoolbook"/>
              <a:sym typeface="Century Schoolbook"/>
            </a:endParaRPr>
          </a:p>
        </p:txBody>
      </p:sp>
      <p:sp>
        <p:nvSpPr>
          <p:cNvPr id="280" name="Google Shape;280;p21"/>
          <p:cNvSpPr/>
          <p:nvPr/>
        </p:nvSpPr>
        <p:spPr>
          <a:xfrm>
            <a:off x="304800" y="3581402"/>
            <a:ext cx="11506200"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जिन व्यक्तियो के शरीर का वर्ण प्रसन्न हो , इन्द्रियां स्वस्थ हो , इन्द्रियां अपने शब्दादि विषयो को उचित रूप से ग्रहण करती हो, जिसकी जठराग्नि पाचन क्रिया में समर्थ हो , मल मूत्र का वेग उचित रूप हो प्रवृत्त हो और जो सुख से युक्त हो तथा पुष्टि और बल से युक्त हो तो वह शुद्ध रक्त वाला कहा जाता है।</a:t>
            </a:r>
            <a:endParaRPr sz="3200" b="1"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p:nvPr/>
        </p:nvSpPr>
        <p:spPr>
          <a:xfrm>
            <a:off x="762002" y="533404"/>
            <a:ext cx="844078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993D00"/>
                </a:solidFill>
                <a:latin typeface="Arial"/>
                <a:ea typeface="Arial"/>
                <a:cs typeface="Arial"/>
                <a:sym typeface="Arial"/>
              </a:rPr>
              <a:t>रक्त का प्रमाण -  </a:t>
            </a:r>
            <a:endParaRPr sz="4800" b="0" i="0" u="none" strike="noStrike" cap="none">
              <a:solidFill>
                <a:srgbClr val="993D00"/>
              </a:solidFill>
              <a:latin typeface="Century Schoolbook"/>
              <a:ea typeface="Century Schoolbook"/>
              <a:cs typeface="Century Schoolbook"/>
              <a:sym typeface="Century Schoolbook"/>
            </a:endParaRPr>
          </a:p>
        </p:txBody>
      </p:sp>
      <p:sp>
        <p:nvSpPr>
          <p:cNvPr id="286" name="Google Shape;286;p22"/>
          <p:cNvSpPr/>
          <p:nvPr/>
        </p:nvSpPr>
        <p:spPr>
          <a:xfrm>
            <a:off x="1752603" y="1524000"/>
            <a:ext cx="993563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 "अष्टौ शोणितस्य" ( च. शा. 7/15) </a:t>
            </a:r>
            <a:endParaRPr sz="4000" b="0" i="0" u="none" strike="noStrike" cap="none">
              <a:solidFill>
                <a:schemeClr val="dk1"/>
              </a:solidFill>
              <a:latin typeface="Century Schoolbook"/>
              <a:ea typeface="Century Schoolbook"/>
              <a:cs typeface="Century Schoolbook"/>
              <a:sym typeface="Century Schoolbook"/>
            </a:endParaRPr>
          </a:p>
        </p:txBody>
      </p:sp>
      <p:sp>
        <p:nvSpPr>
          <p:cNvPr id="287" name="Google Shape;287;p22"/>
          <p:cNvSpPr/>
          <p:nvPr/>
        </p:nvSpPr>
        <p:spPr>
          <a:xfrm>
            <a:off x="2971802" y="2590804"/>
            <a:ext cx="535654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आठ अञ्जलि</a:t>
            </a:r>
            <a:endParaRPr sz="36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p:nvPr/>
        </p:nvSpPr>
        <p:spPr>
          <a:xfrm>
            <a:off x="533402" y="533400"/>
            <a:ext cx="1010567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993D00"/>
                </a:solidFill>
                <a:latin typeface="Arial"/>
                <a:ea typeface="Arial"/>
                <a:cs typeface="Arial"/>
                <a:sym typeface="Arial"/>
              </a:rPr>
              <a:t>रक्त का पाञ्चभौतिक स्वरूप -  </a:t>
            </a:r>
            <a:endParaRPr sz="4000" b="0" i="0" u="none" strike="noStrike" cap="none">
              <a:solidFill>
                <a:srgbClr val="993D00"/>
              </a:solidFill>
              <a:latin typeface="Century Schoolbook"/>
              <a:ea typeface="Century Schoolbook"/>
              <a:cs typeface="Century Schoolbook"/>
              <a:sym typeface="Century Schoolbook"/>
            </a:endParaRPr>
          </a:p>
        </p:txBody>
      </p:sp>
      <p:sp>
        <p:nvSpPr>
          <p:cNvPr id="293" name="Google Shape;293;p23"/>
          <p:cNvSpPr/>
          <p:nvPr/>
        </p:nvSpPr>
        <p:spPr>
          <a:xfrm>
            <a:off x="304800" y="1295400"/>
            <a:ext cx="11582400"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 </a:t>
            </a:r>
            <a:r>
              <a:rPr lang="en-US" sz="4000" b="1" i="0" u="none" strike="noStrike" cap="none">
                <a:solidFill>
                  <a:schemeClr val="dk1"/>
                </a:solidFill>
                <a:latin typeface="Arial"/>
                <a:ea typeface="Arial"/>
                <a:cs typeface="Arial"/>
                <a:sym typeface="Arial"/>
              </a:rPr>
              <a:t>विस्रता द्रवता रागः स्पन्दनं लघुता तथा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 भूम्यादीनां गुणा ह्येते दृश्यन्ते चात्र शोणिते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 सु. सू 14/9) </a:t>
            </a:r>
            <a:endParaRPr sz="3600" b="0"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entury Schoolbook"/>
              <a:ea typeface="Century Schoolbook"/>
              <a:cs typeface="Century Schoolbook"/>
              <a:sym typeface="Century Schoolbook"/>
            </a:endParaRPr>
          </a:p>
        </p:txBody>
      </p:sp>
      <p:sp>
        <p:nvSpPr>
          <p:cNvPr id="294" name="Google Shape;294;p23"/>
          <p:cNvSpPr/>
          <p:nvPr/>
        </p:nvSpPr>
        <p:spPr>
          <a:xfrm>
            <a:off x="304800" y="3429000"/>
            <a:ext cx="113538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रक्त का विस्त्रगन्धी होना,  पृथिवी महाभूत , द्रवत्व- जल महाभूत,  राग(लालिमा)- अग्नि महाभूत , स्पंदन- वायु महाभूत तथा लघुता आकाश महाभूत के कारण होता है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4"/>
          <p:cNvSpPr/>
          <p:nvPr/>
        </p:nvSpPr>
        <p:spPr>
          <a:xfrm>
            <a:off x="381000" y="381004"/>
            <a:ext cx="85893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993D00"/>
                </a:solidFill>
                <a:latin typeface="Century Schoolbook"/>
                <a:ea typeface="Century Schoolbook"/>
                <a:cs typeface="Century Schoolbook"/>
                <a:sym typeface="Century Schoolbook"/>
              </a:rPr>
              <a:t>रक्तवह स्रोतस- </a:t>
            </a:r>
            <a:endParaRPr sz="4400" b="0" i="0" u="none" strike="noStrike" cap="none">
              <a:solidFill>
                <a:srgbClr val="993D00"/>
              </a:solidFill>
              <a:latin typeface="Century Schoolbook"/>
              <a:ea typeface="Century Schoolbook"/>
              <a:cs typeface="Century Schoolbook"/>
              <a:sym typeface="Century Schoolbook"/>
            </a:endParaRPr>
          </a:p>
        </p:txBody>
      </p:sp>
      <p:sp>
        <p:nvSpPr>
          <p:cNvPr id="300" name="Google Shape;300;p24"/>
          <p:cNvSpPr/>
          <p:nvPr/>
        </p:nvSpPr>
        <p:spPr>
          <a:xfrm>
            <a:off x="1143000" y="1219202"/>
            <a:ext cx="108204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शोणितवहानां स्रोतसां यकृन्मूलं प्लीहा च| </a:t>
            </a:r>
            <a:endParaRPr sz="4400" b="0" i="0" u="none" strike="noStrike" cap="none">
              <a:solidFill>
                <a:schemeClr val="dk1"/>
              </a:solidFill>
              <a:latin typeface="Century Schoolbook"/>
              <a:ea typeface="Century Schoolbook"/>
              <a:cs typeface="Century Schoolbook"/>
              <a:sym typeface="Century Schoolbook"/>
            </a:endParaRPr>
          </a:p>
        </p:txBody>
      </p:sp>
      <p:sp>
        <p:nvSpPr>
          <p:cNvPr id="301" name="Google Shape;301;p24"/>
          <p:cNvSpPr/>
          <p:nvPr/>
        </p:nvSpPr>
        <p:spPr>
          <a:xfrm>
            <a:off x="8763000" y="2057404"/>
            <a:ext cx="27432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च. वि. 5/7)</a:t>
            </a:r>
            <a:endParaRPr sz="3600" b="0" i="0" u="none" strike="noStrike" cap="none">
              <a:solidFill>
                <a:schemeClr val="dk1"/>
              </a:solidFill>
              <a:latin typeface="Century Schoolbook"/>
              <a:ea typeface="Century Schoolbook"/>
              <a:cs typeface="Century Schoolbook"/>
              <a:sym typeface="Century Schoolbook"/>
            </a:endParaRPr>
          </a:p>
        </p:txBody>
      </p:sp>
      <p:sp>
        <p:nvSpPr>
          <p:cNvPr id="302" name="Google Shape;302;p24"/>
          <p:cNvSpPr/>
          <p:nvPr/>
        </p:nvSpPr>
        <p:spPr>
          <a:xfrm>
            <a:off x="381000" y="3124200"/>
            <a:ext cx="113538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रक्तोत्पादक तंत्र का उद्भव यकृत एवं प्लीहा से होता है|</a:t>
            </a:r>
            <a:br>
              <a:rPr lang="en-US" sz="4000" b="1" i="0" u="none" strike="noStrike" cap="none">
                <a:solidFill>
                  <a:schemeClr val="dk1"/>
                </a:solidFill>
                <a:latin typeface="Arial"/>
                <a:ea typeface="Arial"/>
                <a:cs typeface="Arial"/>
                <a:sym typeface="Arial"/>
              </a:rPr>
            </a:br>
            <a:endParaRPr sz="40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p:nvPr/>
        </p:nvSpPr>
        <p:spPr>
          <a:xfrm>
            <a:off x="533400" y="609599"/>
            <a:ext cx="114300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रक्त वहे द्वे, तयोर्मूलं यकृतलीहानी रक्तवाहिन्यश्च धमन्यः।।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                                                 (सु.शा. 9/12)        </a:t>
            </a:r>
            <a:endParaRPr sz="4400" b="0" i="0" u="none" strike="noStrike" cap="none">
              <a:solidFill>
                <a:schemeClr val="dk1"/>
              </a:solidFill>
              <a:latin typeface="Century Schoolbook"/>
              <a:ea typeface="Century Schoolbook"/>
              <a:cs typeface="Century Schoolbook"/>
              <a:sym typeface="Century Schoolbook"/>
            </a:endParaRPr>
          </a:p>
        </p:txBody>
      </p:sp>
      <p:sp>
        <p:nvSpPr>
          <p:cNvPr id="308" name="Google Shape;308;p25"/>
          <p:cNvSpPr/>
          <p:nvPr/>
        </p:nvSpPr>
        <p:spPr>
          <a:xfrm>
            <a:off x="609600" y="3429000"/>
            <a:ext cx="109728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आचार्य सुश्रुत के अनुसार रक्त वह स्त्रोतस का मूल यकृत, प्लीहा तथा रक्त वाही धमनियां होती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p:nvPr/>
        </p:nvSpPr>
        <p:spPr>
          <a:xfrm>
            <a:off x="304800" y="228600"/>
            <a:ext cx="104400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993D00"/>
                </a:solidFill>
                <a:latin typeface="Arial"/>
                <a:ea typeface="Arial"/>
                <a:cs typeface="Arial"/>
                <a:sym typeface="Arial"/>
              </a:rPr>
              <a:t>रक्तक्षय के लक्षण - </a:t>
            </a:r>
            <a:endParaRPr sz="5400" b="0" i="0" u="none" strike="noStrike" cap="none">
              <a:solidFill>
                <a:srgbClr val="993D00"/>
              </a:solidFill>
              <a:latin typeface="Century Schoolbook"/>
              <a:ea typeface="Century Schoolbook"/>
              <a:cs typeface="Century Schoolbook"/>
              <a:sym typeface="Century Schoolbook"/>
            </a:endParaRPr>
          </a:p>
        </p:txBody>
      </p:sp>
      <p:sp>
        <p:nvSpPr>
          <p:cNvPr id="314" name="Google Shape;314;p26"/>
          <p:cNvSpPr/>
          <p:nvPr/>
        </p:nvSpPr>
        <p:spPr>
          <a:xfrm>
            <a:off x="914400" y="1371602"/>
            <a:ext cx="107442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परुषा स्फुटिता म्लाना त्वग्रूक्षा रक्तसङ्क्षये |</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                                              (च.सू.17/64)</a:t>
            </a:r>
            <a:endParaRPr sz="4400" b="0" i="0" u="none" strike="noStrike" cap="none">
              <a:solidFill>
                <a:schemeClr val="dk1"/>
              </a:solidFill>
              <a:latin typeface="Century Schoolbook"/>
              <a:ea typeface="Century Schoolbook"/>
              <a:cs typeface="Century Schoolbook"/>
              <a:sym typeface="Century Schoolbook"/>
            </a:endParaRPr>
          </a:p>
        </p:txBody>
      </p:sp>
      <p:sp>
        <p:nvSpPr>
          <p:cNvPr id="315" name="Google Shape;315;p26"/>
          <p:cNvSpPr/>
          <p:nvPr/>
        </p:nvSpPr>
        <p:spPr>
          <a:xfrm>
            <a:off x="457200" y="3505201"/>
            <a:ext cx="109728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रक्तक्षय में त्वचा परुष (कठोर), स्फुटित (फटी हुई), म्लान (मुझाई हुई) तथा रुक्ष हो जाती है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p:nvPr/>
        </p:nvSpPr>
        <p:spPr>
          <a:xfrm>
            <a:off x="685800" y="609599"/>
            <a:ext cx="111252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शोणित क्षये त्वक् पारुष्यमम्ल शीतप्रार्थना सिराशैथिल्यञ्च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entury Schoolbook"/>
                <a:ea typeface="Century Schoolbook"/>
                <a:cs typeface="Century Schoolbook"/>
                <a:sym typeface="Century Schoolbook"/>
              </a:rPr>
              <a:t>                                               (सु.सू. 15/13)</a:t>
            </a:r>
            <a:endParaRPr sz="4400" b="0" i="0" u="none" strike="noStrike" cap="none">
              <a:solidFill>
                <a:schemeClr val="dk1"/>
              </a:solidFill>
              <a:latin typeface="Century Schoolbook"/>
              <a:ea typeface="Century Schoolbook"/>
              <a:cs typeface="Century Schoolbook"/>
              <a:sym typeface="Century Schoolbook"/>
            </a:endParaRPr>
          </a:p>
        </p:txBody>
      </p:sp>
      <p:sp>
        <p:nvSpPr>
          <p:cNvPr id="321" name="Google Shape;321;p27"/>
          <p:cNvSpPr/>
          <p:nvPr/>
        </p:nvSpPr>
        <p:spPr>
          <a:xfrm>
            <a:off x="381000" y="3276600"/>
            <a:ext cx="114300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आचार्य सुश्रुत के अनुसार रक्त का क्षय होने पर त्वचा कठिन हो जाती है, अम्ल और शीत पदार्थों को खाने की इच्छा होती है तथा रक्त का वहन करने वाली सिरायें शिथिल हो जाती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p:nvPr/>
        </p:nvSpPr>
        <p:spPr>
          <a:xfrm>
            <a:off x="304800" y="228600"/>
            <a:ext cx="968906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993D00"/>
                </a:solidFill>
                <a:latin typeface="Arial"/>
                <a:ea typeface="Arial"/>
                <a:cs typeface="Arial"/>
                <a:sym typeface="Arial"/>
              </a:rPr>
              <a:t>रक्तवृद्धि के लक्षण - </a:t>
            </a:r>
            <a:endParaRPr sz="4800" b="0" i="0" u="none" strike="noStrike" cap="none">
              <a:solidFill>
                <a:srgbClr val="993D00"/>
              </a:solidFill>
              <a:latin typeface="Century Schoolbook"/>
              <a:ea typeface="Century Schoolbook"/>
              <a:cs typeface="Century Schoolbook"/>
              <a:sym typeface="Century Schoolbook"/>
            </a:endParaRPr>
          </a:p>
        </p:txBody>
      </p:sp>
      <p:sp>
        <p:nvSpPr>
          <p:cNvPr id="327" name="Google Shape;327;p28"/>
          <p:cNvSpPr/>
          <p:nvPr/>
        </p:nvSpPr>
        <p:spPr>
          <a:xfrm>
            <a:off x="533400" y="1295400"/>
            <a:ext cx="1135379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रक्तं रक्ताङ्गाक्षितां सिरापूर्णत्वं च। </a:t>
            </a:r>
            <a:endParaRPr sz="4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                                                 </a:t>
            </a:r>
            <a:r>
              <a:rPr lang="en-US" sz="4000" b="1" i="0" u="none" strike="noStrike" cap="none">
                <a:solidFill>
                  <a:schemeClr val="dk1"/>
                </a:solidFill>
                <a:latin typeface="Arial"/>
                <a:ea typeface="Arial"/>
                <a:cs typeface="Arial"/>
                <a:sym typeface="Arial"/>
              </a:rPr>
              <a:t>(सु.सू 15/19)</a:t>
            </a:r>
            <a:endParaRPr sz="4000" b="0" i="0" u="none" strike="noStrike" cap="none">
              <a:solidFill>
                <a:schemeClr val="dk1"/>
              </a:solidFill>
              <a:latin typeface="Century Schoolbook"/>
              <a:ea typeface="Century Schoolbook"/>
              <a:cs typeface="Century Schoolbook"/>
              <a:sym typeface="Century Schoolbook"/>
            </a:endParaRPr>
          </a:p>
        </p:txBody>
      </p:sp>
      <p:sp>
        <p:nvSpPr>
          <p:cNvPr id="328" name="Google Shape;328;p28"/>
          <p:cNvSpPr txBox="1"/>
          <p:nvPr/>
        </p:nvSpPr>
        <p:spPr>
          <a:xfrm>
            <a:off x="457200" y="3505200"/>
            <a:ext cx="1099521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रक्त की वृद्धि होने पर व्यक्ति की आँखे तथा अंगों में लालिमा तथा सिरायें भरी - भरी या फूली - फूली होती है।</a:t>
            </a:r>
            <a:endParaRPr sz="3600" b="1"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9"/>
          <p:cNvSpPr/>
          <p:nvPr/>
        </p:nvSpPr>
        <p:spPr>
          <a:xfrm>
            <a:off x="228600" y="0"/>
            <a:ext cx="1048901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993D00"/>
                </a:solidFill>
                <a:latin typeface="Arial"/>
                <a:ea typeface="Arial"/>
                <a:cs typeface="Arial"/>
                <a:sym typeface="Arial"/>
              </a:rPr>
              <a:t>रक्त सार पुरुष के लक्षण - </a:t>
            </a:r>
            <a:endParaRPr sz="4400" b="0" i="0" u="none" strike="noStrike" cap="none">
              <a:solidFill>
                <a:srgbClr val="993D00"/>
              </a:solidFill>
              <a:latin typeface="Century Schoolbook"/>
              <a:ea typeface="Century Schoolbook"/>
              <a:cs typeface="Century Schoolbook"/>
              <a:sym typeface="Century Schoolbook"/>
            </a:endParaRPr>
          </a:p>
        </p:txBody>
      </p:sp>
      <p:sp>
        <p:nvSpPr>
          <p:cNvPr id="334" name="Google Shape;334;p29"/>
          <p:cNvSpPr/>
          <p:nvPr/>
        </p:nvSpPr>
        <p:spPr>
          <a:xfrm>
            <a:off x="533400" y="762000"/>
            <a:ext cx="11125200" cy="2369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कर्णाक्षिमुखजिह्वानासौष्ठपाणिपादतलनखललाटमेहनं स्निग्धरक्तवर्णं श्रीमद्भ्राजिष्णु रक्तसाराणाम्|</a:t>
            </a:r>
            <a:endParaRPr sz="36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Schoolbook"/>
                <a:ea typeface="Century Schoolbook"/>
                <a:cs typeface="Century Schoolbook"/>
                <a:sym typeface="Century Schoolbook"/>
              </a:rPr>
              <a:t>सा सारता सुखमुद्धतां मेधां मनस्वित्वं सौकुमार्यमनतिबलमक्लेशसहिष्णुत्वमुष्णासहिष्णुत्वं चाचष्टे||</a:t>
            </a:r>
            <a:r>
              <a:rPr lang="en-US" sz="4000" b="1" i="0" u="none" strike="noStrike" cap="none">
                <a:solidFill>
                  <a:schemeClr val="dk1"/>
                </a:solidFill>
                <a:latin typeface="Century Schoolbook"/>
                <a:ea typeface="Century Schoolbook"/>
                <a:cs typeface="Century Schoolbook"/>
                <a:sym typeface="Century Schoolbook"/>
              </a:rPr>
              <a:t>       </a:t>
            </a:r>
            <a:r>
              <a:rPr lang="en-US" sz="2800" b="1" i="0" u="none" strike="noStrike" cap="none">
                <a:solidFill>
                  <a:schemeClr val="dk1"/>
                </a:solidFill>
                <a:latin typeface="Century Schoolbook"/>
                <a:ea typeface="Century Schoolbook"/>
                <a:cs typeface="Century Schoolbook"/>
                <a:sym typeface="Century Schoolbook"/>
              </a:rPr>
              <a:t> </a:t>
            </a:r>
            <a:endParaRPr sz="2800" b="0" i="0" u="none" strike="noStrike" cap="none">
              <a:solidFill>
                <a:schemeClr val="dk1"/>
              </a:solidFill>
              <a:latin typeface="Century Schoolbook"/>
              <a:ea typeface="Century Schoolbook"/>
              <a:cs typeface="Century Schoolbook"/>
              <a:sym typeface="Century Schoolbook"/>
            </a:endParaRPr>
          </a:p>
        </p:txBody>
      </p:sp>
      <p:sp>
        <p:nvSpPr>
          <p:cNvPr id="335" name="Google Shape;335;p29"/>
          <p:cNvSpPr/>
          <p:nvPr/>
        </p:nvSpPr>
        <p:spPr>
          <a:xfrm>
            <a:off x="9220200" y="3124200"/>
            <a:ext cx="25146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Schoolbook"/>
                <a:ea typeface="Century Schoolbook"/>
                <a:cs typeface="Century Schoolbook"/>
                <a:sym typeface="Century Schoolbook"/>
              </a:rPr>
              <a:t>(च. वि. 8/104) </a:t>
            </a:r>
            <a:endParaRPr sz="2800" b="0" i="0" u="none" strike="noStrike" cap="none">
              <a:solidFill>
                <a:schemeClr val="dk1"/>
              </a:solidFill>
              <a:latin typeface="Century Schoolbook"/>
              <a:ea typeface="Century Schoolbook"/>
              <a:cs typeface="Century Schoolbook"/>
              <a:sym typeface="Century Schoolbook"/>
            </a:endParaRPr>
          </a:p>
        </p:txBody>
      </p:sp>
      <p:sp>
        <p:nvSpPr>
          <p:cNvPr id="336" name="Google Shape;336;p29"/>
          <p:cNvSpPr/>
          <p:nvPr/>
        </p:nvSpPr>
        <p:spPr>
          <a:xfrm>
            <a:off x="228600" y="3810000"/>
            <a:ext cx="11506200"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जिस पुरुष के कान, अक्षि, मुख, जिह्वा ,नासा, ओष्ठ, हाथ - पैर के तलवे ,नख ,ललाट एवं शिश्न , स्निग्ध ,रक्तवर्ण चमकने वाले होते है उसे रक्त सार पुरुष कहा जाता है। इस प्रकार सारता सुख ,उदण्डता, मेधा ,मनस्विता, सुकुमारता , अनति बल, क्लेश सहने मे असमर्थ, गर्मी न सहन करना आदि को उत्पन्न करती है।</a:t>
            </a: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p:nvPr/>
        </p:nvSpPr>
        <p:spPr>
          <a:xfrm>
            <a:off x="1600200" y="990600"/>
            <a:ext cx="87630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chemeClr val="dk1"/>
                </a:solidFill>
                <a:latin typeface="Arial"/>
                <a:ea typeface="Arial"/>
                <a:cs typeface="Arial"/>
                <a:sym typeface="Arial"/>
              </a:rPr>
              <a:t>रक्त धातु</a:t>
            </a:r>
            <a:endParaRPr sz="9600" b="1" i="0" u="none" strike="noStrike" cap="none">
              <a:solidFill>
                <a:schemeClr val="dk1"/>
              </a:solidFill>
              <a:latin typeface="Arial"/>
              <a:ea typeface="Arial"/>
              <a:cs typeface="Arial"/>
              <a:sym typeface="Arial"/>
            </a:endParaRPr>
          </a:p>
        </p:txBody>
      </p:sp>
      <p:sp>
        <p:nvSpPr>
          <p:cNvPr id="153" name="Google Shape;153;p3"/>
          <p:cNvSpPr txBox="1">
            <a:spLocks noGrp="1"/>
          </p:cNvSpPr>
          <p:nvPr>
            <p:ph type="ctrTitle"/>
          </p:nvPr>
        </p:nvSpPr>
        <p:spPr>
          <a:xfrm>
            <a:off x="3048000" y="3124200"/>
            <a:ext cx="8229600" cy="18943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000"/>
              <a:buFont typeface="Century Schoolbook"/>
              <a:buNone/>
            </a:pPr>
            <a:endParaRPr/>
          </a:p>
        </p:txBody>
      </p:sp>
      <p:sp>
        <p:nvSpPr>
          <p:cNvPr id="154" name="Google Shape;154;p3"/>
          <p:cNvSpPr txBox="1">
            <a:spLocks noGrp="1"/>
          </p:cNvSpPr>
          <p:nvPr>
            <p:ph type="subTitle" idx="1"/>
          </p:nvPr>
        </p:nvSpPr>
        <p:spPr>
          <a:xfrm>
            <a:off x="3048000" y="5003322"/>
            <a:ext cx="8229600" cy="1371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26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p:nvPr/>
        </p:nvSpPr>
        <p:spPr>
          <a:xfrm>
            <a:off x="609600" y="457200"/>
            <a:ext cx="876630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993D00"/>
                </a:solidFill>
                <a:latin typeface="Century Schoolbook"/>
                <a:ea typeface="Century Schoolbook"/>
                <a:cs typeface="Century Schoolbook"/>
                <a:sym typeface="Century Schoolbook"/>
              </a:rPr>
              <a:t>रक्त की उपधातु -  </a:t>
            </a:r>
            <a:endParaRPr sz="4400" b="0" i="0" u="none" strike="noStrike" cap="none">
              <a:solidFill>
                <a:srgbClr val="993D00"/>
              </a:solidFill>
              <a:latin typeface="Century Schoolbook"/>
              <a:ea typeface="Century Schoolbook"/>
              <a:cs typeface="Century Schoolbook"/>
              <a:sym typeface="Century Schoolbook"/>
            </a:endParaRPr>
          </a:p>
        </p:txBody>
      </p:sp>
      <p:sp>
        <p:nvSpPr>
          <p:cNvPr id="342" name="Google Shape;342;p30"/>
          <p:cNvSpPr/>
          <p:nvPr/>
        </p:nvSpPr>
        <p:spPr>
          <a:xfrm>
            <a:off x="1219200" y="1295401"/>
            <a:ext cx="10744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Schoolbook"/>
                <a:ea typeface="Century Schoolbook"/>
                <a:cs typeface="Century Schoolbook"/>
                <a:sym typeface="Century Schoolbook"/>
              </a:rPr>
              <a:t> </a:t>
            </a:r>
            <a:r>
              <a:rPr lang="en-US" sz="4000" b="1" i="0" u="none" strike="noStrike" cap="none">
                <a:solidFill>
                  <a:schemeClr val="dk1"/>
                </a:solidFill>
                <a:latin typeface="Century Schoolbook"/>
                <a:ea typeface="Century Schoolbook"/>
                <a:cs typeface="Century Schoolbook"/>
                <a:sym typeface="Century Schoolbook"/>
              </a:rPr>
              <a:t>रक्तमसृजः कण्डराः सिराः |(च. चि. 15/17) </a:t>
            </a:r>
            <a:endParaRPr sz="4000" b="0" i="0" u="none" strike="noStrike" cap="none">
              <a:solidFill>
                <a:schemeClr val="dk1"/>
              </a:solidFill>
              <a:latin typeface="Century Schoolbook"/>
              <a:ea typeface="Century Schoolbook"/>
              <a:cs typeface="Century Schoolbook"/>
              <a:sym typeface="Century Schoolbook"/>
            </a:endParaRPr>
          </a:p>
        </p:txBody>
      </p:sp>
      <p:sp>
        <p:nvSpPr>
          <p:cNvPr id="343" name="Google Shape;343;p30"/>
          <p:cNvSpPr/>
          <p:nvPr/>
        </p:nvSpPr>
        <p:spPr>
          <a:xfrm>
            <a:off x="457200" y="2667000"/>
            <a:ext cx="114426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entury Schoolbook"/>
                <a:ea typeface="Century Schoolbook"/>
                <a:cs typeface="Century Schoolbook"/>
                <a:sym typeface="Century Schoolbook"/>
              </a:rPr>
              <a:t>रक्त की उपधातु कण्डरा और सिरा है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grpSp>
        <p:nvGrpSpPr>
          <p:cNvPr id="348" name="Google Shape;348;p31"/>
          <p:cNvGrpSpPr/>
          <p:nvPr/>
        </p:nvGrpSpPr>
        <p:grpSpPr>
          <a:xfrm>
            <a:off x="0" y="0"/>
            <a:ext cx="12191999" cy="6858785"/>
            <a:chOff x="0" y="0"/>
            <a:chExt cx="12191999" cy="6858785"/>
          </a:xfrm>
        </p:grpSpPr>
        <p:pic>
          <p:nvPicPr>
            <p:cNvPr id="349" name="Google Shape;349;p31"/>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350" name="Google Shape;350;p31"/>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351" name="Google Shape;351;p31"/>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52" name="Google Shape;352;p31"/>
            <p:cNvSpPr/>
            <p:nvPr/>
          </p:nvSpPr>
          <p:spPr>
            <a:xfrm>
              <a:off x="0" y="4323810"/>
              <a:ext cx="1742439" cy="779145"/>
            </a:xfrm>
            <a:custGeom>
              <a:avLst/>
              <a:gdLst/>
              <a:ahLst/>
              <a:cxnLst/>
              <a:rect l="l" t="t" r="r" b="b"/>
              <a:pathLst>
                <a:path w="1742439" h="779145" extrusionOk="0">
                  <a:moveTo>
                    <a:pt x="1346008" y="778588"/>
                  </a:moveTo>
                  <a:lnTo>
                    <a:pt x="0" y="778588"/>
                  </a:lnTo>
                  <a:lnTo>
                    <a:pt x="0" y="0"/>
                  </a:lnTo>
                  <a:lnTo>
                    <a:pt x="1346008" y="0"/>
                  </a:lnTo>
                  <a:lnTo>
                    <a:pt x="1355681" y="806"/>
                  </a:lnTo>
                  <a:lnTo>
                    <a:pt x="1363595" y="2931"/>
                  </a:lnTo>
                  <a:lnTo>
                    <a:pt x="1369751" y="5936"/>
                  </a:lnTo>
                  <a:lnTo>
                    <a:pt x="1374147" y="9380"/>
                  </a:lnTo>
                  <a:lnTo>
                    <a:pt x="1378837" y="9380"/>
                  </a:lnTo>
                  <a:lnTo>
                    <a:pt x="1378837" y="14070"/>
                  </a:lnTo>
                  <a:lnTo>
                    <a:pt x="1735271" y="365842"/>
                  </a:lnTo>
                  <a:lnTo>
                    <a:pt x="1740548" y="377055"/>
                  </a:lnTo>
                  <a:lnTo>
                    <a:pt x="1742306" y="388708"/>
                  </a:lnTo>
                  <a:lnTo>
                    <a:pt x="1740548" y="399481"/>
                  </a:lnTo>
                  <a:lnTo>
                    <a:pt x="1735271" y="408055"/>
                  </a:lnTo>
                  <a:lnTo>
                    <a:pt x="1378837" y="764517"/>
                  </a:lnTo>
                  <a:lnTo>
                    <a:pt x="1374147" y="764517"/>
                  </a:lnTo>
                  <a:lnTo>
                    <a:pt x="1374147" y="769208"/>
                  </a:lnTo>
                  <a:lnTo>
                    <a:pt x="1369751" y="772652"/>
                  </a:lnTo>
                  <a:lnTo>
                    <a:pt x="1363595" y="775657"/>
                  </a:lnTo>
                  <a:lnTo>
                    <a:pt x="1355681" y="777782"/>
                  </a:lnTo>
                  <a:lnTo>
                    <a:pt x="1346008" y="778588"/>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353" name="Google Shape;353;p31"/>
          <p:cNvSpPr txBox="1">
            <a:spLocks noGrp="1"/>
          </p:cNvSpPr>
          <p:nvPr>
            <p:ph type="title"/>
          </p:nvPr>
        </p:nvSpPr>
        <p:spPr>
          <a:xfrm>
            <a:off x="3609793" y="2511520"/>
            <a:ext cx="3937000" cy="68993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rgbClr val="595959"/>
              </a:buClr>
              <a:buSzPts val="4400"/>
              <a:buFont typeface="Arial"/>
              <a:buNone/>
            </a:pPr>
            <a:r>
              <a:rPr lang="en-US" sz="4400">
                <a:solidFill>
                  <a:srgbClr val="595959"/>
                </a:solidFill>
                <a:latin typeface="Arial"/>
                <a:ea typeface="Arial"/>
                <a:cs typeface="Arial"/>
                <a:sym typeface="Arial"/>
              </a:rPr>
              <a:t>HEMOPOIESIS</a:t>
            </a:r>
            <a:endParaRPr sz="44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title"/>
          </p:nvPr>
        </p:nvSpPr>
        <p:spPr>
          <a:xfrm>
            <a:off x="4066778" y="665090"/>
            <a:ext cx="3502660" cy="68993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400"/>
              <a:buFont typeface="Arial"/>
              <a:buNone/>
            </a:pPr>
            <a:r>
              <a:rPr lang="en-US" sz="4400">
                <a:latin typeface="Arial"/>
                <a:ea typeface="Arial"/>
                <a:cs typeface="Arial"/>
                <a:sym typeface="Arial"/>
              </a:rPr>
              <a:t>Hemopoiesis</a:t>
            </a:r>
            <a:endParaRPr sz="4400">
              <a:latin typeface="Arial"/>
              <a:ea typeface="Arial"/>
              <a:cs typeface="Arial"/>
              <a:sym typeface="Arial"/>
            </a:endParaRPr>
          </a:p>
        </p:txBody>
      </p:sp>
      <p:sp>
        <p:nvSpPr>
          <p:cNvPr id="359" name="Google Shape;359;p32"/>
          <p:cNvSpPr txBox="1"/>
          <p:nvPr/>
        </p:nvSpPr>
        <p:spPr>
          <a:xfrm>
            <a:off x="2662239" y="2874827"/>
            <a:ext cx="7528559" cy="881652"/>
          </a:xfrm>
          <a:prstGeom prst="rect">
            <a:avLst/>
          </a:prstGeom>
          <a:noFill/>
          <a:ln>
            <a:noFill/>
          </a:ln>
        </p:spPr>
        <p:txBody>
          <a:bodyPr spcFirstLastPara="1" wrap="square" lIns="0" tIns="1365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E3E3E"/>
                </a:solidFill>
                <a:latin typeface="Arial"/>
                <a:ea typeface="Arial"/>
                <a:cs typeface="Arial"/>
                <a:sym typeface="Arial"/>
              </a:rPr>
              <a:t>Process of origin or maturation or development of blood cells.</a:t>
            </a:r>
            <a:endParaRPr sz="2000" b="0" i="0" u="none" strike="noStrike" cap="none">
              <a:solidFill>
                <a:schemeClr val="dk1"/>
              </a:solidFill>
              <a:latin typeface="Arial"/>
              <a:ea typeface="Arial"/>
              <a:cs typeface="Arial"/>
              <a:sym typeface="Arial"/>
            </a:endParaRPr>
          </a:p>
          <a:p>
            <a:pPr marL="12700" marR="0" lvl="0" indent="0" algn="l" rtl="0">
              <a:lnSpc>
                <a:spcPct val="100000"/>
              </a:lnSpc>
              <a:spcBef>
                <a:spcPts val="975"/>
              </a:spcBef>
              <a:spcAft>
                <a:spcPts val="0"/>
              </a:spcAft>
              <a:buClr>
                <a:srgbClr val="000000"/>
              </a:buClr>
              <a:buSzPts val="2000"/>
              <a:buFont typeface="Arial"/>
              <a:buNone/>
            </a:pPr>
            <a:r>
              <a:rPr lang="en-US" sz="2000" b="1" i="0" u="none" strike="noStrike" cap="none">
                <a:solidFill>
                  <a:srgbClr val="3E3E3E"/>
                </a:solidFill>
                <a:latin typeface="Arial"/>
                <a:ea typeface="Arial"/>
                <a:cs typeface="Arial"/>
                <a:sym typeface="Arial"/>
              </a:rPr>
              <a:t>i.e.	RBCs, WBCs and Platelet`s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txBox="1">
            <a:spLocks noGrp="1"/>
          </p:cNvSpPr>
          <p:nvPr>
            <p:ph type="title"/>
          </p:nvPr>
        </p:nvSpPr>
        <p:spPr>
          <a:xfrm>
            <a:off x="4002117" y="789169"/>
            <a:ext cx="3818891" cy="751488"/>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800"/>
              <a:buFont typeface="Arial"/>
              <a:buNone/>
            </a:pPr>
            <a:r>
              <a:rPr lang="en-US" sz="4800">
                <a:latin typeface="Arial"/>
                <a:ea typeface="Arial"/>
                <a:cs typeface="Arial"/>
                <a:sym typeface="Arial"/>
              </a:rPr>
              <a:t>Hemopoiesis</a:t>
            </a:r>
            <a:endParaRPr sz="4800">
              <a:latin typeface="Arial"/>
              <a:ea typeface="Arial"/>
              <a:cs typeface="Arial"/>
              <a:sym typeface="Arial"/>
            </a:endParaRPr>
          </a:p>
        </p:txBody>
      </p:sp>
      <p:sp>
        <p:nvSpPr>
          <p:cNvPr id="365" name="Google Shape;365;p33"/>
          <p:cNvSpPr txBox="1"/>
          <p:nvPr/>
        </p:nvSpPr>
        <p:spPr>
          <a:xfrm>
            <a:off x="2535337" y="2952115"/>
            <a:ext cx="7290435" cy="23755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53010"/>
                </a:solidFill>
                <a:latin typeface="Arial"/>
                <a:ea typeface="Arial"/>
                <a:cs typeface="Arial"/>
                <a:sym typeface="Arial"/>
              </a:rPr>
              <a:t>�	</a:t>
            </a:r>
            <a:r>
              <a:rPr lang="en-US" sz="2000" b="1" i="0" u="none" strike="noStrike" cap="none">
                <a:solidFill>
                  <a:srgbClr val="3E3E3E"/>
                </a:solidFill>
                <a:latin typeface="Arial"/>
                <a:ea typeface="Arial"/>
                <a:cs typeface="Arial"/>
                <a:sym typeface="Arial"/>
              </a:rPr>
              <a:t>Erythropoiesis</a:t>
            </a:r>
            <a:endParaRPr sz="2000" b="0" i="0" u="none" strike="noStrike" cap="none">
              <a:solidFill>
                <a:schemeClr val="dk1"/>
              </a:solidFill>
              <a:latin typeface="Arial"/>
              <a:ea typeface="Arial"/>
              <a:cs typeface="Arial"/>
              <a:sym typeface="Arial"/>
            </a:endParaRPr>
          </a:p>
          <a:p>
            <a:pPr marL="1932939" marR="0" lvl="0" indent="0" algn="l" rtl="0">
              <a:lnSpc>
                <a:spcPct val="100000"/>
              </a:lnSpc>
              <a:spcBef>
                <a:spcPts val="1430"/>
              </a:spcBef>
              <a:spcAft>
                <a:spcPts val="0"/>
              </a:spcAft>
              <a:buClr>
                <a:srgbClr val="000000"/>
              </a:buClr>
              <a:buSzPts val="1350"/>
              <a:buFont typeface="Arial"/>
              <a:buNone/>
            </a:pPr>
            <a:r>
              <a:rPr lang="en-US" sz="1350" b="1" i="0" u="none" strike="noStrike" cap="none">
                <a:solidFill>
                  <a:srgbClr val="3E3E3E"/>
                </a:solidFill>
                <a:latin typeface="Arial"/>
                <a:ea typeface="Arial"/>
                <a:cs typeface="Arial"/>
                <a:sym typeface="Arial"/>
              </a:rPr>
              <a:t>production of RBCs</a:t>
            </a:r>
            <a:endParaRPr sz="1350" b="0" i="0" u="none" strike="noStrike" cap="none">
              <a:solidFill>
                <a:schemeClr val="dk1"/>
              </a:solidFill>
              <a:latin typeface="Arial"/>
              <a:ea typeface="Arial"/>
              <a:cs typeface="Arial"/>
              <a:sym typeface="Arial"/>
            </a:endParaRPr>
          </a:p>
          <a:p>
            <a:pPr marL="12700" marR="0" lvl="0" indent="0" algn="l" rtl="0">
              <a:lnSpc>
                <a:spcPct val="100000"/>
              </a:lnSpc>
              <a:spcBef>
                <a:spcPts val="1075"/>
              </a:spcBef>
              <a:spcAft>
                <a:spcPts val="0"/>
              </a:spcAft>
              <a:buClr>
                <a:srgbClr val="000000"/>
              </a:buClr>
              <a:buSzPts val="2000"/>
              <a:buFont typeface="Arial"/>
              <a:buNone/>
            </a:pPr>
            <a:r>
              <a:rPr lang="en-US" sz="2000" b="1" i="0" u="none" strike="noStrike" cap="none">
                <a:solidFill>
                  <a:srgbClr val="A53010"/>
                </a:solidFill>
                <a:latin typeface="Arial"/>
                <a:ea typeface="Arial"/>
                <a:cs typeface="Arial"/>
                <a:sym typeface="Arial"/>
              </a:rPr>
              <a:t>�	</a:t>
            </a:r>
            <a:r>
              <a:rPr lang="en-US" sz="2000" b="1" i="0" u="none" strike="noStrike" cap="none">
                <a:solidFill>
                  <a:srgbClr val="3E3E3E"/>
                </a:solidFill>
                <a:latin typeface="Arial"/>
                <a:ea typeface="Arial"/>
                <a:cs typeface="Arial"/>
                <a:sym typeface="Arial"/>
              </a:rPr>
              <a:t>Leucopoiesis</a:t>
            </a:r>
            <a:endParaRPr sz="2000" b="0" i="0" u="none" strike="noStrike" cap="none">
              <a:solidFill>
                <a:schemeClr val="dk1"/>
              </a:solidFill>
              <a:latin typeface="Arial"/>
              <a:ea typeface="Arial"/>
              <a:cs typeface="Arial"/>
              <a:sym typeface="Arial"/>
            </a:endParaRPr>
          </a:p>
          <a:p>
            <a:pPr marL="1932939" marR="0" lvl="0" indent="0" algn="l" rtl="0">
              <a:lnSpc>
                <a:spcPct val="100000"/>
              </a:lnSpc>
              <a:spcBef>
                <a:spcPts val="1430"/>
              </a:spcBef>
              <a:spcAft>
                <a:spcPts val="0"/>
              </a:spcAft>
              <a:buClr>
                <a:srgbClr val="000000"/>
              </a:buClr>
              <a:buSzPts val="1350"/>
              <a:buFont typeface="Arial"/>
              <a:buNone/>
            </a:pPr>
            <a:r>
              <a:rPr lang="en-US" sz="1350" b="1" i="0" u="none" strike="noStrike" cap="none">
                <a:solidFill>
                  <a:srgbClr val="3E3E3E"/>
                </a:solidFill>
                <a:latin typeface="Arial"/>
                <a:ea typeface="Arial"/>
                <a:cs typeface="Arial"/>
                <a:sym typeface="Arial"/>
              </a:rPr>
              <a:t>production of WBCs</a:t>
            </a:r>
            <a:endParaRPr sz="1350" b="0" i="0" u="none" strike="noStrike" cap="none">
              <a:solidFill>
                <a:schemeClr val="dk1"/>
              </a:solidFill>
              <a:latin typeface="Arial"/>
              <a:ea typeface="Arial"/>
              <a:cs typeface="Arial"/>
              <a:sym typeface="Arial"/>
            </a:endParaRPr>
          </a:p>
          <a:p>
            <a:pPr marL="12700" marR="0" lvl="0" indent="0" algn="l" rtl="0">
              <a:lnSpc>
                <a:spcPct val="100000"/>
              </a:lnSpc>
              <a:spcBef>
                <a:spcPts val="1075"/>
              </a:spcBef>
              <a:spcAft>
                <a:spcPts val="0"/>
              </a:spcAft>
              <a:buClr>
                <a:srgbClr val="000000"/>
              </a:buClr>
              <a:buSzPts val="2000"/>
              <a:buFont typeface="Arial"/>
              <a:buNone/>
            </a:pPr>
            <a:r>
              <a:rPr lang="en-US" sz="2000" b="1" i="0" u="none" strike="noStrike" cap="none">
                <a:solidFill>
                  <a:srgbClr val="A53010"/>
                </a:solidFill>
                <a:latin typeface="Arial"/>
                <a:ea typeface="Arial"/>
                <a:cs typeface="Arial"/>
                <a:sym typeface="Arial"/>
              </a:rPr>
              <a:t>�	</a:t>
            </a:r>
            <a:r>
              <a:rPr lang="en-US" sz="2000" b="1" i="0" u="none" strike="noStrike" cap="none">
                <a:solidFill>
                  <a:srgbClr val="3E3E3E"/>
                </a:solidFill>
                <a:latin typeface="Arial"/>
                <a:ea typeface="Arial"/>
                <a:cs typeface="Arial"/>
                <a:sym typeface="Arial"/>
              </a:rPr>
              <a:t>Thrombopoiesis / Megakaryocytopoiesis</a:t>
            </a:r>
            <a:endParaRPr sz="2000" b="0" i="0" u="none" strike="noStrike" cap="none">
              <a:solidFill>
                <a:schemeClr val="dk1"/>
              </a:solidFill>
              <a:latin typeface="Arial"/>
              <a:ea typeface="Arial"/>
              <a:cs typeface="Arial"/>
              <a:sym typeface="Arial"/>
            </a:endParaRPr>
          </a:p>
          <a:p>
            <a:pPr marL="0" marR="5080" lvl="0" indent="0" algn="r" rtl="0">
              <a:lnSpc>
                <a:spcPct val="100000"/>
              </a:lnSpc>
              <a:spcBef>
                <a:spcPts val="1430"/>
              </a:spcBef>
              <a:spcAft>
                <a:spcPts val="0"/>
              </a:spcAft>
              <a:buClr>
                <a:srgbClr val="000000"/>
              </a:buClr>
              <a:buSzPts val="1350"/>
              <a:buFont typeface="Arial"/>
              <a:buNone/>
            </a:pPr>
            <a:r>
              <a:rPr lang="en-US" sz="1350" b="1" i="0" u="none" strike="noStrike" cap="none">
                <a:solidFill>
                  <a:srgbClr val="3E3E3E"/>
                </a:solidFill>
                <a:latin typeface="Arial"/>
                <a:ea typeface="Arial"/>
                <a:cs typeface="Arial"/>
                <a:sym typeface="Arial"/>
              </a:rPr>
              <a:t>production of platelet`s</a:t>
            </a: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4"/>
          <p:cNvSpPr txBox="1">
            <a:spLocks noGrp="1"/>
          </p:cNvSpPr>
          <p:nvPr>
            <p:ph type="title"/>
          </p:nvPr>
        </p:nvSpPr>
        <p:spPr>
          <a:xfrm>
            <a:off x="3443335" y="656830"/>
            <a:ext cx="6056631"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Theories of Hemopoiesis</a:t>
            </a:r>
            <a:endParaRPr sz="4000">
              <a:latin typeface="Arial"/>
              <a:ea typeface="Arial"/>
              <a:cs typeface="Arial"/>
              <a:sym typeface="Arial"/>
            </a:endParaRPr>
          </a:p>
        </p:txBody>
      </p:sp>
      <p:sp>
        <p:nvSpPr>
          <p:cNvPr id="371" name="Google Shape;371;p34"/>
          <p:cNvSpPr txBox="1"/>
          <p:nvPr/>
        </p:nvSpPr>
        <p:spPr>
          <a:xfrm>
            <a:off x="2528148" y="2885440"/>
            <a:ext cx="5960745" cy="881652"/>
          </a:xfrm>
          <a:prstGeom prst="rect">
            <a:avLst/>
          </a:prstGeom>
          <a:noFill/>
          <a:ln>
            <a:noFill/>
          </a:ln>
        </p:spPr>
        <p:txBody>
          <a:bodyPr spcFirstLastPara="1" wrap="square" lIns="0" tIns="136525" rIns="0" bIns="0" anchor="t" anchorCtr="0">
            <a:spAutoFit/>
          </a:bodyPr>
          <a:lstStyle/>
          <a:p>
            <a:pPr marL="532130" marR="0" lvl="0" indent="-421640" algn="l" rtl="0">
              <a:lnSpc>
                <a:spcPct val="100000"/>
              </a:lnSpc>
              <a:spcBef>
                <a:spcPts val="0"/>
              </a:spcBef>
              <a:spcAft>
                <a:spcPts val="0"/>
              </a:spcAft>
              <a:buClr>
                <a:srgbClr val="A53010"/>
              </a:buClr>
              <a:buSzPts val="2000"/>
              <a:buFont typeface="Times New Roman"/>
              <a:buAutoNum type="romanUcPeriod"/>
            </a:pPr>
            <a:r>
              <a:rPr lang="en-US" sz="2000" b="1" i="0" u="none" strike="noStrike" cap="none">
                <a:solidFill>
                  <a:srgbClr val="3E3E3E"/>
                </a:solidFill>
                <a:latin typeface="Arial"/>
                <a:ea typeface="Arial"/>
                <a:cs typeface="Arial"/>
                <a:sym typeface="Arial"/>
              </a:rPr>
              <a:t>Monophyletic Theory (most accepted theory)</a:t>
            </a:r>
            <a:endParaRPr sz="2000" b="0" i="0" u="none" strike="noStrike" cap="none">
              <a:solidFill>
                <a:schemeClr val="dk1"/>
              </a:solidFill>
              <a:latin typeface="Arial"/>
              <a:ea typeface="Arial"/>
              <a:cs typeface="Arial"/>
              <a:sym typeface="Arial"/>
            </a:endParaRPr>
          </a:p>
          <a:p>
            <a:pPr marL="532130" marR="0" lvl="0" indent="-520065" algn="l" rtl="0">
              <a:lnSpc>
                <a:spcPct val="100000"/>
              </a:lnSpc>
              <a:spcBef>
                <a:spcPts val="975"/>
              </a:spcBef>
              <a:spcAft>
                <a:spcPts val="0"/>
              </a:spcAft>
              <a:buClr>
                <a:srgbClr val="A53010"/>
              </a:buClr>
              <a:buSzPts val="2000"/>
              <a:buFont typeface="Times New Roman"/>
              <a:buAutoNum type="romanUcPeriod"/>
            </a:pPr>
            <a:r>
              <a:rPr lang="en-US" sz="2000" b="1" i="0" u="none" strike="noStrike" cap="none">
                <a:solidFill>
                  <a:srgbClr val="3E3E3E"/>
                </a:solidFill>
                <a:latin typeface="Arial"/>
                <a:ea typeface="Arial"/>
                <a:cs typeface="Arial"/>
                <a:sym typeface="Arial"/>
              </a:rPr>
              <a:t>Polyphyletic Theory</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5"/>
          <p:cNvSpPr txBox="1">
            <a:spLocks noGrp="1"/>
          </p:cNvSpPr>
          <p:nvPr>
            <p:ph type="title"/>
          </p:nvPr>
        </p:nvSpPr>
        <p:spPr>
          <a:xfrm>
            <a:off x="2057400" y="971824"/>
            <a:ext cx="7487589"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Monophyletic theory</a:t>
            </a:r>
            <a:endParaRPr/>
          </a:p>
        </p:txBody>
      </p:sp>
      <p:sp>
        <p:nvSpPr>
          <p:cNvPr id="377" name="Google Shape;377;p35"/>
          <p:cNvSpPr txBox="1"/>
          <p:nvPr/>
        </p:nvSpPr>
        <p:spPr>
          <a:xfrm>
            <a:off x="2551649" y="2149856"/>
            <a:ext cx="8252459" cy="2488886"/>
          </a:xfrm>
          <a:prstGeom prst="rect">
            <a:avLst/>
          </a:prstGeom>
          <a:noFill/>
          <a:ln>
            <a:noFill/>
          </a:ln>
        </p:spPr>
        <p:txBody>
          <a:bodyPr spcFirstLastPara="1" wrap="square" lIns="0" tIns="10775" rIns="0" bIns="0" anchor="t" anchorCtr="0">
            <a:spAutoFit/>
          </a:bodyPr>
          <a:lstStyle/>
          <a:p>
            <a:pPr marL="469900" marR="236220" lvl="0" indent="-457200" algn="l" rtl="0">
              <a:lnSpc>
                <a:spcPct val="100699"/>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Different types of blood cells arise from a single Ancestral cell, called  </a:t>
            </a:r>
            <a:r>
              <a:rPr lang="en-US" sz="1800" b="1" i="0" u="none" strike="noStrike" cap="none">
                <a:solidFill>
                  <a:srgbClr val="00B050"/>
                </a:solidFill>
                <a:latin typeface="Arial"/>
                <a:ea typeface="Arial"/>
                <a:cs typeface="Arial"/>
                <a:sym typeface="Arial"/>
              </a:rPr>
              <a:t>pluripotent stem cell </a:t>
            </a:r>
            <a:r>
              <a:rPr lang="en-US" sz="1800" b="1" i="0" u="none" strike="noStrike" cap="none">
                <a:solidFill>
                  <a:srgbClr val="3E3E3E"/>
                </a:solidFill>
                <a:latin typeface="Arial"/>
                <a:ea typeface="Arial"/>
                <a:cs typeface="Arial"/>
                <a:sym typeface="Arial"/>
              </a:rPr>
              <a:t>which is present in Bone Marrow</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25"/>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69900" marR="5080" lvl="0" indent="-45720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The maturation &amp; proliferation of blood cells that enter blood from bone  marrow, which is regulated by -</a:t>
            </a:r>
            <a:endParaRPr sz="1800" b="0" i="0" u="none" strike="noStrike" cap="none">
              <a:solidFill>
                <a:schemeClr val="dk1"/>
              </a:solidFill>
              <a:latin typeface="Arial"/>
              <a:ea typeface="Arial"/>
              <a:cs typeface="Arial"/>
              <a:sym typeface="Arial"/>
            </a:endParaRPr>
          </a:p>
          <a:p>
            <a:pPr marL="3483609" marR="0" lvl="0" indent="-254634" algn="l" rtl="0">
              <a:lnSpc>
                <a:spcPct val="100000"/>
              </a:lnSpc>
              <a:spcBef>
                <a:spcPts val="1005"/>
              </a:spcBef>
              <a:spcAft>
                <a:spcPts val="0"/>
              </a:spcAft>
              <a:buClr>
                <a:srgbClr val="3E3E3E"/>
              </a:buClr>
              <a:buSzPts val="1800"/>
              <a:buFont typeface="Arial"/>
              <a:buAutoNum type="alphaLcPeriod"/>
            </a:pPr>
            <a:r>
              <a:rPr lang="en-US" sz="1800" b="1" i="0" u="none" strike="noStrike" cap="none">
                <a:solidFill>
                  <a:srgbClr val="3E3E3E"/>
                </a:solidFill>
                <a:latin typeface="Arial"/>
                <a:ea typeface="Arial"/>
                <a:cs typeface="Arial"/>
                <a:sym typeface="Arial"/>
              </a:rPr>
              <a:t>Interleukins (ILs)</a:t>
            </a:r>
            <a:endParaRPr sz="1800" b="0" i="0" u="none" strike="noStrike" cap="none">
              <a:solidFill>
                <a:schemeClr val="dk1"/>
              </a:solidFill>
              <a:latin typeface="Arial"/>
              <a:ea typeface="Arial"/>
              <a:cs typeface="Arial"/>
              <a:sym typeface="Arial"/>
            </a:endParaRPr>
          </a:p>
          <a:p>
            <a:pPr marL="3495040" marR="0" lvl="0" indent="-266065" algn="l" rtl="0">
              <a:lnSpc>
                <a:spcPct val="100000"/>
              </a:lnSpc>
              <a:spcBef>
                <a:spcPts val="990"/>
              </a:spcBef>
              <a:spcAft>
                <a:spcPts val="0"/>
              </a:spcAft>
              <a:buClr>
                <a:srgbClr val="3E3E3E"/>
              </a:buClr>
              <a:buSzPts val="1800"/>
              <a:buFont typeface="Arial"/>
              <a:buAutoNum type="alphaLcPeriod"/>
            </a:pPr>
            <a:r>
              <a:rPr lang="en-US" sz="1800" b="1" i="0" u="none" strike="noStrike" cap="none">
                <a:solidFill>
                  <a:srgbClr val="3E3E3E"/>
                </a:solidFill>
                <a:latin typeface="Arial"/>
                <a:ea typeface="Arial"/>
                <a:cs typeface="Arial"/>
                <a:sym typeface="Arial"/>
              </a:rPr>
              <a:t>Colony Stimulating Factors (CSFs)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6"/>
          <p:cNvSpPr txBox="1">
            <a:spLocks noGrp="1"/>
          </p:cNvSpPr>
          <p:nvPr>
            <p:ph type="title"/>
          </p:nvPr>
        </p:nvSpPr>
        <p:spPr>
          <a:xfrm>
            <a:off x="2590800" y="1810024"/>
            <a:ext cx="6781800"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Polyphyletic Theory</a:t>
            </a:r>
            <a:endParaRPr sz="4000">
              <a:latin typeface="Arial"/>
              <a:ea typeface="Arial"/>
              <a:cs typeface="Arial"/>
              <a:sym typeface="Arial"/>
            </a:endParaRPr>
          </a:p>
        </p:txBody>
      </p:sp>
      <p:sp>
        <p:nvSpPr>
          <p:cNvPr id="383" name="Google Shape;383;p36"/>
          <p:cNvSpPr txBox="1"/>
          <p:nvPr/>
        </p:nvSpPr>
        <p:spPr>
          <a:xfrm>
            <a:off x="2568579" y="3079406"/>
            <a:ext cx="6824980" cy="2652008"/>
          </a:xfrm>
          <a:prstGeom prst="rect">
            <a:avLst/>
          </a:prstGeom>
          <a:noFill/>
          <a:ln>
            <a:noFill/>
          </a:ln>
        </p:spPr>
        <p:txBody>
          <a:bodyPr spcFirstLastPara="1" wrap="square" lIns="0" tIns="22850" rIns="0" bIns="0" anchor="t" anchorCtr="0">
            <a:spAutoFit/>
          </a:bodyPr>
          <a:lstStyle/>
          <a:p>
            <a:pPr marL="12700" marR="5080" lvl="0" indent="0" algn="l" rtl="0">
              <a:lnSpc>
                <a:spcPct val="119444"/>
              </a:lnSpc>
              <a:spcBef>
                <a:spcPts val="0"/>
              </a:spcBef>
              <a:spcAft>
                <a:spcPts val="0"/>
              </a:spcAft>
              <a:buClr>
                <a:srgbClr val="000000"/>
              </a:buClr>
              <a:buSzPts val="1800"/>
              <a:buFont typeface="Arial"/>
              <a:buNone/>
            </a:pPr>
            <a:r>
              <a:rPr lang="en-US" sz="1800" b="1" i="0" u="none" strike="noStrike" cap="none">
                <a:solidFill>
                  <a:srgbClr val="3E3E3E"/>
                </a:solidFill>
                <a:latin typeface="Arial"/>
                <a:ea typeface="Arial"/>
                <a:cs typeface="Arial"/>
                <a:sym typeface="Arial"/>
              </a:rPr>
              <a:t>For each variety of blood there are separate stem cells present  in bone marrow.</a:t>
            </a:r>
            <a:endParaRPr sz="1800" b="0" i="0" u="none" strike="noStrike" cap="none">
              <a:solidFill>
                <a:schemeClr val="dk1"/>
              </a:solidFill>
              <a:latin typeface="Arial"/>
              <a:ea typeface="Arial"/>
              <a:cs typeface="Arial"/>
              <a:sym typeface="Arial"/>
            </a:endParaRPr>
          </a:p>
          <a:p>
            <a:pPr marL="1342390" marR="4003040" lvl="0" indent="-380364" algn="l" rtl="0">
              <a:lnSpc>
                <a:spcPct val="175000"/>
              </a:lnSpc>
              <a:spcBef>
                <a:spcPts val="55"/>
              </a:spcBef>
              <a:spcAft>
                <a:spcPts val="0"/>
              </a:spcAft>
              <a:buClr>
                <a:srgbClr val="000000"/>
              </a:buClr>
              <a:buSzPts val="1800"/>
              <a:buFont typeface="Arial"/>
              <a:buNone/>
            </a:pPr>
            <a:r>
              <a:rPr lang="en-US" sz="1800" b="1" i="0" u="none" strike="noStrike" cap="none">
                <a:solidFill>
                  <a:srgbClr val="3E3E3E"/>
                </a:solidFill>
                <a:latin typeface="Arial"/>
                <a:ea typeface="Arial"/>
                <a:cs typeface="Arial"/>
                <a:sym typeface="Arial"/>
              </a:rPr>
              <a:t>i.e. Granulocytes  Monocytes  Lymphocytes  Erythrocytes  Platelets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7"/>
          <p:cNvSpPr txBox="1">
            <a:spLocks noGrp="1"/>
          </p:cNvSpPr>
          <p:nvPr>
            <p:ph type="title"/>
          </p:nvPr>
        </p:nvSpPr>
        <p:spPr>
          <a:xfrm>
            <a:off x="3637595" y="682957"/>
            <a:ext cx="5855335"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Process of hemopoiesis</a:t>
            </a:r>
            <a:endParaRPr sz="4000">
              <a:latin typeface="Arial"/>
              <a:ea typeface="Arial"/>
              <a:cs typeface="Arial"/>
              <a:sym typeface="Arial"/>
            </a:endParaRPr>
          </a:p>
        </p:txBody>
      </p:sp>
      <p:grpSp>
        <p:nvGrpSpPr>
          <p:cNvPr id="389" name="Google Shape;389;p37"/>
          <p:cNvGrpSpPr/>
          <p:nvPr/>
        </p:nvGrpSpPr>
        <p:grpSpPr>
          <a:xfrm>
            <a:off x="2582778" y="1679416"/>
            <a:ext cx="7978802" cy="5157470"/>
            <a:chOff x="2582777" y="1679412"/>
            <a:chExt cx="7978801" cy="5157470"/>
          </a:xfrm>
        </p:grpSpPr>
        <p:sp>
          <p:nvSpPr>
            <p:cNvPr id="390" name="Google Shape;390;p37"/>
            <p:cNvSpPr/>
            <p:nvPr/>
          </p:nvSpPr>
          <p:spPr>
            <a:xfrm>
              <a:off x="2592940" y="1679412"/>
              <a:ext cx="1083310" cy="5157470"/>
            </a:xfrm>
            <a:custGeom>
              <a:avLst/>
              <a:gdLst/>
              <a:ahLst/>
              <a:cxnLst/>
              <a:rect l="l" t="t" r="r" b="b"/>
              <a:pathLst>
                <a:path w="1083310" h="5157470" extrusionOk="0">
                  <a:moveTo>
                    <a:pt x="15265" y="0"/>
                  </a:moveTo>
                  <a:lnTo>
                    <a:pt x="49171" y="34348"/>
                  </a:lnTo>
                  <a:lnTo>
                    <a:pt x="82530" y="69031"/>
                  </a:lnTo>
                  <a:lnTo>
                    <a:pt x="115343" y="104042"/>
                  </a:lnTo>
                  <a:lnTo>
                    <a:pt x="147608" y="139377"/>
                  </a:lnTo>
                  <a:lnTo>
                    <a:pt x="179326" y="175031"/>
                  </a:lnTo>
                  <a:lnTo>
                    <a:pt x="210498" y="210996"/>
                  </a:lnTo>
                  <a:lnTo>
                    <a:pt x="241123" y="247269"/>
                  </a:lnTo>
                  <a:lnTo>
                    <a:pt x="271201" y="283844"/>
                  </a:lnTo>
                  <a:lnTo>
                    <a:pt x="300732" y="320715"/>
                  </a:lnTo>
                  <a:lnTo>
                    <a:pt x="329716" y="357877"/>
                  </a:lnTo>
                  <a:lnTo>
                    <a:pt x="358153" y="395324"/>
                  </a:lnTo>
                  <a:lnTo>
                    <a:pt x="386043" y="433051"/>
                  </a:lnTo>
                  <a:lnTo>
                    <a:pt x="413387" y="471053"/>
                  </a:lnTo>
                  <a:lnTo>
                    <a:pt x="440184" y="509324"/>
                  </a:lnTo>
                  <a:lnTo>
                    <a:pt x="466433" y="547858"/>
                  </a:lnTo>
                  <a:lnTo>
                    <a:pt x="492136" y="586651"/>
                  </a:lnTo>
                  <a:lnTo>
                    <a:pt x="517292" y="625696"/>
                  </a:lnTo>
                  <a:lnTo>
                    <a:pt x="541902" y="664989"/>
                  </a:lnTo>
                  <a:lnTo>
                    <a:pt x="565964" y="704524"/>
                  </a:lnTo>
                  <a:lnTo>
                    <a:pt x="589479" y="744295"/>
                  </a:lnTo>
                  <a:lnTo>
                    <a:pt x="612448" y="784298"/>
                  </a:lnTo>
                  <a:lnTo>
                    <a:pt x="634870" y="824526"/>
                  </a:lnTo>
                  <a:lnTo>
                    <a:pt x="656744" y="864974"/>
                  </a:lnTo>
                  <a:lnTo>
                    <a:pt x="678072" y="905637"/>
                  </a:lnTo>
                  <a:lnTo>
                    <a:pt x="698853" y="946509"/>
                  </a:lnTo>
                  <a:lnTo>
                    <a:pt x="719088" y="987585"/>
                  </a:lnTo>
                  <a:lnTo>
                    <a:pt x="738775" y="1028860"/>
                  </a:lnTo>
                  <a:lnTo>
                    <a:pt x="757915" y="1070327"/>
                  </a:lnTo>
                  <a:lnTo>
                    <a:pt x="776509" y="1111982"/>
                  </a:lnTo>
                  <a:lnTo>
                    <a:pt x="794556" y="1153819"/>
                  </a:lnTo>
                  <a:lnTo>
                    <a:pt x="812056" y="1195833"/>
                  </a:lnTo>
                  <a:lnTo>
                    <a:pt x="829009" y="1238018"/>
                  </a:lnTo>
                  <a:lnTo>
                    <a:pt x="845415" y="1280369"/>
                  </a:lnTo>
                  <a:lnTo>
                    <a:pt x="861274" y="1322881"/>
                  </a:lnTo>
                  <a:lnTo>
                    <a:pt x="876586" y="1365547"/>
                  </a:lnTo>
                  <a:lnTo>
                    <a:pt x="891352" y="1408363"/>
                  </a:lnTo>
                  <a:lnTo>
                    <a:pt x="905570" y="1451323"/>
                  </a:lnTo>
                  <a:lnTo>
                    <a:pt x="919242" y="1494421"/>
                  </a:lnTo>
                  <a:lnTo>
                    <a:pt x="932367" y="1537653"/>
                  </a:lnTo>
                  <a:lnTo>
                    <a:pt x="944945" y="1581012"/>
                  </a:lnTo>
                  <a:lnTo>
                    <a:pt x="956976" y="1624494"/>
                  </a:lnTo>
                  <a:lnTo>
                    <a:pt x="968461" y="1668092"/>
                  </a:lnTo>
                  <a:lnTo>
                    <a:pt x="979398" y="1711802"/>
                  </a:lnTo>
                  <a:lnTo>
                    <a:pt x="989789" y="1755619"/>
                  </a:lnTo>
                  <a:lnTo>
                    <a:pt x="999632" y="1799535"/>
                  </a:lnTo>
                  <a:lnTo>
                    <a:pt x="1008929" y="1843547"/>
                  </a:lnTo>
                  <a:lnTo>
                    <a:pt x="1017679" y="1887648"/>
                  </a:lnTo>
                  <a:lnTo>
                    <a:pt x="1025882" y="1931834"/>
                  </a:lnTo>
                  <a:lnTo>
                    <a:pt x="1033538" y="1976099"/>
                  </a:lnTo>
                  <a:lnTo>
                    <a:pt x="1040647" y="2020437"/>
                  </a:lnTo>
                  <a:lnTo>
                    <a:pt x="1047210" y="2064843"/>
                  </a:lnTo>
                  <a:lnTo>
                    <a:pt x="1053226" y="2109311"/>
                  </a:lnTo>
                  <a:lnTo>
                    <a:pt x="1058694" y="2153837"/>
                  </a:lnTo>
                  <a:lnTo>
                    <a:pt x="1063616" y="2198414"/>
                  </a:lnTo>
                  <a:lnTo>
                    <a:pt x="1067991" y="2243037"/>
                  </a:lnTo>
                  <a:lnTo>
                    <a:pt x="1071819" y="2287701"/>
                  </a:lnTo>
                  <a:lnTo>
                    <a:pt x="1075100" y="2332401"/>
                  </a:lnTo>
                  <a:lnTo>
                    <a:pt x="1077835" y="2377130"/>
                  </a:lnTo>
                  <a:lnTo>
                    <a:pt x="1080022" y="2421884"/>
                  </a:lnTo>
                  <a:lnTo>
                    <a:pt x="1081663" y="2466657"/>
                  </a:lnTo>
                  <a:lnTo>
                    <a:pt x="1082757" y="2511444"/>
                  </a:lnTo>
                  <a:lnTo>
                    <a:pt x="1083303" y="2556238"/>
                  </a:lnTo>
                  <a:lnTo>
                    <a:pt x="1083303" y="2601036"/>
                  </a:lnTo>
                  <a:lnTo>
                    <a:pt x="1082757" y="2645830"/>
                  </a:lnTo>
                  <a:lnTo>
                    <a:pt x="1081663" y="2690617"/>
                  </a:lnTo>
                  <a:lnTo>
                    <a:pt x="1080022" y="2735390"/>
                  </a:lnTo>
                  <a:lnTo>
                    <a:pt x="1077835" y="2780144"/>
                  </a:lnTo>
                  <a:lnTo>
                    <a:pt x="1075100" y="2824873"/>
                  </a:lnTo>
                  <a:lnTo>
                    <a:pt x="1071819" y="2869573"/>
                  </a:lnTo>
                  <a:lnTo>
                    <a:pt x="1067991" y="2914237"/>
                  </a:lnTo>
                  <a:lnTo>
                    <a:pt x="1063616" y="2958860"/>
                  </a:lnTo>
                  <a:lnTo>
                    <a:pt x="1058694" y="3003437"/>
                  </a:lnTo>
                  <a:lnTo>
                    <a:pt x="1053226" y="3047963"/>
                  </a:lnTo>
                  <a:lnTo>
                    <a:pt x="1047210" y="3092431"/>
                  </a:lnTo>
                  <a:lnTo>
                    <a:pt x="1040647" y="3136837"/>
                  </a:lnTo>
                  <a:lnTo>
                    <a:pt x="1033538" y="3181175"/>
                  </a:lnTo>
                  <a:lnTo>
                    <a:pt x="1025882" y="3225440"/>
                  </a:lnTo>
                  <a:lnTo>
                    <a:pt x="1017679" y="3269626"/>
                  </a:lnTo>
                  <a:lnTo>
                    <a:pt x="1008929" y="3313727"/>
                  </a:lnTo>
                  <a:lnTo>
                    <a:pt x="999632" y="3357739"/>
                  </a:lnTo>
                  <a:lnTo>
                    <a:pt x="989789" y="3401655"/>
                  </a:lnTo>
                  <a:lnTo>
                    <a:pt x="979398" y="3445472"/>
                  </a:lnTo>
                  <a:lnTo>
                    <a:pt x="968461" y="3489182"/>
                  </a:lnTo>
                  <a:lnTo>
                    <a:pt x="956976" y="3532780"/>
                  </a:lnTo>
                  <a:lnTo>
                    <a:pt x="944945" y="3576262"/>
                  </a:lnTo>
                  <a:lnTo>
                    <a:pt x="932367" y="3619621"/>
                  </a:lnTo>
                  <a:lnTo>
                    <a:pt x="919242" y="3662853"/>
                  </a:lnTo>
                  <a:lnTo>
                    <a:pt x="905570" y="3705951"/>
                  </a:lnTo>
                  <a:lnTo>
                    <a:pt x="891352" y="3748911"/>
                  </a:lnTo>
                  <a:lnTo>
                    <a:pt x="876586" y="3791727"/>
                  </a:lnTo>
                  <a:lnTo>
                    <a:pt x="861274" y="3834393"/>
                  </a:lnTo>
                  <a:lnTo>
                    <a:pt x="845415" y="3876905"/>
                  </a:lnTo>
                  <a:lnTo>
                    <a:pt x="829009" y="3919256"/>
                  </a:lnTo>
                  <a:lnTo>
                    <a:pt x="812056" y="3961441"/>
                  </a:lnTo>
                  <a:lnTo>
                    <a:pt x="794556" y="4003455"/>
                  </a:lnTo>
                  <a:lnTo>
                    <a:pt x="776509" y="4045292"/>
                  </a:lnTo>
                  <a:lnTo>
                    <a:pt x="757915" y="4086947"/>
                  </a:lnTo>
                  <a:lnTo>
                    <a:pt x="738775" y="4128414"/>
                  </a:lnTo>
                  <a:lnTo>
                    <a:pt x="719088" y="4169689"/>
                  </a:lnTo>
                  <a:lnTo>
                    <a:pt x="698853" y="4210765"/>
                  </a:lnTo>
                  <a:lnTo>
                    <a:pt x="678072" y="4251637"/>
                  </a:lnTo>
                  <a:lnTo>
                    <a:pt x="656744" y="4292300"/>
                  </a:lnTo>
                  <a:lnTo>
                    <a:pt x="634870" y="4332748"/>
                  </a:lnTo>
                  <a:lnTo>
                    <a:pt x="612448" y="4372976"/>
                  </a:lnTo>
                  <a:lnTo>
                    <a:pt x="589479" y="4412979"/>
                  </a:lnTo>
                  <a:lnTo>
                    <a:pt x="565964" y="4452750"/>
                  </a:lnTo>
                  <a:lnTo>
                    <a:pt x="541902" y="4492285"/>
                  </a:lnTo>
                  <a:lnTo>
                    <a:pt x="517292" y="4531578"/>
                  </a:lnTo>
                  <a:lnTo>
                    <a:pt x="492136" y="4570623"/>
                  </a:lnTo>
                  <a:lnTo>
                    <a:pt x="466433" y="4609416"/>
                  </a:lnTo>
                  <a:lnTo>
                    <a:pt x="440184" y="4647950"/>
                  </a:lnTo>
                  <a:lnTo>
                    <a:pt x="413387" y="4686221"/>
                  </a:lnTo>
                  <a:lnTo>
                    <a:pt x="386043" y="4724223"/>
                  </a:lnTo>
                  <a:lnTo>
                    <a:pt x="358153" y="4761950"/>
                  </a:lnTo>
                  <a:lnTo>
                    <a:pt x="329716" y="4799397"/>
                  </a:lnTo>
                  <a:lnTo>
                    <a:pt x="300732" y="4836559"/>
                  </a:lnTo>
                  <a:lnTo>
                    <a:pt x="271201" y="4873430"/>
                  </a:lnTo>
                  <a:lnTo>
                    <a:pt x="241123" y="4910005"/>
                  </a:lnTo>
                  <a:lnTo>
                    <a:pt x="210498" y="4946278"/>
                  </a:lnTo>
                  <a:lnTo>
                    <a:pt x="179326" y="4982243"/>
                  </a:lnTo>
                  <a:lnTo>
                    <a:pt x="147608" y="5017897"/>
                  </a:lnTo>
                  <a:lnTo>
                    <a:pt x="115343" y="5053232"/>
                  </a:lnTo>
                  <a:lnTo>
                    <a:pt x="82530" y="5088243"/>
                  </a:lnTo>
                  <a:lnTo>
                    <a:pt x="49171" y="5122926"/>
                  </a:lnTo>
                  <a:lnTo>
                    <a:pt x="15265" y="5157274"/>
                  </a:lnTo>
                  <a:lnTo>
                    <a:pt x="0" y="5142009"/>
                  </a:lnTo>
                  <a:lnTo>
                    <a:pt x="33974" y="5107587"/>
                  </a:lnTo>
                  <a:lnTo>
                    <a:pt x="67397" y="5072828"/>
                  </a:lnTo>
                  <a:lnTo>
                    <a:pt x="100267" y="5037736"/>
                  </a:lnTo>
                  <a:lnTo>
                    <a:pt x="132584" y="5002318"/>
                  </a:lnTo>
                  <a:lnTo>
                    <a:pt x="164349" y="4966578"/>
                  </a:lnTo>
                  <a:lnTo>
                    <a:pt x="195562" y="4930523"/>
                  </a:lnTo>
                  <a:lnTo>
                    <a:pt x="226222" y="4894158"/>
                  </a:lnTo>
                  <a:lnTo>
                    <a:pt x="256330" y="4857489"/>
                  </a:lnTo>
                  <a:lnTo>
                    <a:pt x="285886" y="4820521"/>
                  </a:lnTo>
                  <a:lnTo>
                    <a:pt x="314888" y="4783259"/>
                  </a:lnTo>
                  <a:lnTo>
                    <a:pt x="343339" y="4745709"/>
                  </a:lnTo>
                  <a:lnTo>
                    <a:pt x="371237" y="4707877"/>
                  </a:lnTo>
                  <a:lnTo>
                    <a:pt x="398583" y="4669768"/>
                  </a:lnTo>
                  <a:lnTo>
                    <a:pt x="425376" y="4631388"/>
                  </a:lnTo>
                  <a:lnTo>
                    <a:pt x="451617" y="4592742"/>
                  </a:lnTo>
                  <a:lnTo>
                    <a:pt x="477305" y="4553836"/>
                  </a:lnTo>
                  <a:lnTo>
                    <a:pt x="502441" y="4514676"/>
                  </a:lnTo>
                  <a:lnTo>
                    <a:pt x="527024" y="4475266"/>
                  </a:lnTo>
                  <a:lnTo>
                    <a:pt x="551055" y="4435612"/>
                  </a:lnTo>
                  <a:lnTo>
                    <a:pt x="574534" y="4395721"/>
                  </a:lnTo>
                  <a:lnTo>
                    <a:pt x="597460" y="4355597"/>
                  </a:lnTo>
                  <a:lnTo>
                    <a:pt x="619834" y="4315246"/>
                  </a:lnTo>
                  <a:lnTo>
                    <a:pt x="641655" y="4274673"/>
                  </a:lnTo>
                  <a:lnTo>
                    <a:pt x="662924" y="4233885"/>
                  </a:lnTo>
                  <a:lnTo>
                    <a:pt x="683640" y="4192886"/>
                  </a:lnTo>
                  <a:lnTo>
                    <a:pt x="703804" y="4151683"/>
                  </a:lnTo>
                  <a:lnTo>
                    <a:pt x="723415" y="4110280"/>
                  </a:lnTo>
                  <a:lnTo>
                    <a:pt x="742474" y="4068683"/>
                  </a:lnTo>
                  <a:lnTo>
                    <a:pt x="760981" y="4026899"/>
                  </a:lnTo>
                  <a:lnTo>
                    <a:pt x="778935" y="3984931"/>
                  </a:lnTo>
                  <a:lnTo>
                    <a:pt x="796337" y="3942786"/>
                  </a:lnTo>
                  <a:lnTo>
                    <a:pt x="813186" y="3900470"/>
                  </a:lnTo>
                  <a:lnTo>
                    <a:pt x="829483" y="3857988"/>
                  </a:lnTo>
                  <a:lnTo>
                    <a:pt x="845228" y="3815345"/>
                  </a:lnTo>
                  <a:lnTo>
                    <a:pt x="860420" y="3772547"/>
                  </a:lnTo>
                  <a:lnTo>
                    <a:pt x="875059" y="3729599"/>
                  </a:lnTo>
                  <a:lnTo>
                    <a:pt x="889146" y="3686508"/>
                  </a:lnTo>
                  <a:lnTo>
                    <a:pt x="902681" y="3643278"/>
                  </a:lnTo>
                  <a:lnTo>
                    <a:pt x="915663" y="3599916"/>
                  </a:lnTo>
                  <a:lnTo>
                    <a:pt x="928093" y="3556426"/>
                  </a:lnTo>
                  <a:lnTo>
                    <a:pt x="939971" y="3512814"/>
                  </a:lnTo>
                  <a:lnTo>
                    <a:pt x="951296" y="3469086"/>
                  </a:lnTo>
                  <a:lnTo>
                    <a:pt x="962068" y="3425247"/>
                  </a:lnTo>
                  <a:lnTo>
                    <a:pt x="972288" y="3381303"/>
                  </a:lnTo>
                  <a:lnTo>
                    <a:pt x="981956" y="3337260"/>
                  </a:lnTo>
                  <a:lnTo>
                    <a:pt x="991071" y="3293122"/>
                  </a:lnTo>
                  <a:lnTo>
                    <a:pt x="999634" y="3248896"/>
                  </a:lnTo>
                  <a:lnTo>
                    <a:pt x="1007644" y="3204586"/>
                  </a:lnTo>
                  <a:lnTo>
                    <a:pt x="1015102" y="3160200"/>
                  </a:lnTo>
                  <a:lnTo>
                    <a:pt x="1022007" y="3115741"/>
                  </a:lnTo>
                  <a:lnTo>
                    <a:pt x="1028361" y="3071216"/>
                  </a:lnTo>
                  <a:lnTo>
                    <a:pt x="1034161" y="3026629"/>
                  </a:lnTo>
                  <a:lnTo>
                    <a:pt x="1039409" y="2981988"/>
                  </a:lnTo>
                  <a:lnTo>
                    <a:pt x="1044105" y="2937297"/>
                  </a:lnTo>
                  <a:lnTo>
                    <a:pt x="1048248" y="2892561"/>
                  </a:lnTo>
                  <a:lnTo>
                    <a:pt x="1051839" y="2847787"/>
                  </a:lnTo>
                  <a:lnTo>
                    <a:pt x="1054877" y="2802979"/>
                  </a:lnTo>
                  <a:lnTo>
                    <a:pt x="1057363" y="2758144"/>
                  </a:lnTo>
                  <a:lnTo>
                    <a:pt x="1059297" y="2713287"/>
                  </a:lnTo>
                  <a:lnTo>
                    <a:pt x="1060678" y="2668413"/>
                  </a:lnTo>
                  <a:lnTo>
                    <a:pt x="1061507" y="2623528"/>
                  </a:lnTo>
                  <a:lnTo>
                    <a:pt x="1061783" y="2578637"/>
                  </a:lnTo>
                  <a:lnTo>
                    <a:pt x="1061507" y="2533746"/>
                  </a:lnTo>
                  <a:lnTo>
                    <a:pt x="1060678" y="2488861"/>
                  </a:lnTo>
                  <a:lnTo>
                    <a:pt x="1059297" y="2443987"/>
                  </a:lnTo>
                  <a:lnTo>
                    <a:pt x="1057363" y="2399130"/>
                  </a:lnTo>
                  <a:lnTo>
                    <a:pt x="1054877" y="2354295"/>
                  </a:lnTo>
                  <a:lnTo>
                    <a:pt x="1051839" y="2309487"/>
                  </a:lnTo>
                  <a:lnTo>
                    <a:pt x="1048248" y="2264713"/>
                  </a:lnTo>
                  <a:lnTo>
                    <a:pt x="1044105" y="2219977"/>
                  </a:lnTo>
                  <a:lnTo>
                    <a:pt x="1039409" y="2175286"/>
                  </a:lnTo>
                  <a:lnTo>
                    <a:pt x="1034161" y="2130644"/>
                  </a:lnTo>
                  <a:lnTo>
                    <a:pt x="1028361" y="2086058"/>
                  </a:lnTo>
                  <a:lnTo>
                    <a:pt x="1022007" y="2041533"/>
                  </a:lnTo>
                  <a:lnTo>
                    <a:pt x="1015102" y="1997074"/>
                  </a:lnTo>
                  <a:lnTo>
                    <a:pt x="1007644" y="1952687"/>
                  </a:lnTo>
                  <a:lnTo>
                    <a:pt x="999634" y="1908378"/>
                  </a:lnTo>
                  <a:lnTo>
                    <a:pt x="991071" y="1864152"/>
                  </a:lnTo>
                  <a:lnTo>
                    <a:pt x="981956" y="1820014"/>
                  </a:lnTo>
                  <a:lnTo>
                    <a:pt x="972288" y="1775971"/>
                  </a:lnTo>
                  <a:lnTo>
                    <a:pt x="962068" y="1732027"/>
                  </a:lnTo>
                  <a:lnTo>
                    <a:pt x="951296" y="1688188"/>
                  </a:lnTo>
                  <a:lnTo>
                    <a:pt x="939971" y="1644460"/>
                  </a:lnTo>
                  <a:lnTo>
                    <a:pt x="928093" y="1600848"/>
                  </a:lnTo>
                  <a:lnTo>
                    <a:pt x="915663" y="1557358"/>
                  </a:lnTo>
                  <a:lnTo>
                    <a:pt x="902681" y="1513996"/>
                  </a:lnTo>
                  <a:lnTo>
                    <a:pt x="889146" y="1470766"/>
                  </a:lnTo>
                  <a:lnTo>
                    <a:pt x="875059" y="1427675"/>
                  </a:lnTo>
                  <a:lnTo>
                    <a:pt x="860420" y="1384727"/>
                  </a:lnTo>
                  <a:lnTo>
                    <a:pt x="845228" y="1341929"/>
                  </a:lnTo>
                  <a:lnTo>
                    <a:pt x="829483" y="1299286"/>
                  </a:lnTo>
                  <a:lnTo>
                    <a:pt x="813186" y="1256804"/>
                  </a:lnTo>
                  <a:lnTo>
                    <a:pt x="796337" y="1214488"/>
                  </a:lnTo>
                  <a:lnTo>
                    <a:pt x="778935" y="1172343"/>
                  </a:lnTo>
                  <a:lnTo>
                    <a:pt x="760981" y="1130375"/>
                  </a:lnTo>
                  <a:lnTo>
                    <a:pt x="742474" y="1088591"/>
                  </a:lnTo>
                  <a:lnTo>
                    <a:pt x="723415" y="1046994"/>
                  </a:lnTo>
                  <a:lnTo>
                    <a:pt x="703804" y="1005591"/>
                  </a:lnTo>
                  <a:lnTo>
                    <a:pt x="683640" y="964388"/>
                  </a:lnTo>
                  <a:lnTo>
                    <a:pt x="662924" y="923389"/>
                  </a:lnTo>
                  <a:lnTo>
                    <a:pt x="641655" y="882601"/>
                  </a:lnTo>
                  <a:lnTo>
                    <a:pt x="619834" y="842028"/>
                  </a:lnTo>
                  <a:lnTo>
                    <a:pt x="597460" y="801677"/>
                  </a:lnTo>
                  <a:lnTo>
                    <a:pt x="574534" y="761553"/>
                  </a:lnTo>
                  <a:lnTo>
                    <a:pt x="551055" y="721662"/>
                  </a:lnTo>
                  <a:lnTo>
                    <a:pt x="527024" y="682008"/>
                  </a:lnTo>
                  <a:lnTo>
                    <a:pt x="502441" y="642598"/>
                  </a:lnTo>
                  <a:lnTo>
                    <a:pt x="477305" y="603438"/>
                  </a:lnTo>
                  <a:lnTo>
                    <a:pt x="451617" y="564532"/>
                  </a:lnTo>
                  <a:lnTo>
                    <a:pt x="425376" y="525886"/>
                  </a:lnTo>
                  <a:lnTo>
                    <a:pt x="398583" y="487506"/>
                  </a:lnTo>
                  <a:lnTo>
                    <a:pt x="371237" y="449397"/>
                  </a:lnTo>
                  <a:lnTo>
                    <a:pt x="343339" y="411565"/>
                  </a:lnTo>
                  <a:lnTo>
                    <a:pt x="314888" y="374015"/>
                  </a:lnTo>
                  <a:lnTo>
                    <a:pt x="285886" y="336753"/>
                  </a:lnTo>
                  <a:lnTo>
                    <a:pt x="256330" y="299785"/>
                  </a:lnTo>
                  <a:lnTo>
                    <a:pt x="226222" y="263116"/>
                  </a:lnTo>
                  <a:lnTo>
                    <a:pt x="195562" y="226751"/>
                  </a:lnTo>
                  <a:lnTo>
                    <a:pt x="164349" y="190696"/>
                  </a:lnTo>
                  <a:lnTo>
                    <a:pt x="132584" y="154956"/>
                  </a:lnTo>
                  <a:lnTo>
                    <a:pt x="100267" y="119538"/>
                  </a:lnTo>
                  <a:lnTo>
                    <a:pt x="67397" y="84446"/>
                  </a:lnTo>
                  <a:lnTo>
                    <a:pt x="33974" y="49687"/>
                  </a:lnTo>
                  <a:lnTo>
                    <a:pt x="0" y="15265"/>
                  </a:lnTo>
                  <a:lnTo>
                    <a:pt x="15265" y="0"/>
                  </a:lnTo>
                  <a:close/>
                </a:path>
              </a:pathLst>
            </a:custGeom>
            <a:noFill/>
            <a:ln w="15850" cap="flat" cmpd="sng">
              <a:solidFill>
                <a:srgbClr val="82250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1" name="Google Shape;391;p37"/>
            <p:cNvSpPr/>
            <p:nvPr/>
          </p:nvSpPr>
          <p:spPr>
            <a:xfrm>
              <a:off x="3260110" y="2090581"/>
              <a:ext cx="7301230" cy="1083945"/>
            </a:xfrm>
            <a:custGeom>
              <a:avLst/>
              <a:gdLst/>
              <a:ahLst/>
              <a:cxnLst/>
              <a:rect l="l" t="t" r="r" b="b"/>
              <a:pathLst>
                <a:path w="7301230" h="1083945" extrusionOk="0">
                  <a:moveTo>
                    <a:pt x="7301110" y="1083732"/>
                  </a:moveTo>
                  <a:lnTo>
                    <a:pt x="0" y="1083732"/>
                  </a:lnTo>
                  <a:lnTo>
                    <a:pt x="0" y="0"/>
                  </a:lnTo>
                  <a:lnTo>
                    <a:pt x="7301110" y="0"/>
                  </a:lnTo>
                  <a:lnTo>
                    <a:pt x="7301110" y="1083732"/>
                  </a:lnTo>
                  <a:close/>
                </a:path>
              </a:pathLst>
            </a:custGeom>
            <a:solidFill>
              <a:srgbClr val="A52F0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2" name="Google Shape;392;p37"/>
            <p:cNvSpPr/>
            <p:nvPr/>
          </p:nvSpPr>
          <p:spPr>
            <a:xfrm>
              <a:off x="3260110" y="2090581"/>
              <a:ext cx="7301230" cy="1083945"/>
            </a:xfrm>
            <a:custGeom>
              <a:avLst/>
              <a:gdLst/>
              <a:ahLst/>
              <a:cxnLst/>
              <a:rect l="l" t="t" r="r" b="b"/>
              <a:pathLst>
                <a:path w="7301230" h="1083945" extrusionOk="0">
                  <a:moveTo>
                    <a:pt x="0" y="0"/>
                  </a:moveTo>
                  <a:lnTo>
                    <a:pt x="7301110" y="0"/>
                  </a:lnTo>
                  <a:lnTo>
                    <a:pt x="7301110" y="1083732"/>
                  </a:lnTo>
                  <a:lnTo>
                    <a:pt x="0" y="1083732"/>
                  </a:lnTo>
                  <a:lnTo>
                    <a:pt x="0" y="0"/>
                  </a:lnTo>
                  <a:close/>
                </a:path>
              </a:pathLst>
            </a:custGeom>
            <a:noFill/>
            <a:ln w="158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3" name="Google Shape;393;p37"/>
            <p:cNvSpPr/>
            <p:nvPr/>
          </p:nvSpPr>
          <p:spPr>
            <a:xfrm>
              <a:off x="2582777" y="1955115"/>
              <a:ext cx="1355090" cy="1355090"/>
            </a:xfrm>
            <a:custGeom>
              <a:avLst/>
              <a:gdLst/>
              <a:ahLst/>
              <a:cxnLst/>
              <a:rect l="l" t="t" r="r" b="b"/>
              <a:pathLst>
                <a:path w="1355089" h="1355089" extrusionOk="0">
                  <a:moveTo>
                    <a:pt x="677332" y="1354665"/>
                  </a:moveTo>
                  <a:lnTo>
                    <a:pt x="628960" y="1352965"/>
                  </a:lnTo>
                  <a:lnTo>
                    <a:pt x="581506" y="1347939"/>
                  </a:lnTo>
                  <a:lnTo>
                    <a:pt x="535084" y="1339703"/>
                  </a:lnTo>
                  <a:lnTo>
                    <a:pt x="489809" y="1328372"/>
                  </a:lnTo>
                  <a:lnTo>
                    <a:pt x="445796" y="1314059"/>
                  </a:lnTo>
                  <a:lnTo>
                    <a:pt x="403160" y="1296880"/>
                  </a:lnTo>
                  <a:lnTo>
                    <a:pt x="362015" y="1276949"/>
                  </a:lnTo>
                  <a:lnTo>
                    <a:pt x="322475" y="1254381"/>
                  </a:lnTo>
                  <a:lnTo>
                    <a:pt x="284656" y="1229290"/>
                  </a:lnTo>
                  <a:lnTo>
                    <a:pt x="248671" y="1201792"/>
                  </a:lnTo>
                  <a:lnTo>
                    <a:pt x="214636" y="1172000"/>
                  </a:lnTo>
                  <a:lnTo>
                    <a:pt x="182665" y="1140029"/>
                  </a:lnTo>
                  <a:lnTo>
                    <a:pt x="152873" y="1105994"/>
                  </a:lnTo>
                  <a:lnTo>
                    <a:pt x="125375" y="1070009"/>
                  </a:lnTo>
                  <a:lnTo>
                    <a:pt x="100284" y="1032190"/>
                  </a:lnTo>
                  <a:lnTo>
                    <a:pt x="77716" y="992650"/>
                  </a:lnTo>
                  <a:lnTo>
                    <a:pt x="57785" y="951505"/>
                  </a:lnTo>
                  <a:lnTo>
                    <a:pt x="40606" y="908869"/>
                  </a:lnTo>
                  <a:lnTo>
                    <a:pt x="26293" y="864856"/>
                  </a:lnTo>
                  <a:lnTo>
                    <a:pt x="14962" y="819581"/>
                  </a:lnTo>
                  <a:lnTo>
                    <a:pt x="6726" y="773159"/>
                  </a:lnTo>
                  <a:lnTo>
                    <a:pt x="1700" y="725705"/>
                  </a:lnTo>
                  <a:lnTo>
                    <a:pt x="0" y="677332"/>
                  </a:lnTo>
                  <a:lnTo>
                    <a:pt x="1700" y="628960"/>
                  </a:lnTo>
                  <a:lnTo>
                    <a:pt x="6726" y="581506"/>
                  </a:lnTo>
                  <a:lnTo>
                    <a:pt x="14962" y="535084"/>
                  </a:lnTo>
                  <a:lnTo>
                    <a:pt x="26293" y="489809"/>
                  </a:lnTo>
                  <a:lnTo>
                    <a:pt x="40606" y="445797"/>
                  </a:lnTo>
                  <a:lnTo>
                    <a:pt x="57785" y="403160"/>
                  </a:lnTo>
                  <a:lnTo>
                    <a:pt x="77716" y="362015"/>
                  </a:lnTo>
                  <a:lnTo>
                    <a:pt x="100284" y="322475"/>
                  </a:lnTo>
                  <a:lnTo>
                    <a:pt x="125375" y="284656"/>
                  </a:lnTo>
                  <a:lnTo>
                    <a:pt x="152873" y="248671"/>
                  </a:lnTo>
                  <a:lnTo>
                    <a:pt x="182665" y="214636"/>
                  </a:lnTo>
                  <a:lnTo>
                    <a:pt x="214636" y="182666"/>
                  </a:lnTo>
                  <a:lnTo>
                    <a:pt x="248671" y="152873"/>
                  </a:lnTo>
                  <a:lnTo>
                    <a:pt x="284656" y="125375"/>
                  </a:lnTo>
                  <a:lnTo>
                    <a:pt x="322475" y="100284"/>
                  </a:lnTo>
                  <a:lnTo>
                    <a:pt x="362015" y="77716"/>
                  </a:lnTo>
                  <a:lnTo>
                    <a:pt x="403160" y="57785"/>
                  </a:lnTo>
                  <a:lnTo>
                    <a:pt x="445796" y="40606"/>
                  </a:lnTo>
                  <a:lnTo>
                    <a:pt x="489809" y="26293"/>
                  </a:lnTo>
                  <a:lnTo>
                    <a:pt x="535084" y="14962"/>
                  </a:lnTo>
                  <a:lnTo>
                    <a:pt x="581506" y="6726"/>
                  </a:lnTo>
                  <a:lnTo>
                    <a:pt x="628960" y="1700"/>
                  </a:lnTo>
                  <a:lnTo>
                    <a:pt x="677332" y="0"/>
                  </a:lnTo>
                  <a:lnTo>
                    <a:pt x="726114" y="1757"/>
                  </a:lnTo>
                  <a:lnTo>
                    <a:pt x="774360" y="6982"/>
                  </a:lnTo>
                  <a:lnTo>
                    <a:pt x="821900" y="15605"/>
                  </a:lnTo>
                  <a:lnTo>
                    <a:pt x="868562" y="27553"/>
                  </a:lnTo>
                  <a:lnTo>
                    <a:pt x="914176" y="42758"/>
                  </a:lnTo>
                  <a:lnTo>
                    <a:pt x="958571" y="61147"/>
                  </a:lnTo>
                  <a:lnTo>
                    <a:pt x="1001576" y="82650"/>
                  </a:lnTo>
                  <a:lnTo>
                    <a:pt x="1043020" y="107196"/>
                  </a:lnTo>
                  <a:lnTo>
                    <a:pt x="1082733" y="134714"/>
                  </a:lnTo>
                  <a:lnTo>
                    <a:pt x="1120543" y="165134"/>
                  </a:lnTo>
                  <a:lnTo>
                    <a:pt x="1156279" y="198386"/>
                  </a:lnTo>
                  <a:lnTo>
                    <a:pt x="1189530" y="234122"/>
                  </a:lnTo>
                  <a:lnTo>
                    <a:pt x="1219951" y="271932"/>
                  </a:lnTo>
                  <a:lnTo>
                    <a:pt x="1247469" y="311645"/>
                  </a:lnTo>
                  <a:lnTo>
                    <a:pt x="1272016" y="353089"/>
                  </a:lnTo>
                  <a:lnTo>
                    <a:pt x="1293519" y="396094"/>
                  </a:lnTo>
                  <a:lnTo>
                    <a:pt x="1311908" y="440489"/>
                  </a:lnTo>
                  <a:lnTo>
                    <a:pt x="1327112" y="486103"/>
                  </a:lnTo>
                  <a:lnTo>
                    <a:pt x="1339061" y="532765"/>
                  </a:lnTo>
                  <a:lnTo>
                    <a:pt x="1347683" y="580305"/>
                  </a:lnTo>
                  <a:lnTo>
                    <a:pt x="1352908" y="628551"/>
                  </a:lnTo>
                  <a:lnTo>
                    <a:pt x="1354666" y="677332"/>
                  </a:lnTo>
                  <a:lnTo>
                    <a:pt x="1352965" y="725705"/>
                  </a:lnTo>
                  <a:lnTo>
                    <a:pt x="1347939" y="773159"/>
                  </a:lnTo>
                  <a:lnTo>
                    <a:pt x="1339704" y="819581"/>
                  </a:lnTo>
                  <a:lnTo>
                    <a:pt x="1328372" y="864856"/>
                  </a:lnTo>
                  <a:lnTo>
                    <a:pt x="1314059" y="908869"/>
                  </a:lnTo>
                  <a:lnTo>
                    <a:pt x="1296880" y="951505"/>
                  </a:lnTo>
                  <a:lnTo>
                    <a:pt x="1276949" y="992650"/>
                  </a:lnTo>
                  <a:lnTo>
                    <a:pt x="1254381" y="1032190"/>
                  </a:lnTo>
                  <a:lnTo>
                    <a:pt x="1229290" y="1070009"/>
                  </a:lnTo>
                  <a:lnTo>
                    <a:pt x="1201792" y="1105994"/>
                  </a:lnTo>
                  <a:lnTo>
                    <a:pt x="1172000" y="1140029"/>
                  </a:lnTo>
                  <a:lnTo>
                    <a:pt x="1140029" y="1172000"/>
                  </a:lnTo>
                  <a:lnTo>
                    <a:pt x="1105994" y="1201792"/>
                  </a:lnTo>
                  <a:lnTo>
                    <a:pt x="1070009" y="1229290"/>
                  </a:lnTo>
                  <a:lnTo>
                    <a:pt x="1032190" y="1254381"/>
                  </a:lnTo>
                  <a:lnTo>
                    <a:pt x="992650" y="1276949"/>
                  </a:lnTo>
                  <a:lnTo>
                    <a:pt x="951505" y="1296880"/>
                  </a:lnTo>
                  <a:lnTo>
                    <a:pt x="908869" y="1314059"/>
                  </a:lnTo>
                  <a:lnTo>
                    <a:pt x="864856" y="1328372"/>
                  </a:lnTo>
                  <a:lnTo>
                    <a:pt x="819581" y="1339703"/>
                  </a:lnTo>
                  <a:lnTo>
                    <a:pt x="773159" y="1347939"/>
                  </a:lnTo>
                  <a:lnTo>
                    <a:pt x="725705" y="1352965"/>
                  </a:lnTo>
                  <a:lnTo>
                    <a:pt x="677332" y="1354665"/>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4" name="Google Shape;394;p37"/>
            <p:cNvSpPr/>
            <p:nvPr/>
          </p:nvSpPr>
          <p:spPr>
            <a:xfrm>
              <a:off x="2582778" y="1955115"/>
              <a:ext cx="1355090" cy="1355090"/>
            </a:xfrm>
            <a:custGeom>
              <a:avLst/>
              <a:gdLst/>
              <a:ahLst/>
              <a:cxnLst/>
              <a:rect l="l" t="t" r="r" b="b"/>
              <a:pathLst>
                <a:path w="1355089" h="1355089" extrusionOk="0">
                  <a:moveTo>
                    <a:pt x="0" y="677332"/>
                  </a:moveTo>
                  <a:lnTo>
                    <a:pt x="1700" y="628960"/>
                  </a:lnTo>
                  <a:lnTo>
                    <a:pt x="6726" y="581506"/>
                  </a:lnTo>
                  <a:lnTo>
                    <a:pt x="14962" y="535084"/>
                  </a:lnTo>
                  <a:lnTo>
                    <a:pt x="26293" y="489809"/>
                  </a:lnTo>
                  <a:lnTo>
                    <a:pt x="40606" y="445797"/>
                  </a:lnTo>
                  <a:lnTo>
                    <a:pt x="57785" y="403160"/>
                  </a:lnTo>
                  <a:lnTo>
                    <a:pt x="77716" y="362015"/>
                  </a:lnTo>
                  <a:lnTo>
                    <a:pt x="100284" y="322475"/>
                  </a:lnTo>
                  <a:lnTo>
                    <a:pt x="125375" y="284656"/>
                  </a:lnTo>
                  <a:lnTo>
                    <a:pt x="152873" y="248671"/>
                  </a:lnTo>
                  <a:lnTo>
                    <a:pt x="182665" y="214636"/>
                  </a:lnTo>
                  <a:lnTo>
                    <a:pt x="214636" y="182666"/>
                  </a:lnTo>
                  <a:lnTo>
                    <a:pt x="248671" y="152873"/>
                  </a:lnTo>
                  <a:lnTo>
                    <a:pt x="284656" y="125375"/>
                  </a:lnTo>
                  <a:lnTo>
                    <a:pt x="322475" y="100284"/>
                  </a:lnTo>
                  <a:lnTo>
                    <a:pt x="362015" y="77716"/>
                  </a:lnTo>
                  <a:lnTo>
                    <a:pt x="403160" y="57785"/>
                  </a:lnTo>
                  <a:lnTo>
                    <a:pt x="445796" y="40606"/>
                  </a:lnTo>
                  <a:lnTo>
                    <a:pt x="489809" y="26293"/>
                  </a:lnTo>
                  <a:lnTo>
                    <a:pt x="535084" y="14962"/>
                  </a:lnTo>
                  <a:lnTo>
                    <a:pt x="581506" y="6726"/>
                  </a:lnTo>
                  <a:lnTo>
                    <a:pt x="628960" y="1700"/>
                  </a:lnTo>
                  <a:lnTo>
                    <a:pt x="677332" y="0"/>
                  </a:lnTo>
                  <a:lnTo>
                    <a:pt x="726114" y="1757"/>
                  </a:lnTo>
                  <a:lnTo>
                    <a:pt x="774360" y="6982"/>
                  </a:lnTo>
                  <a:lnTo>
                    <a:pt x="821900" y="15605"/>
                  </a:lnTo>
                  <a:lnTo>
                    <a:pt x="868562" y="27553"/>
                  </a:lnTo>
                  <a:lnTo>
                    <a:pt x="914176" y="42758"/>
                  </a:lnTo>
                  <a:lnTo>
                    <a:pt x="958571" y="61147"/>
                  </a:lnTo>
                  <a:lnTo>
                    <a:pt x="1001576" y="82650"/>
                  </a:lnTo>
                  <a:lnTo>
                    <a:pt x="1043020" y="107196"/>
                  </a:lnTo>
                  <a:lnTo>
                    <a:pt x="1082733" y="134714"/>
                  </a:lnTo>
                  <a:lnTo>
                    <a:pt x="1120543" y="165134"/>
                  </a:lnTo>
                  <a:lnTo>
                    <a:pt x="1156279" y="198386"/>
                  </a:lnTo>
                  <a:lnTo>
                    <a:pt x="1189530" y="234122"/>
                  </a:lnTo>
                  <a:lnTo>
                    <a:pt x="1219951" y="271932"/>
                  </a:lnTo>
                  <a:lnTo>
                    <a:pt x="1247469" y="311645"/>
                  </a:lnTo>
                  <a:lnTo>
                    <a:pt x="1272016" y="353089"/>
                  </a:lnTo>
                  <a:lnTo>
                    <a:pt x="1293519" y="396094"/>
                  </a:lnTo>
                  <a:lnTo>
                    <a:pt x="1311908" y="440489"/>
                  </a:lnTo>
                  <a:lnTo>
                    <a:pt x="1327112" y="486103"/>
                  </a:lnTo>
                  <a:lnTo>
                    <a:pt x="1339061" y="532765"/>
                  </a:lnTo>
                  <a:lnTo>
                    <a:pt x="1347683" y="580305"/>
                  </a:lnTo>
                  <a:lnTo>
                    <a:pt x="1352908" y="628551"/>
                  </a:lnTo>
                  <a:lnTo>
                    <a:pt x="1354666" y="677332"/>
                  </a:lnTo>
                  <a:lnTo>
                    <a:pt x="1352965" y="725705"/>
                  </a:lnTo>
                  <a:lnTo>
                    <a:pt x="1347939" y="773159"/>
                  </a:lnTo>
                  <a:lnTo>
                    <a:pt x="1339704" y="819581"/>
                  </a:lnTo>
                  <a:lnTo>
                    <a:pt x="1328372" y="864856"/>
                  </a:lnTo>
                  <a:lnTo>
                    <a:pt x="1314059" y="908869"/>
                  </a:lnTo>
                  <a:lnTo>
                    <a:pt x="1296880" y="951505"/>
                  </a:lnTo>
                  <a:lnTo>
                    <a:pt x="1276949" y="992650"/>
                  </a:lnTo>
                  <a:lnTo>
                    <a:pt x="1254381" y="1032190"/>
                  </a:lnTo>
                  <a:lnTo>
                    <a:pt x="1229290" y="1070009"/>
                  </a:lnTo>
                  <a:lnTo>
                    <a:pt x="1201792" y="1105994"/>
                  </a:lnTo>
                  <a:lnTo>
                    <a:pt x="1172000" y="1140029"/>
                  </a:lnTo>
                  <a:lnTo>
                    <a:pt x="1140029" y="1172000"/>
                  </a:lnTo>
                  <a:lnTo>
                    <a:pt x="1105994" y="1201792"/>
                  </a:lnTo>
                  <a:lnTo>
                    <a:pt x="1070009" y="1229290"/>
                  </a:lnTo>
                  <a:lnTo>
                    <a:pt x="1032190" y="1254381"/>
                  </a:lnTo>
                  <a:lnTo>
                    <a:pt x="992650" y="1276949"/>
                  </a:lnTo>
                  <a:lnTo>
                    <a:pt x="951505" y="1296880"/>
                  </a:lnTo>
                  <a:lnTo>
                    <a:pt x="908869" y="1314059"/>
                  </a:lnTo>
                  <a:lnTo>
                    <a:pt x="864856" y="1328372"/>
                  </a:lnTo>
                  <a:lnTo>
                    <a:pt x="819581" y="1339703"/>
                  </a:lnTo>
                  <a:lnTo>
                    <a:pt x="773159" y="1347939"/>
                  </a:lnTo>
                  <a:lnTo>
                    <a:pt x="725705" y="1352965"/>
                  </a:lnTo>
                  <a:lnTo>
                    <a:pt x="677332" y="1354665"/>
                  </a:lnTo>
                  <a:lnTo>
                    <a:pt x="628960" y="1352965"/>
                  </a:lnTo>
                  <a:lnTo>
                    <a:pt x="581506" y="1347939"/>
                  </a:lnTo>
                  <a:lnTo>
                    <a:pt x="535084" y="1339703"/>
                  </a:lnTo>
                  <a:lnTo>
                    <a:pt x="489809" y="1328372"/>
                  </a:lnTo>
                  <a:lnTo>
                    <a:pt x="445796" y="1314059"/>
                  </a:lnTo>
                  <a:lnTo>
                    <a:pt x="403160" y="1296880"/>
                  </a:lnTo>
                  <a:lnTo>
                    <a:pt x="362015" y="1276949"/>
                  </a:lnTo>
                  <a:lnTo>
                    <a:pt x="322475" y="1254381"/>
                  </a:lnTo>
                  <a:lnTo>
                    <a:pt x="284656" y="1229290"/>
                  </a:lnTo>
                  <a:lnTo>
                    <a:pt x="248671" y="1201792"/>
                  </a:lnTo>
                  <a:lnTo>
                    <a:pt x="214636" y="1172000"/>
                  </a:lnTo>
                  <a:lnTo>
                    <a:pt x="182665" y="1140029"/>
                  </a:lnTo>
                  <a:lnTo>
                    <a:pt x="152873" y="1105994"/>
                  </a:lnTo>
                  <a:lnTo>
                    <a:pt x="125375" y="1070009"/>
                  </a:lnTo>
                  <a:lnTo>
                    <a:pt x="100284" y="1032190"/>
                  </a:lnTo>
                  <a:lnTo>
                    <a:pt x="77716" y="992650"/>
                  </a:lnTo>
                  <a:lnTo>
                    <a:pt x="57785" y="951505"/>
                  </a:lnTo>
                  <a:lnTo>
                    <a:pt x="40606" y="908869"/>
                  </a:lnTo>
                  <a:lnTo>
                    <a:pt x="26293" y="864856"/>
                  </a:lnTo>
                  <a:lnTo>
                    <a:pt x="14962" y="819581"/>
                  </a:lnTo>
                  <a:lnTo>
                    <a:pt x="6726" y="773159"/>
                  </a:lnTo>
                  <a:lnTo>
                    <a:pt x="1700" y="725705"/>
                  </a:lnTo>
                  <a:lnTo>
                    <a:pt x="0" y="677332"/>
                  </a:lnTo>
                  <a:close/>
                </a:path>
              </a:pathLst>
            </a:custGeom>
            <a:noFill/>
            <a:ln w="15850" cap="flat" cmpd="sng">
              <a:solidFill>
                <a:srgbClr val="A52F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5" name="Google Shape;395;p37"/>
            <p:cNvSpPr/>
            <p:nvPr/>
          </p:nvSpPr>
          <p:spPr>
            <a:xfrm>
              <a:off x="3654048" y="3716181"/>
              <a:ext cx="6907530" cy="1083945"/>
            </a:xfrm>
            <a:custGeom>
              <a:avLst/>
              <a:gdLst/>
              <a:ahLst/>
              <a:cxnLst/>
              <a:rect l="l" t="t" r="r" b="b"/>
              <a:pathLst>
                <a:path w="6907530" h="1083945" extrusionOk="0">
                  <a:moveTo>
                    <a:pt x="6907173" y="1083732"/>
                  </a:moveTo>
                  <a:lnTo>
                    <a:pt x="0" y="1083732"/>
                  </a:lnTo>
                  <a:lnTo>
                    <a:pt x="0" y="0"/>
                  </a:lnTo>
                  <a:lnTo>
                    <a:pt x="6907173" y="0"/>
                  </a:lnTo>
                  <a:lnTo>
                    <a:pt x="6907173" y="1083732"/>
                  </a:lnTo>
                  <a:close/>
                </a:path>
              </a:pathLst>
            </a:custGeom>
            <a:solidFill>
              <a:srgbClr val="A52F0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6" name="Google Shape;396;p37"/>
            <p:cNvSpPr/>
            <p:nvPr/>
          </p:nvSpPr>
          <p:spPr>
            <a:xfrm>
              <a:off x="3654048" y="3716181"/>
              <a:ext cx="6907530" cy="1083945"/>
            </a:xfrm>
            <a:custGeom>
              <a:avLst/>
              <a:gdLst/>
              <a:ahLst/>
              <a:cxnLst/>
              <a:rect l="l" t="t" r="r" b="b"/>
              <a:pathLst>
                <a:path w="6907530" h="1083945" extrusionOk="0">
                  <a:moveTo>
                    <a:pt x="0" y="0"/>
                  </a:moveTo>
                  <a:lnTo>
                    <a:pt x="6907173" y="0"/>
                  </a:lnTo>
                  <a:lnTo>
                    <a:pt x="6907173" y="1083732"/>
                  </a:lnTo>
                  <a:lnTo>
                    <a:pt x="0" y="1083732"/>
                  </a:lnTo>
                  <a:lnTo>
                    <a:pt x="0" y="0"/>
                  </a:lnTo>
                  <a:close/>
                </a:path>
              </a:pathLst>
            </a:custGeom>
            <a:noFill/>
            <a:ln w="158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7" name="Google Shape;397;p37"/>
            <p:cNvSpPr/>
            <p:nvPr/>
          </p:nvSpPr>
          <p:spPr>
            <a:xfrm>
              <a:off x="2976714" y="3580715"/>
              <a:ext cx="1355090" cy="1355090"/>
            </a:xfrm>
            <a:custGeom>
              <a:avLst/>
              <a:gdLst/>
              <a:ahLst/>
              <a:cxnLst/>
              <a:rect l="l" t="t" r="r" b="b"/>
              <a:pathLst>
                <a:path w="1355089" h="1355089" extrusionOk="0">
                  <a:moveTo>
                    <a:pt x="677332" y="1354665"/>
                  </a:moveTo>
                  <a:lnTo>
                    <a:pt x="628960" y="1352965"/>
                  </a:lnTo>
                  <a:lnTo>
                    <a:pt x="581506" y="1347939"/>
                  </a:lnTo>
                  <a:lnTo>
                    <a:pt x="535084" y="1339703"/>
                  </a:lnTo>
                  <a:lnTo>
                    <a:pt x="489809" y="1328372"/>
                  </a:lnTo>
                  <a:lnTo>
                    <a:pt x="445796" y="1314059"/>
                  </a:lnTo>
                  <a:lnTo>
                    <a:pt x="403160" y="1296880"/>
                  </a:lnTo>
                  <a:lnTo>
                    <a:pt x="362015" y="1276949"/>
                  </a:lnTo>
                  <a:lnTo>
                    <a:pt x="322475" y="1254381"/>
                  </a:lnTo>
                  <a:lnTo>
                    <a:pt x="284656" y="1229290"/>
                  </a:lnTo>
                  <a:lnTo>
                    <a:pt x="248671" y="1201792"/>
                  </a:lnTo>
                  <a:lnTo>
                    <a:pt x="214636" y="1171999"/>
                  </a:lnTo>
                  <a:lnTo>
                    <a:pt x="182665" y="1140029"/>
                  </a:lnTo>
                  <a:lnTo>
                    <a:pt x="152873" y="1105994"/>
                  </a:lnTo>
                  <a:lnTo>
                    <a:pt x="125375" y="1070009"/>
                  </a:lnTo>
                  <a:lnTo>
                    <a:pt x="100284" y="1032190"/>
                  </a:lnTo>
                  <a:lnTo>
                    <a:pt x="77716" y="992650"/>
                  </a:lnTo>
                  <a:lnTo>
                    <a:pt x="57785" y="951505"/>
                  </a:lnTo>
                  <a:lnTo>
                    <a:pt x="40606" y="908868"/>
                  </a:lnTo>
                  <a:lnTo>
                    <a:pt x="26293" y="864856"/>
                  </a:lnTo>
                  <a:lnTo>
                    <a:pt x="14962" y="819581"/>
                  </a:lnTo>
                  <a:lnTo>
                    <a:pt x="6726" y="773159"/>
                  </a:lnTo>
                  <a:lnTo>
                    <a:pt x="1700" y="725705"/>
                  </a:lnTo>
                  <a:lnTo>
                    <a:pt x="0" y="677332"/>
                  </a:lnTo>
                  <a:lnTo>
                    <a:pt x="1700" y="628960"/>
                  </a:lnTo>
                  <a:lnTo>
                    <a:pt x="6726" y="581506"/>
                  </a:lnTo>
                  <a:lnTo>
                    <a:pt x="14962" y="535084"/>
                  </a:lnTo>
                  <a:lnTo>
                    <a:pt x="26293" y="489809"/>
                  </a:lnTo>
                  <a:lnTo>
                    <a:pt x="40606" y="445796"/>
                  </a:lnTo>
                  <a:lnTo>
                    <a:pt x="57785" y="403160"/>
                  </a:lnTo>
                  <a:lnTo>
                    <a:pt x="77716" y="362015"/>
                  </a:lnTo>
                  <a:lnTo>
                    <a:pt x="100284" y="322475"/>
                  </a:lnTo>
                  <a:lnTo>
                    <a:pt x="125375" y="284656"/>
                  </a:lnTo>
                  <a:lnTo>
                    <a:pt x="152873" y="248671"/>
                  </a:lnTo>
                  <a:lnTo>
                    <a:pt x="182665" y="214636"/>
                  </a:lnTo>
                  <a:lnTo>
                    <a:pt x="214636" y="182665"/>
                  </a:lnTo>
                  <a:lnTo>
                    <a:pt x="248671" y="152873"/>
                  </a:lnTo>
                  <a:lnTo>
                    <a:pt x="284656" y="125375"/>
                  </a:lnTo>
                  <a:lnTo>
                    <a:pt x="322475" y="100284"/>
                  </a:lnTo>
                  <a:lnTo>
                    <a:pt x="362015" y="77716"/>
                  </a:lnTo>
                  <a:lnTo>
                    <a:pt x="403160" y="57785"/>
                  </a:lnTo>
                  <a:lnTo>
                    <a:pt x="445796" y="40606"/>
                  </a:lnTo>
                  <a:lnTo>
                    <a:pt x="489809" y="26293"/>
                  </a:lnTo>
                  <a:lnTo>
                    <a:pt x="535084" y="14962"/>
                  </a:lnTo>
                  <a:lnTo>
                    <a:pt x="581506" y="6726"/>
                  </a:lnTo>
                  <a:lnTo>
                    <a:pt x="628960" y="1700"/>
                  </a:lnTo>
                  <a:lnTo>
                    <a:pt x="677332" y="0"/>
                  </a:lnTo>
                  <a:lnTo>
                    <a:pt x="726114" y="1757"/>
                  </a:lnTo>
                  <a:lnTo>
                    <a:pt x="774360" y="6982"/>
                  </a:lnTo>
                  <a:lnTo>
                    <a:pt x="821900" y="15605"/>
                  </a:lnTo>
                  <a:lnTo>
                    <a:pt x="868562" y="27553"/>
                  </a:lnTo>
                  <a:lnTo>
                    <a:pt x="914176" y="42758"/>
                  </a:lnTo>
                  <a:lnTo>
                    <a:pt x="958571" y="61147"/>
                  </a:lnTo>
                  <a:lnTo>
                    <a:pt x="1001576" y="82650"/>
                  </a:lnTo>
                  <a:lnTo>
                    <a:pt x="1043020" y="107196"/>
                  </a:lnTo>
                  <a:lnTo>
                    <a:pt x="1082733" y="134714"/>
                  </a:lnTo>
                  <a:lnTo>
                    <a:pt x="1120543" y="165135"/>
                  </a:lnTo>
                  <a:lnTo>
                    <a:pt x="1156279" y="198386"/>
                  </a:lnTo>
                  <a:lnTo>
                    <a:pt x="1189531" y="234123"/>
                  </a:lnTo>
                  <a:lnTo>
                    <a:pt x="1219951" y="271933"/>
                  </a:lnTo>
                  <a:lnTo>
                    <a:pt x="1247469" y="311645"/>
                  </a:lnTo>
                  <a:lnTo>
                    <a:pt x="1272015" y="353089"/>
                  </a:lnTo>
                  <a:lnTo>
                    <a:pt x="1293518" y="396094"/>
                  </a:lnTo>
                  <a:lnTo>
                    <a:pt x="1311907" y="440489"/>
                  </a:lnTo>
                  <a:lnTo>
                    <a:pt x="1327111" y="486103"/>
                  </a:lnTo>
                  <a:lnTo>
                    <a:pt x="1339060" y="532765"/>
                  </a:lnTo>
                  <a:lnTo>
                    <a:pt x="1347682" y="580304"/>
                  </a:lnTo>
                  <a:lnTo>
                    <a:pt x="1352908" y="628550"/>
                  </a:lnTo>
                  <a:lnTo>
                    <a:pt x="1354665" y="677332"/>
                  </a:lnTo>
                  <a:lnTo>
                    <a:pt x="1352965" y="725705"/>
                  </a:lnTo>
                  <a:lnTo>
                    <a:pt x="1347939" y="773159"/>
                  </a:lnTo>
                  <a:lnTo>
                    <a:pt x="1339703" y="819581"/>
                  </a:lnTo>
                  <a:lnTo>
                    <a:pt x="1328372" y="864856"/>
                  </a:lnTo>
                  <a:lnTo>
                    <a:pt x="1314059" y="908868"/>
                  </a:lnTo>
                  <a:lnTo>
                    <a:pt x="1296880" y="951505"/>
                  </a:lnTo>
                  <a:lnTo>
                    <a:pt x="1276949" y="992650"/>
                  </a:lnTo>
                  <a:lnTo>
                    <a:pt x="1254381" y="1032190"/>
                  </a:lnTo>
                  <a:lnTo>
                    <a:pt x="1229290" y="1070009"/>
                  </a:lnTo>
                  <a:lnTo>
                    <a:pt x="1201791" y="1105994"/>
                  </a:lnTo>
                  <a:lnTo>
                    <a:pt x="1171999" y="1140029"/>
                  </a:lnTo>
                  <a:lnTo>
                    <a:pt x="1140028" y="1171999"/>
                  </a:lnTo>
                  <a:lnTo>
                    <a:pt x="1105994" y="1201792"/>
                  </a:lnTo>
                  <a:lnTo>
                    <a:pt x="1070009" y="1229290"/>
                  </a:lnTo>
                  <a:lnTo>
                    <a:pt x="1032190" y="1254381"/>
                  </a:lnTo>
                  <a:lnTo>
                    <a:pt x="992650" y="1276949"/>
                  </a:lnTo>
                  <a:lnTo>
                    <a:pt x="951505" y="1296880"/>
                  </a:lnTo>
                  <a:lnTo>
                    <a:pt x="908868" y="1314059"/>
                  </a:lnTo>
                  <a:lnTo>
                    <a:pt x="864856" y="1328372"/>
                  </a:lnTo>
                  <a:lnTo>
                    <a:pt x="819581" y="1339703"/>
                  </a:lnTo>
                  <a:lnTo>
                    <a:pt x="773159" y="1347939"/>
                  </a:lnTo>
                  <a:lnTo>
                    <a:pt x="725705" y="1352965"/>
                  </a:lnTo>
                  <a:lnTo>
                    <a:pt x="677332" y="1354665"/>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8" name="Google Shape;398;p37"/>
            <p:cNvSpPr/>
            <p:nvPr/>
          </p:nvSpPr>
          <p:spPr>
            <a:xfrm>
              <a:off x="2976715" y="3580715"/>
              <a:ext cx="1355090" cy="1355090"/>
            </a:xfrm>
            <a:custGeom>
              <a:avLst/>
              <a:gdLst/>
              <a:ahLst/>
              <a:cxnLst/>
              <a:rect l="l" t="t" r="r" b="b"/>
              <a:pathLst>
                <a:path w="1355089" h="1355089" extrusionOk="0">
                  <a:moveTo>
                    <a:pt x="0" y="677332"/>
                  </a:moveTo>
                  <a:lnTo>
                    <a:pt x="1700" y="628960"/>
                  </a:lnTo>
                  <a:lnTo>
                    <a:pt x="6726" y="581506"/>
                  </a:lnTo>
                  <a:lnTo>
                    <a:pt x="14962" y="535084"/>
                  </a:lnTo>
                  <a:lnTo>
                    <a:pt x="26293" y="489809"/>
                  </a:lnTo>
                  <a:lnTo>
                    <a:pt x="40606" y="445796"/>
                  </a:lnTo>
                  <a:lnTo>
                    <a:pt x="57785" y="403160"/>
                  </a:lnTo>
                  <a:lnTo>
                    <a:pt x="77716" y="362015"/>
                  </a:lnTo>
                  <a:lnTo>
                    <a:pt x="100284" y="322475"/>
                  </a:lnTo>
                  <a:lnTo>
                    <a:pt x="125375" y="284656"/>
                  </a:lnTo>
                  <a:lnTo>
                    <a:pt x="152873" y="248671"/>
                  </a:lnTo>
                  <a:lnTo>
                    <a:pt x="182665" y="214636"/>
                  </a:lnTo>
                  <a:lnTo>
                    <a:pt x="214636" y="182665"/>
                  </a:lnTo>
                  <a:lnTo>
                    <a:pt x="248671" y="152873"/>
                  </a:lnTo>
                  <a:lnTo>
                    <a:pt x="284656" y="125375"/>
                  </a:lnTo>
                  <a:lnTo>
                    <a:pt x="322475" y="100284"/>
                  </a:lnTo>
                  <a:lnTo>
                    <a:pt x="362015" y="77716"/>
                  </a:lnTo>
                  <a:lnTo>
                    <a:pt x="403160" y="57785"/>
                  </a:lnTo>
                  <a:lnTo>
                    <a:pt x="445796" y="40606"/>
                  </a:lnTo>
                  <a:lnTo>
                    <a:pt x="489809" y="26293"/>
                  </a:lnTo>
                  <a:lnTo>
                    <a:pt x="535084" y="14962"/>
                  </a:lnTo>
                  <a:lnTo>
                    <a:pt x="581506" y="6726"/>
                  </a:lnTo>
                  <a:lnTo>
                    <a:pt x="628960" y="1700"/>
                  </a:lnTo>
                  <a:lnTo>
                    <a:pt x="677332" y="0"/>
                  </a:lnTo>
                  <a:lnTo>
                    <a:pt x="726114" y="1757"/>
                  </a:lnTo>
                  <a:lnTo>
                    <a:pt x="774360" y="6982"/>
                  </a:lnTo>
                  <a:lnTo>
                    <a:pt x="821900" y="15605"/>
                  </a:lnTo>
                  <a:lnTo>
                    <a:pt x="868562" y="27553"/>
                  </a:lnTo>
                  <a:lnTo>
                    <a:pt x="914176" y="42758"/>
                  </a:lnTo>
                  <a:lnTo>
                    <a:pt x="958571" y="61147"/>
                  </a:lnTo>
                  <a:lnTo>
                    <a:pt x="1001576" y="82650"/>
                  </a:lnTo>
                  <a:lnTo>
                    <a:pt x="1043020" y="107196"/>
                  </a:lnTo>
                  <a:lnTo>
                    <a:pt x="1082733" y="134714"/>
                  </a:lnTo>
                  <a:lnTo>
                    <a:pt x="1120543" y="165135"/>
                  </a:lnTo>
                  <a:lnTo>
                    <a:pt x="1156279" y="198386"/>
                  </a:lnTo>
                  <a:lnTo>
                    <a:pt x="1189531" y="234123"/>
                  </a:lnTo>
                  <a:lnTo>
                    <a:pt x="1219951" y="271933"/>
                  </a:lnTo>
                  <a:lnTo>
                    <a:pt x="1247469" y="311645"/>
                  </a:lnTo>
                  <a:lnTo>
                    <a:pt x="1272015" y="353089"/>
                  </a:lnTo>
                  <a:lnTo>
                    <a:pt x="1293518" y="396094"/>
                  </a:lnTo>
                  <a:lnTo>
                    <a:pt x="1311907" y="440489"/>
                  </a:lnTo>
                  <a:lnTo>
                    <a:pt x="1327111" y="486103"/>
                  </a:lnTo>
                  <a:lnTo>
                    <a:pt x="1339060" y="532765"/>
                  </a:lnTo>
                  <a:lnTo>
                    <a:pt x="1347682" y="580304"/>
                  </a:lnTo>
                  <a:lnTo>
                    <a:pt x="1352908" y="628550"/>
                  </a:lnTo>
                  <a:lnTo>
                    <a:pt x="1354665" y="677332"/>
                  </a:lnTo>
                  <a:lnTo>
                    <a:pt x="1352965" y="725705"/>
                  </a:lnTo>
                  <a:lnTo>
                    <a:pt x="1347939" y="773159"/>
                  </a:lnTo>
                  <a:lnTo>
                    <a:pt x="1339703" y="819581"/>
                  </a:lnTo>
                  <a:lnTo>
                    <a:pt x="1328372" y="864856"/>
                  </a:lnTo>
                  <a:lnTo>
                    <a:pt x="1314059" y="908868"/>
                  </a:lnTo>
                  <a:lnTo>
                    <a:pt x="1296880" y="951505"/>
                  </a:lnTo>
                  <a:lnTo>
                    <a:pt x="1276949" y="992650"/>
                  </a:lnTo>
                  <a:lnTo>
                    <a:pt x="1254381" y="1032190"/>
                  </a:lnTo>
                  <a:lnTo>
                    <a:pt x="1229290" y="1070009"/>
                  </a:lnTo>
                  <a:lnTo>
                    <a:pt x="1201791" y="1105994"/>
                  </a:lnTo>
                  <a:lnTo>
                    <a:pt x="1171999" y="1140029"/>
                  </a:lnTo>
                  <a:lnTo>
                    <a:pt x="1140028" y="1171999"/>
                  </a:lnTo>
                  <a:lnTo>
                    <a:pt x="1105994" y="1201792"/>
                  </a:lnTo>
                  <a:lnTo>
                    <a:pt x="1070009" y="1229290"/>
                  </a:lnTo>
                  <a:lnTo>
                    <a:pt x="1032190" y="1254381"/>
                  </a:lnTo>
                  <a:lnTo>
                    <a:pt x="992650" y="1276949"/>
                  </a:lnTo>
                  <a:lnTo>
                    <a:pt x="951505" y="1296880"/>
                  </a:lnTo>
                  <a:lnTo>
                    <a:pt x="908868" y="1314059"/>
                  </a:lnTo>
                  <a:lnTo>
                    <a:pt x="864856" y="1328372"/>
                  </a:lnTo>
                  <a:lnTo>
                    <a:pt x="819581" y="1339703"/>
                  </a:lnTo>
                  <a:lnTo>
                    <a:pt x="773159" y="1347939"/>
                  </a:lnTo>
                  <a:lnTo>
                    <a:pt x="725705" y="1352965"/>
                  </a:lnTo>
                  <a:lnTo>
                    <a:pt x="677332" y="1354665"/>
                  </a:lnTo>
                  <a:lnTo>
                    <a:pt x="628960" y="1352965"/>
                  </a:lnTo>
                  <a:lnTo>
                    <a:pt x="581506" y="1347939"/>
                  </a:lnTo>
                  <a:lnTo>
                    <a:pt x="535084" y="1339703"/>
                  </a:lnTo>
                  <a:lnTo>
                    <a:pt x="489809" y="1328372"/>
                  </a:lnTo>
                  <a:lnTo>
                    <a:pt x="445796" y="1314059"/>
                  </a:lnTo>
                  <a:lnTo>
                    <a:pt x="403160" y="1296880"/>
                  </a:lnTo>
                  <a:lnTo>
                    <a:pt x="362015" y="1276949"/>
                  </a:lnTo>
                  <a:lnTo>
                    <a:pt x="322475" y="1254381"/>
                  </a:lnTo>
                  <a:lnTo>
                    <a:pt x="284656" y="1229290"/>
                  </a:lnTo>
                  <a:lnTo>
                    <a:pt x="248671" y="1201792"/>
                  </a:lnTo>
                  <a:lnTo>
                    <a:pt x="214636" y="1171999"/>
                  </a:lnTo>
                  <a:lnTo>
                    <a:pt x="182665" y="1140029"/>
                  </a:lnTo>
                  <a:lnTo>
                    <a:pt x="152873" y="1105994"/>
                  </a:lnTo>
                  <a:lnTo>
                    <a:pt x="125375" y="1070009"/>
                  </a:lnTo>
                  <a:lnTo>
                    <a:pt x="100284" y="1032190"/>
                  </a:lnTo>
                  <a:lnTo>
                    <a:pt x="77716" y="992650"/>
                  </a:lnTo>
                  <a:lnTo>
                    <a:pt x="57785" y="951505"/>
                  </a:lnTo>
                  <a:lnTo>
                    <a:pt x="40606" y="908868"/>
                  </a:lnTo>
                  <a:lnTo>
                    <a:pt x="26293" y="864856"/>
                  </a:lnTo>
                  <a:lnTo>
                    <a:pt x="14962" y="819581"/>
                  </a:lnTo>
                  <a:lnTo>
                    <a:pt x="6726" y="773159"/>
                  </a:lnTo>
                  <a:lnTo>
                    <a:pt x="1700" y="725705"/>
                  </a:lnTo>
                  <a:lnTo>
                    <a:pt x="0" y="677332"/>
                  </a:lnTo>
                  <a:close/>
                </a:path>
              </a:pathLst>
            </a:custGeom>
            <a:noFill/>
            <a:ln w="15850" cap="flat" cmpd="sng">
              <a:solidFill>
                <a:srgbClr val="A52F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399" name="Google Shape;399;p37"/>
            <p:cNvSpPr/>
            <p:nvPr/>
          </p:nvSpPr>
          <p:spPr>
            <a:xfrm>
              <a:off x="3260110" y="5341781"/>
              <a:ext cx="7301230" cy="1083945"/>
            </a:xfrm>
            <a:custGeom>
              <a:avLst/>
              <a:gdLst/>
              <a:ahLst/>
              <a:cxnLst/>
              <a:rect l="l" t="t" r="r" b="b"/>
              <a:pathLst>
                <a:path w="7301230" h="1083945" extrusionOk="0">
                  <a:moveTo>
                    <a:pt x="7301110" y="1083732"/>
                  </a:moveTo>
                  <a:lnTo>
                    <a:pt x="0" y="1083732"/>
                  </a:lnTo>
                  <a:lnTo>
                    <a:pt x="0" y="0"/>
                  </a:lnTo>
                  <a:lnTo>
                    <a:pt x="7301110" y="0"/>
                  </a:lnTo>
                  <a:lnTo>
                    <a:pt x="7301110" y="1083732"/>
                  </a:lnTo>
                  <a:close/>
                </a:path>
              </a:pathLst>
            </a:custGeom>
            <a:solidFill>
              <a:srgbClr val="A52F0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400" name="Google Shape;400;p37"/>
            <p:cNvSpPr/>
            <p:nvPr/>
          </p:nvSpPr>
          <p:spPr>
            <a:xfrm>
              <a:off x="3260110" y="5341781"/>
              <a:ext cx="7301230" cy="1083945"/>
            </a:xfrm>
            <a:custGeom>
              <a:avLst/>
              <a:gdLst/>
              <a:ahLst/>
              <a:cxnLst/>
              <a:rect l="l" t="t" r="r" b="b"/>
              <a:pathLst>
                <a:path w="7301230" h="1083945" extrusionOk="0">
                  <a:moveTo>
                    <a:pt x="0" y="0"/>
                  </a:moveTo>
                  <a:lnTo>
                    <a:pt x="7301110" y="0"/>
                  </a:lnTo>
                  <a:lnTo>
                    <a:pt x="7301110" y="1083732"/>
                  </a:lnTo>
                  <a:lnTo>
                    <a:pt x="0" y="1083732"/>
                  </a:lnTo>
                  <a:lnTo>
                    <a:pt x="0" y="0"/>
                  </a:lnTo>
                  <a:close/>
                </a:path>
              </a:pathLst>
            </a:custGeom>
            <a:noFill/>
            <a:ln w="158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401" name="Google Shape;401;p37"/>
          <p:cNvSpPr txBox="1"/>
          <p:nvPr/>
        </p:nvSpPr>
        <p:spPr>
          <a:xfrm>
            <a:off x="4104663" y="2334150"/>
            <a:ext cx="5392420" cy="409342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FFFFF"/>
                </a:solidFill>
                <a:latin typeface="Arial"/>
                <a:ea typeface="Arial"/>
                <a:cs typeface="Arial"/>
                <a:sym typeface="Arial"/>
              </a:rPr>
              <a:t>Stem cells</a:t>
            </a:r>
            <a:endParaRPr sz="3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chemeClr val="dk1"/>
              </a:solidFill>
              <a:latin typeface="Arial"/>
              <a:ea typeface="Arial"/>
              <a:cs typeface="Arial"/>
              <a:sym typeface="Arial"/>
            </a:endParaRPr>
          </a:p>
          <a:p>
            <a:pPr marL="406400" marR="5080" lvl="0" indent="0" algn="l" rtl="0">
              <a:lnSpc>
                <a:spcPct val="109090"/>
              </a:lnSpc>
              <a:spcBef>
                <a:spcPts val="3204"/>
              </a:spcBef>
              <a:spcAft>
                <a:spcPts val="0"/>
              </a:spcAft>
              <a:buClr>
                <a:srgbClr val="000000"/>
              </a:buClr>
              <a:buSzPts val="3300"/>
              <a:buFont typeface="Arial"/>
              <a:buNone/>
            </a:pPr>
            <a:r>
              <a:rPr lang="en-US" sz="3300" b="1" i="0" u="none" strike="noStrike" cap="none">
                <a:solidFill>
                  <a:srgbClr val="FFFFFF"/>
                </a:solidFill>
                <a:latin typeface="Arial"/>
                <a:ea typeface="Arial"/>
                <a:cs typeface="Arial"/>
                <a:sym typeface="Arial"/>
              </a:rPr>
              <a:t>Uncommitted pluripotent  hematopoietic stem cell</a:t>
            </a:r>
            <a:endParaRPr sz="3300" b="0" i="0" u="none" strike="noStrike" cap="none">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000000"/>
              </a:buClr>
              <a:buSzPts val="4850"/>
              <a:buFont typeface="Arial"/>
              <a:buNone/>
            </a:pPr>
            <a:endParaRPr sz="4850" b="0" i="0" u="none" strike="noStrike" cap="none">
              <a:solidFill>
                <a:schemeClr val="dk1"/>
              </a:solidFill>
              <a:latin typeface="Arial"/>
              <a:ea typeface="Arial"/>
              <a:cs typeface="Arial"/>
              <a:sym typeface="Arial"/>
            </a:endParaRPr>
          </a:p>
          <a:p>
            <a:pPr marL="12700" marR="630555" lvl="0" indent="0" algn="l" rtl="0">
              <a:lnSpc>
                <a:spcPct val="109090"/>
              </a:lnSpc>
              <a:spcBef>
                <a:spcPts val="0"/>
              </a:spcBef>
              <a:spcAft>
                <a:spcPts val="0"/>
              </a:spcAft>
              <a:buClr>
                <a:srgbClr val="000000"/>
              </a:buClr>
              <a:buSzPts val="3300"/>
              <a:buFont typeface="Arial"/>
              <a:buNone/>
            </a:pPr>
            <a:r>
              <a:rPr lang="en-US" sz="3300" b="1" i="0" u="none" strike="noStrike" cap="none">
                <a:solidFill>
                  <a:srgbClr val="FFFFFF"/>
                </a:solidFill>
                <a:latin typeface="Arial"/>
                <a:ea typeface="Arial"/>
                <a:cs typeface="Arial"/>
                <a:sym typeface="Arial"/>
              </a:rPr>
              <a:t>Committed pluripotent  hematopoietic stem cell</a:t>
            </a:r>
            <a:endParaRPr sz="3300" b="0" i="0" u="none" strike="noStrike" cap="none">
              <a:solidFill>
                <a:schemeClr val="dk1"/>
              </a:solidFill>
              <a:latin typeface="Arial"/>
              <a:ea typeface="Arial"/>
              <a:cs typeface="Arial"/>
              <a:sym typeface="Arial"/>
            </a:endParaRPr>
          </a:p>
        </p:txBody>
      </p:sp>
      <p:grpSp>
        <p:nvGrpSpPr>
          <p:cNvPr id="402" name="Google Shape;402;p37"/>
          <p:cNvGrpSpPr/>
          <p:nvPr/>
        </p:nvGrpSpPr>
        <p:grpSpPr>
          <a:xfrm>
            <a:off x="2582777" y="5206319"/>
            <a:ext cx="1355091" cy="1355090"/>
            <a:chOff x="2582777" y="5206315"/>
            <a:chExt cx="1355091" cy="1355090"/>
          </a:xfrm>
        </p:grpSpPr>
        <p:sp>
          <p:nvSpPr>
            <p:cNvPr id="403" name="Google Shape;403;p37"/>
            <p:cNvSpPr/>
            <p:nvPr/>
          </p:nvSpPr>
          <p:spPr>
            <a:xfrm>
              <a:off x="2582777" y="5206315"/>
              <a:ext cx="1355090" cy="1355090"/>
            </a:xfrm>
            <a:custGeom>
              <a:avLst/>
              <a:gdLst/>
              <a:ahLst/>
              <a:cxnLst/>
              <a:rect l="l" t="t" r="r" b="b"/>
              <a:pathLst>
                <a:path w="1355089" h="1355090" extrusionOk="0">
                  <a:moveTo>
                    <a:pt x="677332" y="1354665"/>
                  </a:moveTo>
                  <a:lnTo>
                    <a:pt x="628960" y="1352965"/>
                  </a:lnTo>
                  <a:lnTo>
                    <a:pt x="581506" y="1347939"/>
                  </a:lnTo>
                  <a:lnTo>
                    <a:pt x="535084" y="1339703"/>
                  </a:lnTo>
                  <a:lnTo>
                    <a:pt x="489809" y="1328372"/>
                  </a:lnTo>
                  <a:lnTo>
                    <a:pt x="445796" y="1314059"/>
                  </a:lnTo>
                  <a:lnTo>
                    <a:pt x="403160" y="1296880"/>
                  </a:lnTo>
                  <a:lnTo>
                    <a:pt x="362015" y="1276949"/>
                  </a:lnTo>
                  <a:lnTo>
                    <a:pt x="322475" y="1254381"/>
                  </a:lnTo>
                  <a:lnTo>
                    <a:pt x="284656" y="1229290"/>
                  </a:lnTo>
                  <a:lnTo>
                    <a:pt x="248671" y="1201792"/>
                  </a:lnTo>
                  <a:lnTo>
                    <a:pt x="214636" y="1171999"/>
                  </a:lnTo>
                  <a:lnTo>
                    <a:pt x="182665" y="1140029"/>
                  </a:lnTo>
                  <a:lnTo>
                    <a:pt x="152873" y="1105994"/>
                  </a:lnTo>
                  <a:lnTo>
                    <a:pt x="125375" y="1070009"/>
                  </a:lnTo>
                  <a:lnTo>
                    <a:pt x="100284" y="1032190"/>
                  </a:lnTo>
                  <a:lnTo>
                    <a:pt x="77716" y="992650"/>
                  </a:lnTo>
                  <a:lnTo>
                    <a:pt x="57785" y="951505"/>
                  </a:lnTo>
                  <a:lnTo>
                    <a:pt x="40606" y="908868"/>
                  </a:lnTo>
                  <a:lnTo>
                    <a:pt x="26293" y="864856"/>
                  </a:lnTo>
                  <a:lnTo>
                    <a:pt x="14962" y="819581"/>
                  </a:lnTo>
                  <a:lnTo>
                    <a:pt x="6726" y="773159"/>
                  </a:lnTo>
                  <a:lnTo>
                    <a:pt x="1700" y="725705"/>
                  </a:lnTo>
                  <a:lnTo>
                    <a:pt x="0" y="677332"/>
                  </a:lnTo>
                  <a:lnTo>
                    <a:pt x="1700" y="628960"/>
                  </a:lnTo>
                  <a:lnTo>
                    <a:pt x="6726" y="581506"/>
                  </a:lnTo>
                  <a:lnTo>
                    <a:pt x="14962" y="535084"/>
                  </a:lnTo>
                  <a:lnTo>
                    <a:pt x="26293" y="489809"/>
                  </a:lnTo>
                  <a:lnTo>
                    <a:pt x="40606" y="445796"/>
                  </a:lnTo>
                  <a:lnTo>
                    <a:pt x="57785" y="403160"/>
                  </a:lnTo>
                  <a:lnTo>
                    <a:pt x="77716" y="362015"/>
                  </a:lnTo>
                  <a:lnTo>
                    <a:pt x="100284" y="322475"/>
                  </a:lnTo>
                  <a:lnTo>
                    <a:pt x="125375" y="284656"/>
                  </a:lnTo>
                  <a:lnTo>
                    <a:pt x="152873" y="248671"/>
                  </a:lnTo>
                  <a:lnTo>
                    <a:pt x="182665" y="214636"/>
                  </a:lnTo>
                  <a:lnTo>
                    <a:pt x="214636" y="182665"/>
                  </a:lnTo>
                  <a:lnTo>
                    <a:pt x="248671" y="152873"/>
                  </a:lnTo>
                  <a:lnTo>
                    <a:pt x="284656" y="125375"/>
                  </a:lnTo>
                  <a:lnTo>
                    <a:pt x="322475" y="100284"/>
                  </a:lnTo>
                  <a:lnTo>
                    <a:pt x="362015" y="77716"/>
                  </a:lnTo>
                  <a:lnTo>
                    <a:pt x="403160" y="57785"/>
                  </a:lnTo>
                  <a:lnTo>
                    <a:pt x="445796" y="40606"/>
                  </a:lnTo>
                  <a:lnTo>
                    <a:pt x="489809" y="26293"/>
                  </a:lnTo>
                  <a:lnTo>
                    <a:pt x="535084" y="14962"/>
                  </a:lnTo>
                  <a:lnTo>
                    <a:pt x="581506" y="6726"/>
                  </a:lnTo>
                  <a:lnTo>
                    <a:pt x="628960" y="1700"/>
                  </a:lnTo>
                  <a:lnTo>
                    <a:pt x="677332" y="0"/>
                  </a:lnTo>
                  <a:lnTo>
                    <a:pt x="726114" y="1757"/>
                  </a:lnTo>
                  <a:lnTo>
                    <a:pt x="774360" y="6982"/>
                  </a:lnTo>
                  <a:lnTo>
                    <a:pt x="821900" y="15605"/>
                  </a:lnTo>
                  <a:lnTo>
                    <a:pt x="868562" y="27553"/>
                  </a:lnTo>
                  <a:lnTo>
                    <a:pt x="914176" y="42758"/>
                  </a:lnTo>
                  <a:lnTo>
                    <a:pt x="958571" y="61147"/>
                  </a:lnTo>
                  <a:lnTo>
                    <a:pt x="1001576" y="82650"/>
                  </a:lnTo>
                  <a:lnTo>
                    <a:pt x="1043020" y="107196"/>
                  </a:lnTo>
                  <a:lnTo>
                    <a:pt x="1082733" y="134714"/>
                  </a:lnTo>
                  <a:lnTo>
                    <a:pt x="1120543" y="165135"/>
                  </a:lnTo>
                  <a:lnTo>
                    <a:pt x="1156279" y="198386"/>
                  </a:lnTo>
                  <a:lnTo>
                    <a:pt x="1189530" y="234123"/>
                  </a:lnTo>
                  <a:lnTo>
                    <a:pt x="1219951" y="271933"/>
                  </a:lnTo>
                  <a:lnTo>
                    <a:pt x="1247469" y="311645"/>
                  </a:lnTo>
                  <a:lnTo>
                    <a:pt x="1272016" y="353089"/>
                  </a:lnTo>
                  <a:lnTo>
                    <a:pt x="1293519" y="396094"/>
                  </a:lnTo>
                  <a:lnTo>
                    <a:pt x="1311908" y="440489"/>
                  </a:lnTo>
                  <a:lnTo>
                    <a:pt x="1327112" y="486103"/>
                  </a:lnTo>
                  <a:lnTo>
                    <a:pt x="1339061" y="532765"/>
                  </a:lnTo>
                  <a:lnTo>
                    <a:pt x="1347683" y="580304"/>
                  </a:lnTo>
                  <a:lnTo>
                    <a:pt x="1352908" y="628550"/>
                  </a:lnTo>
                  <a:lnTo>
                    <a:pt x="1354666" y="677332"/>
                  </a:lnTo>
                  <a:lnTo>
                    <a:pt x="1352965" y="725705"/>
                  </a:lnTo>
                  <a:lnTo>
                    <a:pt x="1347939" y="773159"/>
                  </a:lnTo>
                  <a:lnTo>
                    <a:pt x="1339704" y="819581"/>
                  </a:lnTo>
                  <a:lnTo>
                    <a:pt x="1328372" y="864856"/>
                  </a:lnTo>
                  <a:lnTo>
                    <a:pt x="1314059" y="908868"/>
                  </a:lnTo>
                  <a:lnTo>
                    <a:pt x="1296880" y="951505"/>
                  </a:lnTo>
                  <a:lnTo>
                    <a:pt x="1276949" y="992650"/>
                  </a:lnTo>
                  <a:lnTo>
                    <a:pt x="1254381" y="1032190"/>
                  </a:lnTo>
                  <a:lnTo>
                    <a:pt x="1229290" y="1070009"/>
                  </a:lnTo>
                  <a:lnTo>
                    <a:pt x="1201792" y="1105994"/>
                  </a:lnTo>
                  <a:lnTo>
                    <a:pt x="1172000" y="1140029"/>
                  </a:lnTo>
                  <a:lnTo>
                    <a:pt x="1140029" y="1171999"/>
                  </a:lnTo>
                  <a:lnTo>
                    <a:pt x="1105994" y="1201792"/>
                  </a:lnTo>
                  <a:lnTo>
                    <a:pt x="1070009" y="1229290"/>
                  </a:lnTo>
                  <a:lnTo>
                    <a:pt x="1032190" y="1254381"/>
                  </a:lnTo>
                  <a:lnTo>
                    <a:pt x="992650" y="1276949"/>
                  </a:lnTo>
                  <a:lnTo>
                    <a:pt x="951505" y="1296880"/>
                  </a:lnTo>
                  <a:lnTo>
                    <a:pt x="908869" y="1314059"/>
                  </a:lnTo>
                  <a:lnTo>
                    <a:pt x="864856" y="1328372"/>
                  </a:lnTo>
                  <a:lnTo>
                    <a:pt x="819581" y="1339703"/>
                  </a:lnTo>
                  <a:lnTo>
                    <a:pt x="773159" y="1347939"/>
                  </a:lnTo>
                  <a:lnTo>
                    <a:pt x="725705" y="1352965"/>
                  </a:lnTo>
                  <a:lnTo>
                    <a:pt x="677332" y="1354665"/>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404" name="Google Shape;404;p37"/>
            <p:cNvSpPr/>
            <p:nvPr/>
          </p:nvSpPr>
          <p:spPr>
            <a:xfrm>
              <a:off x="2582778" y="5206315"/>
              <a:ext cx="1355090" cy="1355090"/>
            </a:xfrm>
            <a:custGeom>
              <a:avLst/>
              <a:gdLst/>
              <a:ahLst/>
              <a:cxnLst/>
              <a:rect l="l" t="t" r="r" b="b"/>
              <a:pathLst>
                <a:path w="1355089" h="1355090" extrusionOk="0">
                  <a:moveTo>
                    <a:pt x="0" y="677332"/>
                  </a:moveTo>
                  <a:lnTo>
                    <a:pt x="1700" y="628960"/>
                  </a:lnTo>
                  <a:lnTo>
                    <a:pt x="6726" y="581506"/>
                  </a:lnTo>
                  <a:lnTo>
                    <a:pt x="14962" y="535084"/>
                  </a:lnTo>
                  <a:lnTo>
                    <a:pt x="26293" y="489809"/>
                  </a:lnTo>
                  <a:lnTo>
                    <a:pt x="40606" y="445796"/>
                  </a:lnTo>
                  <a:lnTo>
                    <a:pt x="57785" y="403160"/>
                  </a:lnTo>
                  <a:lnTo>
                    <a:pt x="77716" y="362015"/>
                  </a:lnTo>
                  <a:lnTo>
                    <a:pt x="100284" y="322475"/>
                  </a:lnTo>
                  <a:lnTo>
                    <a:pt x="125375" y="284656"/>
                  </a:lnTo>
                  <a:lnTo>
                    <a:pt x="152873" y="248671"/>
                  </a:lnTo>
                  <a:lnTo>
                    <a:pt x="182665" y="214636"/>
                  </a:lnTo>
                  <a:lnTo>
                    <a:pt x="214636" y="182665"/>
                  </a:lnTo>
                  <a:lnTo>
                    <a:pt x="248671" y="152873"/>
                  </a:lnTo>
                  <a:lnTo>
                    <a:pt x="284656" y="125375"/>
                  </a:lnTo>
                  <a:lnTo>
                    <a:pt x="322475" y="100284"/>
                  </a:lnTo>
                  <a:lnTo>
                    <a:pt x="362015" y="77716"/>
                  </a:lnTo>
                  <a:lnTo>
                    <a:pt x="403160" y="57785"/>
                  </a:lnTo>
                  <a:lnTo>
                    <a:pt x="445796" y="40606"/>
                  </a:lnTo>
                  <a:lnTo>
                    <a:pt x="489809" y="26293"/>
                  </a:lnTo>
                  <a:lnTo>
                    <a:pt x="535084" y="14962"/>
                  </a:lnTo>
                  <a:lnTo>
                    <a:pt x="581506" y="6726"/>
                  </a:lnTo>
                  <a:lnTo>
                    <a:pt x="628960" y="1700"/>
                  </a:lnTo>
                  <a:lnTo>
                    <a:pt x="677332" y="0"/>
                  </a:lnTo>
                  <a:lnTo>
                    <a:pt x="726114" y="1757"/>
                  </a:lnTo>
                  <a:lnTo>
                    <a:pt x="774360" y="6982"/>
                  </a:lnTo>
                  <a:lnTo>
                    <a:pt x="821900" y="15605"/>
                  </a:lnTo>
                  <a:lnTo>
                    <a:pt x="868562" y="27553"/>
                  </a:lnTo>
                  <a:lnTo>
                    <a:pt x="914176" y="42758"/>
                  </a:lnTo>
                  <a:lnTo>
                    <a:pt x="958571" y="61147"/>
                  </a:lnTo>
                  <a:lnTo>
                    <a:pt x="1001576" y="82650"/>
                  </a:lnTo>
                  <a:lnTo>
                    <a:pt x="1043020" y="107196"/>
                  </a:lnTo>
                  <a:lnTo>
                    <a:pt x="1082733" y="134714"/>
                  </a:lnTo>
                  <a:lnTo>
                    <a:pt x="1120543" y="165135"/>
                  </a:lnTo>
                  <a:lnTo>
                    <a:pt x="1156279" y="198386"/>
                  </a:lnTo>
                  <a:lnTo>
                    <a:pt x="1189530" y="234123"/>
                  </a:lnTo>
                  <a:lnTo>
                    <a:pt x="1219951" y="271933"/>
                  </a:lnTo>
                  <a:lnTo>
                    <a:pt x="1247469" y="311645"/>
                  </a:lnTo>
                  <a:lnTo>
                    <a:pt x="1272016" y="353089"/>
                  </a:lnTo>
                  <a:lnTo>
                    <a:pt x="1293519" y="396094"/>
                  </a:lnTo>
                  <a:lnTo>
                    <a:pt x="1311908" y="440489"/>
                  </a:lnTo>
                  <a:lnTo>
                    <a:pt x="1327112" y="486103"/>
                  </a:lnTo>
                  <a:lnTo>
                    <a:pt x="1339061" y="532765"/>
                  </a:lnTo>
                  <a:lnTo>
                    <a:pt x="1347683" y="580304"/>
                  </a:lnTo>
                  <a:lnTo>
                    <a:pt x="1352908" y="628550"/>
                  </a:lnTo>
                  <a:lnTo>
                    <a:pt x="1354666" y="677332"/>
                  </a:lnTo>
                  <a:lnTo>
                    <a:pt x="1352965" y="725705"/>
                  </a:lnTo>
                  <a:lnTo>
                    <a:pt x="1347939" y="773159"/>
                  </a:lnTo>
                  <a:lnTo>
                    <a:pt x="1339704" y="819581"/>
                  </a:lnTo>
                  <a:lnTo>
                    <a:pt x="1328372" y="864856"/>
                  </a:lnTo>
                  <a:lnTo>
                    <a:pt x="1314059" y="908868"/>
                  </a:lnTo>
                  <a:lnTo>
                    <a:pt x="1296880" y="951505"/>
                  </a:lnTo>
                  <a:lnTo>
                    <a:pt x="1276949" y="992650"/>
                  </a:lnTo>
                  <a:lnTo>
                    <a:pt x="1254381" y="1032190"/>
                  </a:lnTo>
                  <a:lnTo>
                    <a:pt x="1229290" y="1070009"/>
                  </a:lnTo>
                  <a:lnTo>
                    <a:pt x="1201792" y="1105994"/>
                  </a:lnTo>
                  <a:lnTo>
                    <a:pt x="1172000" y="1140029"/>
                  </a:lnTo>
                  <a:lnTo>
                    <a:pt x="1140029" y="1171999"/>
                  </a:lnTo>
                  <a:lnTo>
                    <a:pt x="1105994" y="1201792"/>
                  </a:lnTo>
                  <a:lnTo>
                    <a:pt x="1070009" y="1229290"/>
                  </a:lnTo>
                  <a:lnTo>
                    <a:pt x="1032190" y="1254381"/>
                  </a:lnTo>
                  <a:lnTo>
                    <a:pt x="992650" y="1276949"/>
                  </a:lnTo>
                  <a:lnTo>
                    <a:pt x="951505" y="1296880"/>
                  </a:lnTo>
                  <a:lnTo>
                    <a:pt x="908869" y="1314059"/>
                  </a:lnTo>
                  <a:lnTo>
                    <a:pt x="864856" y="1328372"/>
                  </a:lnTo>
                  <a:lnTo>
                    <a:pt x="819581" y="1339703"/>
                  </a:lnTo>
                  <a:lnTo>
                    <a:pt x="773159" y="1347939"/>
                  </a:lnTo>
                  <a:lnTo>
                    <a:pt x="725705" y="1352965"/>
                  </a:lnTo>
                  <a:lnTo>
                    <a:pt x="677332" y="1354665"/>
                  </a:lnTo>
                  <a:lnTo>
                    <a:pt x="628960" y="1352965"/>
                  </a:lnTo>
                  <a:lnTo>
                    <a:pt x="581506" y="1347939"/>
                  </a:lnTo>
                  <a:lnTo>
                    <a:pt x="535084" y="1339703"/>
                  </a:lnTo>
                  <a:lnTo>
                    <a:pt x="489809" y="1328372"/>
                  </a:lnTo>
                  <a:lnTo>
                    <a:pt x="445796" y="1314059"/>
                  </a:lnTo>
                  <a:lnTo>
                    <a:pt x="403160" y="1296880"/>
                  </a:lnTo>
                  <a:lnTo>
                    <a:pt x="362015" y="1276949"/>
                  </a:lnTo>
                  <a:lnTo>
                    <a:pt x="322475" y="1254381"/>
                  </a:lnTo>
                  <a:lnTo>
                    <a:pt x="284656" y="1229290"/>
                  </a:lnTo>
                  <a:lnTo>
                    <a:pt x="248671" y="1201792"/>
                  </a:lnTo>
                  <a:lnTo>
                    <a:pt x="214636" y="1171999"/>
                  </a:lnTo>
                  <a:lnTo>
                    <a:pt x="182665" y="1140029"/>
                  </a:lnTo>
                  <a:lnTo>
                    <a:pt x="152873" y="1105994"/>
                  </a:lnTo>
                  <a:lnTo>
                    <a:pt x="125375" y="1070009"/>
                  </a:lnTo>
                  <a:lnTo>
                    <a:pt x="100284" y="1032190"/>
                  </a:lnTo>
                  <a:lnTo>
                    <a:pt x="77716" y="992650"/>
                  </a:lnTo>
                  <a:lnTo>
                    <a:pt x="57785" y="951505"/>
                  </a:lnTo>
                  <a:lnTo>
                    <a:pt x="40606" y="908868"/>
                  </a:lnTo>
                  <a:lnTo>
                    <a:pt x="26293" y="864856"/>
                  </a:lnTo>
                  <a:lnTo>
                    <a:pt x="14962" y="819581"/>
                  </a:lnTo>
                  <a:lnTo>
                    <a:pt x="6726" y="773159"/>
                  </a:lnTo>
                  <a:lnTo>
                    <a:pt x="1700" y="725705"/>
                  </a:lnTo>
                  <a:lnTo>
                    <a:pt x="0" y="677332"/>
                  </a:lnTo>
                  <a:close/>
                </a:path>
              </a:pathLst>
            </a:custGeom>
            <a:noFill/>
            <a:ln w="15850" cap="flat" cmpd="sng">
              <a:solidFill>
                <a:srgbClr val="A52F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8"/>
          <p:cNvSpPr txBox="1">
            <a:spLocks noGrp="1"/>
          </p:cNvSpPr>
          <p:nvPr>
            <p:ph type="title"/>
          </p:nvPr>
        </p:nvSpPr>
        <p:spPr>
          <a:xfrm>
            <a:off x="4377090" y="834068"/>
            <a:ext cx="3928709" cy="68993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400"/>
              <a:buFont typeface="Arial"/>
              <a:buNone/>
            </a:pPr>
            <a:r>
              <a:rPr lang="en-US" sz="4400">
                <a:latin typeface="Arial"/>
                <a:ea typeface="Arial"/>
                <a:cs typeface="Arial"/>
                <a:sym typeface="Arial"/>
              </a:rPr>
              <a:t>Stem Cells</a:t>
            </a:r>
            <a:endParaRPr sz="4400">
              <a:latin typeface="Arial"/>
              <a:ea typeface="Arial"/>
              <a:cs typeface="Arial"/>
              <a:sym typeface="Arial"/>
            </a:endParaRPr>
          </a:p>
        </p:txBody>
      </p:sp>
      <p:sp>
        <p:nvSpPr>
          <p:cNvPr id="410" name="Google Shape;410;p38"/>
          <p:cNvSpPr txBox="1"/>
          <p:nvPr/>
        </p:nvSpPr>
        <p:spPr>
          <a:xfrm>
            <a:off x="2547939" y="2553084"/>
            <a:ext cx="8521700" cy="1249045"/>
          </a:xfrm>
          <a:prstGeom prst="rect">
            <a:avLst/>
          </a:prstGeom>
          <a:noFill/>
          <a:ln>
            <a:noFill/>
          </a:ln>
        </p:spPr>
        <p:txBody>
          <a:bodyPr spcFirstLastPara="1" wrap="square" lIns="0" tIns="22850" rIns="0" bIns="0" anchor="t" anchorCtr="0">
            <a:spAutoFit/>
          </a:bodyPr>
          <a:lstStyle/>
          <a:p>
            <a:pPr marL="469900" marR="27305" lvl="0" indent="-457200" algn="l" rtl="0">
              <a:lnSpc>
                <a:spcPct val="119444"/>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Hematopoietic stem cells are the primitive cells in the bone marrow which  give rise to blood cells.</a:t>
            </a:r>
            <a:endParaRPr sz="1800" b="0" i="0" u="none" strike="noStrike" cap="none">
              <a:solidFill>
                <a:schemeClr val="dk1"/>
              </a:solidFill>
              <a:latin typeface="Arial"/>
              <a:ea typeface="Arial"/>
              <a:cs typeface="Arial"/>
              <a:sym typeface="Arial"/>
            </a:endParaRPr>
          </a:p>
          <a:p>
            <a:pPr marL="469900" marR="5080" lvl="0" indent="-457200" algn="l" rtl="0">
              <a:lnSpc>
                <a:spcPct val="100000"/>
              </a:lnSpc>
              <a:spcBef>
                <a:spcPts val="944"/>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Stem cells are the primary </a:t>
            </a:r>
            <a:r>
              <a:rPr lang="en-US" sz="1800" b="1" i="0" u="none" strike="noStrike" cap="none">
                <a:solidFill>
                  <a:schemeClr val="dk1"/>
                </a:solidFill>
                <a:latin typeface="Arial"/>
                <a:ea typeface="Arial"/>
                <a:cs typeface="Arial"/>
                <a:sym typeface="Arial"/>
              </a:rPr>
              <a:t>cells </a:t>
            </a:r>
            <a:r>
              <a:rPr lang="en-US" sz="1800" b="1" i="0" u="none" strike="noStrike" cap="none">
                <a:solidFill>
                  <a:srgbClr val="00B050"/>
                </a:solidFill>
                <a:latin typeface="Arial"/>
                <a:ea typeface="Arial"/>
                <a:cs typeface="Arial"/>
                <a:sym typeface="Arial"/>
              </a:rPr>
              <a:t>capable of self renewal </a:t>
            </a:r>
            <a:r>
              <a:rPr lang="en-US" sz="1800" b="1" i="0" u="none" strike="noStrike" cap="none">
                <a:solidFill>
                  <a:srgbClr val="3E3E3E"/>
                </a:solidFill>
                <a:latin typeface="Arial"/>
                <a:ea typeface="Arial"/>
                <a:cs typeface="Arial"/>
                <a:sym typeface="Arial"/>
              </a:rPr>
              <a:t>and </a:t>
            </a:r>
            <a:r>
              <a:rPr lang="en-US" sz="1800" b="1" i="0" u="none" strike="noStrike" cap="none">
                <a:solidFill>
                  <a:srgbClr val="00B050"/>
                </a:solidFill>
                <a:latin typeface="Arial"/>
                <a:ea typeface="Arial"/>
                <a:cs typeface="Arial"/>
                <a:sym typeface="Arial"/>
              </a:rPr>
              <a:t>differentiating  </a:t>
            </a:r>
            <a:r>
              <a:rPr lang="en-US" sz="1800" b="1" i="0" u="none" strike="noStrike" cap="none">
                <a:solidFill>
                  <a:srgbClr val="3E3E3E"/>
                </a:solidFill>
                <a:latin typeface="Arial"/>
                <a:ea typeface="Arial"/>
                <a:cs typeface="Arial"/>
                <a:sym typeface="Arial"/>
              </a:rPr>
              <a:t>into specialized cells.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9"/>
          <p:cNvSpPr txBox="1">
            <a:spLocks noGrp="1"/>
          </p:cNvSpPr>
          <p:nvPr>
            <p:ph type="title"/>
          </p:nvPr>
        </p:nvSpPr>
        <p:spPr>
          <a:xfrm>
            <a:off x="2686183" y="695757"/>
            <a:ext cx="7727951" cy="1000914"/>
          </a:xfrm>
          <a:prstGeom prst="rect">
            <a:avLst/>
          </a:prstGeom>
          <a:noFill/>
          <a:ln>
            <a:noFill/>
          </a:ln>
        </p:spPr>
        <p:txBody>
          <a:bodyPr spcFirstLastPara="1" wrap="square" lIns="0" tIns="26025" rIns="0" bIns="0" anchor="b" anchorCtr="0">
            <a:spAutoFit/>
          </a:bodyPr>
          <a:lstStyle/>
          <a:p>
            <a:pPr marL="3002915" marR="5080" lvl="0" indent="-2990850" algn="l" rtl="0">
              <a:lnSpc>
                <a:spcPct val="119656"/>
              </a:lnSpc>
              <a:spcBef>
                <a:spcPts val="0"/>
              </a:spcBef>
              <a:spcAft>
                <a:spcPts val="0"/>
              </a:spcAft>
              <a:buClr>
                <a:schemeClr val="dk2"/>
              </a:buClr>
              <a:buSzPts val="3200"/>
              <a:buFont typeface="Arial"/>
              <a:buNone/>
            </a:pPr>
            <a:r>
              <a:rPr lang="en-US" sz="3200">
                <a:latin typeface="Arial"/>
                <a:ea typeface="Arial"/>
                <a:cs typeface="Arial"/>
                <a:sym typeface="Arial"/>
              </a:rPr>
              <a:t>Uncommitted Pluripotent hematopoietic  stem cell</a:t>
            </a:r>
            <a:endParaRPr sz="3200">
              <a:latin typeface="Arial"/>
              <a:ea typeface="Arial"/>
              <a:cs typeface="Arial"/>
              <a:sym typeface="Arial"/>
            </a:endParaRPr>
          </a:p>
        </p:txBody>
      </p:sp>
      <p:sp>
        <p:nvSpPr>
          <p:cNvPr id="416" name="Google Shape;416;p39"/>
          <p:cNvSpPr txBox="1"/>
          <p:nvPr/>
        </p:nvSpPr>
        <p:spPr>
          <a:xfrm>
            <a:off x="2547938" y="2553082"/>
            <a:ext cx="8862060" cy="1661993"/>
          </a:xfrm>
          <a:prstGeom prst="rect">
            <a:avLst/>
          </a:prstGeom>
          <a:noFill/>
          <a:ln>
            <a:noFill/>
          </a:ln>
        </p:spPr>
        <p:txBody>
          <a:bodyPr spcFirstLastPara="1" wrap="square" lIns="0" tIns="22850" rIns="0" bIns="0" anchor="t" anchorCtr="0">
            <a:spAutoFit/>
          </a:bodyPr>
          <a:lstStyle/>
          <a:p>
            <a:pPr marL="469900" marR="434975" lvl="0" indent="-457200" algn="l" rtl="0">
              <a:lnSpc>
                <a:spcPct val="119444"/>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Hematopoietic stem cell in the bone marrow are uncommitted Pluripotent  Hematopoietic Stem Cell ( PHSC ).</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44"/>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PHSC is defined as a cell that give rise to all type of blood cells.</a:t>
            </a:r>
            <a:endParaRPr sz="1800" b="0" i="0" u="none" strike="noStrike" cap="none">
              <a:solidFill>
                <a:schemeClr val="dk1"/>
              </a:solidFill>
              <a:latin typeface="Arial"/>
              <a:ea typeface="Arial"/>
              <a:cs typeface="Arial"/>
              <a:sym typeface="Arial"/>
            </a:endParaRPr>
          </a:p>
          <a:p>
            <a:pPr marL="469900" marR="5080" lvl="0" indent="-45720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In early stages, PHSC are not designed to form a particular type of blood cell,  hence it is called uncommitted PHSC.</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914400" y="609600"/>
            <a:ext cx="6096000"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993D00"/>
                </a:solidFill>
                <a:latin typeface="Century Schoolbook"/>
                <a:ea typeface="Century Schoolbook"/>
                <a:cs typeface="Century Schoolbook"/>
                <a:sym typeface="Century Schoolbook"/>
              </a:rPr>
              <a:t>उत्पत्ति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993D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entury Schoolbook"/>
                <a:ea typeface="Century Schoolbook"/>
                <a:cs typeface="Century Schoolbook"/>
                <a:sym typeface="Century Schoolbook"/>
              </a:rPr>
              <a:t> </a:t>
            </a:r>
            <a:br>
              <a:rPr lang="en-US" sz="4400" b="0" i="0" u="none" strike="noStrike" cap="none">
                <a:solidFill>
                  <a:schemeClr val="dk1"/>
                </a:solidFill>
                <a:latin typeface="Century Schoolbook"/>
                <a:ea typeface="Century Schoolbook"/>
                <a:cs typeface="Century Schoolbook"/>
                <a:sym typeface="Century Schoolbook"/>
              </a:rPr>
            </a:br>
            <a:endParaRPr sz="4400" b="0" i="0" u="none" strike="noStrike" cap="none">
              <a:solidFill>
                <a:schemeClr val="dk1"/>
              </a:solidFill>
              <a:latin typeface="Century Schoolbook"/>
              <a:ea typeface="Century Schoolbook"/>
              <a:cs typeface="Century Schoolbook"/>
              <a:sym typeface="Century Schoolbook"/>
            </a:endParaRPr>
          </a:p>
        </p:txBody>
      </p:sp>
      <p:sp>
        <p:nvSpPr>
          <p:cNvPr id="160" name="Google Shape;160;p4"/>
          <p:cNvSpPr/>
          <p:nvPr/>
        </p:nvSpPr>
        <p:spPr>
          <a:xfrm>
            <a:off x="990600" y="1676404"/>
            <a:ext cx="81534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Schoolbook"/>
                <a:ea typeface="Century Schoolbook"/>
                <a:cs typeface="Century Schoolbook"/>
                <a:sym typeface="Century Schoolbook"/>
              </a:rPr>
              <a:t/>
            </a:r>
            <a:br>
              <a:rPr lang="en-US" sz="1800" b="0" i="0" u="none" strike="noStrike" cap="none">
                <a:solidFill>
                  <a:schemeClr val="dk1"/>
                </a:solidFill>
                <a:latin typeface="Century Schoolbook"/>
                <a:ea typeface="Century Schoolbook"/>
                <a:cs typeface="Century Schoolbook"/>
                <a:sym typeface="Century Schoolbook"/>
              </a:rPr>
            </a:br>
            <a:endParaRPr sz="1800" b="0" i="0" u="none" strike="noStrike" cap="none">
              <a:solidFill>
                <a:schemeClr val="dk1"/>
              </a:solidFill>
              <a:latin typeface="Century Schoolbook"/>
              <a:ea typeface="Century Schoolbook"/>
              <a:cs typeface="Century Schoolbook"/>
              <a:sym typeface="Century Schoolbook"/>
            </a:endParaRPr>
          </a:p>
        </p:txBody>
      </p:sp>
      <p:sp>
        <p:nvSpPr>
          <p:cNvPr id="161" name="Google Shape;161;p4"/>
          <p:cNvSpPr/>
          <p:nvPr/>
        </p:nvSpPr>
        <p:spPr>
          <a:xfrm>
            <a:off x="1143000" y="1371600"/>
            <a:ext cx="8915400"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entury Schoolbook"/>
                <a:ea typeface="Century Schoolbook"/>
                <a:cs typeface="Century Schoolbook"/>
                <a:sym typeface="Century Schoolbook"/>
              </a:rPr>
              <a:t>रक्त" शब्द की निष्पत्ति 'रञ्ज'धातु मे 'क्त' प्रत्यय लगाने से होती है।</a:t>
            </a:r>
            <a:r>
              <a:rPr lang="en-US" sz="3200" b="0" i="0" u="none" strike="noStrike" cap="none">
                <a:solidFill>
                  <a:schemeClr val="dk1"/>
                </a:solidFill>
                <a:latin typeface="Century Schoolbook"/>
                <a:ea typeface="Century Schoolbook"/>
                <a:cs typeface="Century Schoolbook"/>
                <a:sym typeface="Century Schoolbook"/>
              </a:rPr>
              <a:t> </a:t>
            </a:r>
            <a:br>
              <a:rPr lang="en-US" sz="3200" b="0" i="0" u="none" strike="noStrike" cap="none">
                <a:solidFill>
                  <a:schemeClr val="dk1"/>
                </a:solidFill>
                <a:latin typeface="Century Schoolbook"/>
                <a:ea typeface="Century Schoolbook"/>
                <a:cs typeface="Century Schoolbook"/>
                <a:sym typeface="Century Schoolbook"/>
              </a:rPr>
            </a:br>
            <a:endParaRPr sz="3200" b="0" i="0" u="none" strike="noStrike" cap="none">
              <a:solidFill>
                <a:schemeClr val="dk1"/>
              </a:solidFill>
              <a:latin typeface="Century Schoolbook"/>
              <a:ea typeface="Century Schoolbook"/>
              <a:cs typeface="Century Schoolbook"/>
              <a:sym typeface="Century Schoolbook"/>
            </a:endParaRPr>
          </a:p>
        </p:txBody>
      </p:sp>
      <p:sp>
        <p:nvSpPr>
          <p:cNvPr id="162" name="Google Shape;162;p4"/>
          <p:cNvSpPr/>
          <p:nvPr/>
        </p:nvSpPr>
        <p:spPr>
          <a:xfrm>
            <a:off x="1981200" y="3124200"/>
            <a:ext cx="8153400"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entury Schoolbook"/>
                <a:ea typeface="Century Schoolbook"/>
                <a:cs typeface="Century Schoolbook"/>
                <a:sym typeface="Century Schoolbook"/>
              </a:rPr>
              <a:t>• </a:t>
            </a:r>
            <a:r>
              <a:rPr lang="en-US" sz="3200" b="1" i="0" u="none" strike="noStrike" cap="none">
                <a:solidFill>
                  <a:schemeClr val="dk1"/>
                </a:solidFill>
                <a:latin typeface="Century Schoolbook"/>
                <a:ea typeface="Century Schoolbook"/>
                <a:cs typeface="Century Schoolbook"/>
                <a:sym typeface="Century Schoolbook"/>
              </a:rPr>
              <a:t>"रसाद्रक्तं" (च. चि. 15/16)</a:t>
            </a:r>
            <a:br>
              <a:rPr lang="en-US" sz="3200" b="1" i="0" u="none" strike="noStrike" cap="none">
                <a:solidFill>
                  <a:schemeClr val="dk1"/>
                </a:solidFill>
                <a:latin typeface="Century Schoolbook"/>
                <a:ea typeface="Century Schoolbook"/>
                <a:cs typeface="Century Schoolbook"/>
                <a:sym typeface="Century Schoolbook"/>
              </a:rPr>
            </a:br>
            <a:r>
              <a:rPr lang="en-US" sz="3200" b="0" i="0" u="none" strike="noStrike" cap="none">
                <a:solidFill>
                  <a:schemeClr val="dk1"/>
                </a:solidFill>
                <a:latin typeface="Century Schoolbook"/>
                <a:ea typeface="Century Schoolbook"/>
                <a:cs typeface="Century Schoolbook"/>
                <a:sym typeface="Century Schoolbook"/>
              </a:rPr>
              <a:t>• </a:t>
            </a:r>
            <a:r>
              <a:rPr lang="en-US" sz="3200" b="1" i="0" u="none" strike="noStrike" cap="none">
                <a:solidFill>
                  <a:schemeClr val="dk1"/>
                </a:solidFill>
                <a:latin typeface="Century Schoolbook"/>
                <a:ea typeface="Century Schoolbook"/>
                <a:cs typeface="Century Schoolbook"/>
                <a:sym typeface="Century Schoolbook"/>
              </a:rPr>
              <a:t>रस से रक्त का उत्पन्न होना ।</a:t>
            </a:r>
            <a:r>
              <a:rPr lang="en-US" sz="3200" b="0" i="0" u="none" strike="noStrike" cap="none">
                <a:solidFill>
                  <a:schemeClr val="dk1"/>
                </a:solidFill>
                <a:latin typeface="Century Schoolbook"/>
                <a:ea typeface="Century Schoolbook"/>
                <a:cs typeface="Century Schoolbook"/>
                <a:sym typeface="Century Schoolbook"/>
              </a:rPr>
              <a:t> </a:t>
            </a:r>
            <a:br>
              <a:rPr lang="en-US" sz="3200" b="0" i="0" u="none" strike="noStrike" cap="none">
                <a:solidFill>
                  <a:schemeClr val="dk1"/>
                </a:solidFill>
                <a:latin typeface="Century Schoolbook"/>
                <a:ea typeface="Century Schoolbook"/>
                <a:cs typeface="Century Schoolbook"/>
                <a:sym typeface="Century Schoolbook"/>
              </a:rPr>
            </a:br>
            <a:endParaRPr sz="32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0"/>
          <p:cNvSpPr txBox="1">
            <a:spLocks noGrp="1"/>
          </p:cNvSpPr>
          <p:nvPr>
            <p:ph type="title"/>
          </p:nvPr>
        </p:nvSpPr>
        <p:spPr>
          <a:xfrm>
            <a:off x="2692480" y="669631"/>
            <a:ext cx="7253605" cy="1000914"/>
          </a:xfrm>
          <a:prstGeom prst="rect">
            <a:avLst/>
          </a:prstGeom>
          <a:noFill/>
          <a:ln>
            <a:noFill/>
          </a:ln>
        </p:spPr>
        <p:txBody>
          <a:bodyPr spcFirstLastPara="1" wrap="square" lIns="0" tIns="26025" rIns="0" bIns="0" anchor="b" anchorCtr="0">
            <a:spAutoFit/>
          </a:bodyPr>
          <a:lstStyle/>
          <a:p>
            <a:pPr marL="2709545" marR="5080" lvl="0" indent="-2697480" algn="l" rtl="0">
              <a:lnSpc>
                <a:spcPct val="119656"/>
              </a:lnSpc>
              <a:spcBef>
                <a:spcPts val="0"/>
              </a:spcBef>
              <a:spcAft>
                <a:spcPts val="0"/>
              </a:spcAft>
              <a:buClr>
                <a:schemeClr val="dk2"/>
              </a:buClr>
              <a:buSzPts val="3200"/>
              <a:buFont typeface="Arial"/>
              <a:buNone/>
            </a:pPr>
            <a:r>
              <a:rPr lang="en-US" sz="3200">
                <a:latin typeface="Arial"/>
                <a:ea typeface="Arial"/>
                <a:cs typeface="Arial"/>
                <a:sym typeface="Arial"/>
              </a:rPr>
              <a:t>Committed Pluripotent hematopoietic  stem cell.</a:t>
            </a:r>
            <a:endParaRPr sz="3200">
              <a:latin typeface="Arial"/>
              <a:ea typeface="Arial"/>
              <a:cs typeface="Arial"/>
              <a:sym typeface="Arial"/>
            </a:endParaRPr>
          </a:p>
        </p:txBody>
      </p:sp>
      <p:sp>
        <p:nvSpPr>
          <p:cNvPr id="422" name="Google Shape;422;p40"/>
          <p:cNvSpPr txBox="1"/>
          <p:nvPr/>
        </p:nvSpPr>
        <p:spPr>
          <a:xfrm>
            <a:off x="2505605" y="2637750"/>
            <a:ext cx="8611800" cy="1350600"/>
          </a:xfrm>
          <a:prstGeom prst="rect">
            <a:avLst/>
          </a:prstGeom>
          <a:noFill/>
          <a:ln>
            <a:noFill/>
          </a:ln>
        </p:spPr>
        <p:txBody>
          <a:bodyPr spcFirstLastPara="1" wrap="square" lIns="0" tIns="22850" rIns="0" bIns="0" anchor="t" anchorCtr="0">
            <a:spAutoFit/>
          </a:bodyPr>
          <a:lstStyle/>
          <a:p>
            <a:pPr marL="469900" marR="793750" lvl="0" indent="-457200" algn="l" rtl="0">
              <a:lnSpc>
                <a:spcPct val="119444"/>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When cells are designed to form a particular type of blood cells, the  uncommitted PHSCs are called committed PHSCs.</a:t>
            </a:r>
            <a:endParaRPr sz="1800" b="0" i="0" u="none" strike="noStrike" cap="none">
              <a:solidFill>
                <a:schemeClr val="dk1"/>
              </a:solidFill>
              <a:latin typeface="Arial"/>
              <a:ea typeface="Arial"/>
              <a:cs typeface="Arial"/>
              <a:sym typeface="Arial"/>
            </a:endParaRPr>
          </a:p>
          <a:p>
            <a:pPr marL="469900" marR="5080" lvl="0" indent="-457200" algn="l" rtl="0">
              <a:lnSpc>
                <a:spcPct val="100000"/>
              </a:lnSpc>
              <a:spcBef>
                <a:spcPts val="944"/>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Committed PHSCs are defined as a cell which is restricted to give rise to  one group of blood cells.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grpSp>
        <p:nvGrpSpPr>
          <p:cNvPr id="427" name="Google Shape;427;p42"/>
          <p:cNvGrpSpPr/>
          <p:nvPr/>
        </p:nvGrpSpPr>
        <p:grpSpPr>
          <a:xfrm>
            <a:off x="0" y="0"/>
            <a:ext cx="12191999" cy="6858785"/>
            <a:chOff x="0" y="0"/>
            <a:chExt cx="12191999" cy="6858785"/>
          </a:xfrm>
        </p:grpSpPr>
        <p:pic>
          <p:nvPicPr>
            <p:cNvPr id="428" name="Google Shape;428;p42"/>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429" name="Google Shape;429;p42"/>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430" name="Google Shape;430;p42"/>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431" name="Google Shape;431;p42"/>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pic>
          <p:nvPicPr>
            <p:cNvPr id="432" name="Google Shape;432;p42"/>
            <p:cNvPicPr preferRelativeResize="0"/>
            <p:nvPr/>
          </p:nvPicPr>
          <p:blipFill rotWithShape="1">
            <a:blip r:embed="rId5">
              <a:alphaModFix/>
            </a:blip>
            <a:srcRect/>
            <a:stretch/>
          </p:blipFill>
          <p:spPr>
            <a:xfrm>
              <a:off x="0" y="0"/>
              <a:ext cx="12191999" cy="6857999"/>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txBox="1">
            <a:spLocks noGrp="1"/>
          </p:cNvSpPr>
          <p:nvPr>
            <p:ph type="title"/>
          </p:nvPr>
        </p:nvSpPr>
        <p:spPr>
          <a:xfrm>
            <a:off x="3168339" y="197404"/>
            <a:ext cx="7332980" cy="997709"/>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200"/>
              <a:buFont typeface="Arial"/>
              <a:buNone/>
            </a:pPr>
            <a:r>
              <a:rPr lang="en-US" sz="3200">
                <a:latin typeface="Arial"/>
                <a:ea typeface="Arial"/>
                <a:cs typeface="Arial"/>
                <a:sym typeface="Arial"/>
              </a:rPr>
              <a:t>Different units of colony forming cells</a:t>
            </a:r>
            <a:endParaRPr sz="3200">
              <a:latin typeface="Arial"/>
              <a:ea typeface="Arial"/>
              <a:cs typeface="Arial"/>
              <a:sym typeface="Arial"/>
            </a:endParaRPr>
          </a:p>
        </p:txBody>
      </p:sp>
      <p:sp>
        <p:nvSpPr>
          <p:cNvPr id="438" name="Google Shape;438;p43"/>
          <p:cNvSpPr txBox="1"/>
          <p:nvPr/>
        </p:nvSpPr>
        <p:spPr>
          <a:xfrm>
            <a:off x="2528851" y="3781806"/>
            <a:ext cx="272415"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Times New Roman"/>
                <a:ea typeface="Times New Roman"/>
                <a:cs typeface="Times New Roman"/>
                <a:sym typeface="Times New Roman"/>
              </a:rPr>
              <a:t>iii.</a:t>
            </a:r>
            <a:endParaRPr sz="1800" b="0" i="0" u="none" strike="noStrike" cap="none">
              <a:solidFill>
                <a:schemeClr val="dk1"/>
              </a:solidFill>
              <a:latin typeface="Times New Roman"/>
              <a:ea typeface="Times New Roman"/>
              <a:cs typeface="Times New Roman"/>
              <a:sym typeface="Times New Roman"/>
            </a:endParaRPr>
          </a:p>
        </p:txBody>
      </p:sp>
      <p:sp>
        <p:nvSpPr>
          <p:cNvPr id="439" name="Google Shape;439;p43"/>
          <p:cNvSpPr txBox="1"/>
          <p:nvPr/>
        </p:nvSpPr>
        <p:spPr>
          <a:xfrm>
            <a:off x="2592364" y="2149855"/>
            <a:ext cx="8736965" cy="2211888"/>
          </a:xfrm>
          <a:prstGeom prst="rect">
            <a:avLst/>
          </a:prstGeom>
          <a:noFill/>
          <a:ln>
            <a:noFill/>
          </a:ln>
        </p:spPr>
        <p:txBody>
          <a:bodyPr spcFirstLastPara="1" wrap="square" lIns="0" tIns="10775" rIns="0" bIns="0" anchor="t" anchorCtr="0">
            <a:spAutoFit/>
          </a:bodyPr>
          <a:lstStyle/>
          <a:p>
            <a:pPr marL="467994" marR="5080" lvl="0" indent="-392429" algn="l" rtl="0">
              <a:lnSpc>
                <a:spcPct val="100699"/>
              </a:lnSpc>
              <a:spcBef>
                <a:spcPts val="0"/>
              </a:spcBef>
              <a:spcAft>
                <a:spcPts val="0"/>
              </a:spcAft>
              <a:buClr>
                <a:srgbClr val="A53010"/>
              </a:buClr>
              <a:buSzPts val="1800"/>
              <a:buFont typeface="Times New Roman"/>
              <a:buAutoNum type="romanLcPeriod"/>
            </a:pPr>
            <a:r>
              <a:rPr lang="en-US" sz="1800" b="1" i="0" u="none" strike="noStrike" cap="none">
                <a:solidFill>
                  <a:srgbClr val="3E3E3E"/>
                </a:solidFill>
                <a:latin typeface="Arial"/>
                <a:ea typeface="Arial"/>
                <a:cs typeface="Arial"/>
                <a:sym typeface="Arial"/>
              </a:rPr>
              <a:t>Colony forming unit erythrocytes (CFU-E): cells of these unit developed into  erythrocytes.</a:t>
            </a:r>
            <a:endParaRPr sz="1800" b="0" i="0" u="none" strike="noStrike" cap="none">
              <a:solidFill>
                <a:schemeClr val="dk1"/>
              </a:solidFill>
              <a:latin typeface="Arial"/>
              <a:ea typeface="Arial"/>
              <a:cs typeface="Arial"/>
              <a:sym typeface="Arial"/>
            </a:endParaRPr>
          </a:p>
          <a:p>
            <a:pPr marL="467994" marR="334645" lvl="0" indent="-455929" algn="l" rtl="0">
              <a:lnSpc>
                <a:spcPct val="100099"/>
              </a:lnSpc>
              <a:spcBef>
                <a:spcPts val="1010"/>
              </a:spcBef>
              <a:spcAft>
                <a:spcPts val="0"/>
              </a:spcAft>
              <a:buClr>
                <a:srgbClr val="A53010"/>
              </a:buClr>
              <a:buSzPts val="1800"/>
              <a:buFont typeface="Times New Roman"/>
              <a:buAutoNum type="romanLcPeriod"/>
            </a:pPr>
            <a:r>
              <a:rPr lang="en-US" sz="1800" b="1" i="0" u="none" strike="noStrike" cap="none">
                <a:solidFill>
                  <a:srgbClr val="3E3E3E"/>
                </a:solidFill>
                <a:latin typeface="Arial"/>
                <a:ea typeface="Arial"/>
                <a:cs typeface="Arial"/>
                <a:sym typeface="Arial"/>
              </a:rPr>
              <a:t>Colony forming unit – granulocytes / monocytes ( CFU-GM ) : These cells  give rise to granulocytes ( Neutrophils, Basophils and Eosinophils) and  monocytes.</a:t>
            </a:r>
            <a:endParaRPr sz="1800" b="0" i="0" u="none" strike="noStrike" cap="none">
              <a:solidFill>
                <a:schemeClr val="dk1"/>
              </a:solidFill>
              <a:latin typeface="Arial"/>
              <a:ea typeface="Arial"/>
              <a:cs typeface="Arial"/>
              <a:sym typeface="Arial"/>
            </a:endParaRPr>
          </a:p>
          <a:p>
            <a:pPr marL="467994" marR="422909" lvl="0" indent="0" algn="l" rtl="0">
              <a:lnSpc>
                <a:spcPct val="100000"/>
              </a:lnSpc>
              <a:spcBef>
                <a:spcPts val="1015"/>
              </a:spcBef>
              <a:spcAft>
                <a:spcPts val="0"/>
              </a:spcAft>
              <a:buClr>
                <a:srgbClr val="000000"/>
              </a:buClr>
              <a:buSzPts val="1800"/>
              <a:buFont typeface="Arial"/>
              <a:buNone/>
            </a:pPr>
            <a:r>
              <a:rPr lang="en-US" sz="1800" b="1" i="0" u="none" strike="noStrike" cap="none">
                <a:solidFill>
                  <a:srgbClr val="3E3E3E"/>
                </a:solidFill>
                <a:latin typeface="Arial"/>
                <a:ea typeface="Arial"/>
                <a:cs typeface="Arial"/>
                <a:sym typeface="Arial"/>
              </a:rPr>
              <a:t>Colony forming unit – megakaryocytes (CFU-M): Platelets are developed  from these cells.</a:t>
            </a:r>
            <a:endParaRPr sz="1800" b="0" i="0" u="none" strike="noStrike" cap="none">
              <a:solidFill>
                <a:schemeClr val="dk1"/>
              </a:solidFill>
              <a:latin typeface="Arial"/>
              <a:ea typeface="Arial"/>
              <a:cs typeface="Arial"/>
              <a:sym typeface="Arial"/>
            </a:endParaRPr>
          </a:p>
        </p:txBody>
      </p:sp>
      <p:pic>
        <p:nvPicPr>
          <p:cNvPr id="440" name="Google Shape;440;p43"/>
          <p:cNvPicPr preferRelativeResize="0"/>
          <p:nvPr/>
        </p:nvPicPr>
        <p:blipFill rotWithShape="1">
          <a:blip r:embed="rId3">
            <a:alphaModFix/>
          </a:blip>
          <a:srcRect/>
          <a:stretch/>
        </p:blipFill>
        <p:spPr>
          <a:xfrm>
            <a:off x="1808846" y="1817112"/>
            <a:ext cx="10058399" cy="44105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4"/>
          <p:cNvSpPr txBox="1">
            <a:spLocks noGrp="1"/>
          </p:cNvSpPr>
          <p:nvPr>
            <p:ph type="title"/>
          </p:nvPr>
        </p:nvSpPr>
        <p:spPr>
          <a:xfrm>
            <a:off x="3547489" y="665538"/>
            <a:ext cx="4535171"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ERYTHROPOIESIS</a:t>
            </a:r>
            <a:endParaRPr sz="4000">
              <a:latin typeface="Arial"/>
              <a:ea typeface="Arial"/>
              <a:cs typeface="Arial"/>
              <a:sym typeface="Arial"/>
            </a:endParaRPr>
          </a:p>
        </p:txBody>
      </p:sp>
      <p:sp>
        <p:nvSpPr>
          <p:cNvPr id="446" name="Google Shape;446;p44"/>
          <p:cNvSpPr txBox="1"/>
          <p:nvPr/>
        </p:nvSpPr>
        <p:spPr>
          <a:xfrm>
            <a:off x="2662239" y="3009268"/>
            <a:ext cx="8632191"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E3E3E"/>
                </a:solidFill>
                <a:latin typeface="Arial"/>
                <a:ea typeface="Arial"/>
                <a:cs typeface="Arial"/>
                <a:sym typeface="Arial"/>
              </a:rPr>
              <a:t>The process of origin, development &amp; maturation of erythrocytes(RBC).</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5"/>
          <p:cNvSpPr txBox="1">
            <a:spLocks noGrp="1"/>
          </p:cNvSpPr>
          <p:nvPr>
            <p:ph type="title"/>
          </p:nvPr>
        </p:nvSpPr>
        <p:spPr>
          <a:xfrm>
            <a:off x="3003922" y="656831"/>
            <a:ext cx="6983095"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SITES OF ERYTHROPOIESIS</a:t>
            </a:r>
            <a:endParaRPr sz="4000">
              <a:latin typeface="Arial"/>
              <a:ea typeface="Arial"/>
              <a:cs typeface="Arial"/>
              <a:sym typeface="Arial"/>
            </a:endParaRPr>
          </a:p>
        </p:txBody>
      </p:sp>
      <p:sp>
        <p:nvSpPr>
          <p:cNvPr id="452" name="Google Shape;452;p45"/>
          <p:cNvSpPr txBox="1"/>
          <p:nvPr/>
        </p:nvSpPr>
        <p:spPr>
          <a:xfrm>
            <a:off x="2636873" y="2885440"/>
            <a:ext cx="4816475" cy="881652"/>
          </a:xfrm>
          <a:prstGeom prst="rect">
            <a:avLst/>
          </a:prstGeom>
          <a:noFill/>
          <a:ln>
            <a:noFill/>
          </a:ln>
        </p:spPr>
        <p:txBody>
          <a:bodyPr spcFirstLastPara="1" wrap="square" lIns="0" tIns="136525" rIns="0" bIns="0" anchor="t" anchorCtr="0">
            <a:spAutoFit/>
          </a:bodyPr>
          <a:lstStyle/>
          <a:p>
            <a:pPr marL="380365" marR="0" lvl="0" indent="-368300" algn="l" rtl="0">
              <a:lnSpc>
                <a:spcPct val="100000"/>
              </a:lnSpc>
              <a:spcBef>
                <a:spcPts val="0"/>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In fetal life</a:t>
            </a:r>
            <a:endParaRPr sz="2000" b="0" i="0" u="none" strike="noStrike" cap="none">
              <a:solidFill>
                <a:schemeClr val="dk1"/>
              </a:solidFill>
              <a:latin typeface="Arial"/>
              <a:ea typeface="Arial"/>
              <a:cs typeface="Arial"/>
              <a:sym typeface="Arial"/>
            </a:endParaRPr>
          </a:p>
          <a:p>
            <a:pPr marL="380365" marR="0" lvl="0" indent="-368300" algn="l" rtl="0">
              <a:lnSpc>
                <a:spcPct val="100000"/>
              </a:lnSpc>
              <a:spcBef>
                <a:spcPts val="975"/>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In newborn babies, children &amp; adults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title"/>
          </p:nvPr>
        </p:nvSpPr>
        <p:spPr>
          <a:xfrm>
            <a:off x="2667001" y="682954"/>
            <a:ext cx="4416152"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In fetal life</a:t>
            </a:r>
            <a:endParaRPr sz="4000">
              <a:latin typeface="Arial"/>
              <a:ea typeface="Arial"/>
              <a:cs typeface="Arial"/>
              <a:sym typeface="Arial"/>
            </a:endParaRPr>
          </a:p>
        </p:txBody>
      </p:sp>
      <p:sp>
        <p:nvSpPr>
          <p:cNvPr id="458" name="Google Shape;458;p46"/>
          <p:cNvSpPr txBox="1"/>
          <p:nvPr/>
        </p:nvSpPr>
        <p:spPr>
          <a:xfrm>
            <a:off x="2636871" y="2456816"/>
            <a:ext cx="2608580" cy="1317668"/>
          </a:xfrm>
          <a:prstGeom prst="rect">
            <a:avLst/>
          </a:prstGeom>
          <a:noFill/>
          <a:ln>
            <a:noFill/>
          </a:ln>
        </p:spPr>
        <p:txBody>
          <a:bodyPr spcFirstLastPara="1" wrap="square" lIns="0" tIns="136525" rIns="0" bIns="0" anchor="t" anchorCtr="0">
            <a:spAutoFit/>
          </a:bodyPr>
          <a:lstStyle/>
          <a:p>
            <a:pPr marL="380365" marR="0" lvl="0" indent="-368300" algn="l" rtl="0">
              <a:lnSpc>
                <a:spcPct val="100000"/>
              </a:lnSpc>
              <a:spcBef>
                <a:spcPts val="0"/>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Mesoblastic Stage</a:t>
            </a:r>
            <a:endParaRPr sz="2000" b="0" i="0" u="none" strike="noStrike" cap="none">
              <a:solidFill>
                <a:schemeClr val="dk1"/>
              </a:solidFill>
              <a:latin typeface="Arial"/>
              <a:ea typeface="Arial"/>
              <a:cs typeface="Arial"/>
              <a:sym typeface="Arial"/>
            </a:endParaRPr>
          </a:p>
          <a:p>
            <a:pPr marL="380365" marR="0" lvl="0" indent="-368300" algn="l" rtl="0">
              <a:lnSpc>
                <a:spcPct val="100000"/>
              </a:lnSpc>
              <a:spcBef>
                <a:spcPts val="975"/>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Hepatic Stage</a:t>
            </a:r>
            <a:endParaRPr sz="2000" b="0" i="0" u="none" strike="noStrike" cap="none">
              <a:solidFill>
                <a:schemeClr val="dk1"/>
              </a:solidFill>
              <a:latin typeface="Arial"/>
              <a:ea typeface="Arial"/>
              <a:cs typeface="Arial"/>
              <a:sym typeface="Arial"/>
            </a:endParaRPr>
          </a:p>
          <a:p>
            <a:pPr marL="380365" marR="0" lvl="0" indent="-368300" algn="l" rtl="0">
              <a:lnSpc>
                <a:spcPct val="100000"/>
              </a:lnSpc>
              <a:spcBef>
                <a:spcPts val="975"/>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Myeloid Stage</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7"/>
          <p:cNvSpPr txBox="1">
            <a:spLocks noGrp="1"/>
          </p:cNvSpPr>
          <p:nvPr>
            <p:ph type="title"/>
          </p:nvPr>
        </p:nvSpPr>
        <p:spPr>
          <a:xfrm>
            <a:off x="1295400" y="676875"/>
            <a:ext cx="6427704"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Mesoblastic stage</a:t>
            </a:r>
            <a:endParaRPr sz="3600">
              <a:latin typeface="Arial"/>
              <a:ea typeface="Arial"/>
              <a:cs typeface="Arial"/>
              <a:sym typeface="Arial"/>
            </a:endParaRPr>
          </a:p>
        </p:txBody>
      </p:sp>
      <p:sp>
        <p:nvSpPr>
          <p:cNvPr id="464" name="Google Shape;464;p47"/>
          <p:cNvSpPr txBox="1"/>
          <p:nvPr/>
        </p:nvSpPr>
        <p:spPr>
          <a:xfrm>
            <a:off x="2636871" y="2911566"/>
            <a:ext cx="4419600" cy="881652"/>
          </a:xfrm>
          <a:prstGeom prst="rect">
            <a:avLst/>
          </a:prstGeom>
          <a:noFill/>
          <a:ln>
            <a:noFill/>
          </a:ln>
        </p:spPr>
        <p:txBody>
          <a:bodyPr spcFirstLastPara="1" wrap="square" lIns="0" tIns="136525" rIns="0" bIns="0" anchor="t" anchorCtr="0">
            <a:spAutoFit/>
          </a:bodyPr>
          <a:lstStyle/>
          <a:p>
            <a:pPr marL="380365" marR="0" lvl="0" indent="-368300" algn="l" rtl="0">
              <a:lnSpc>
                <a:spcPct val="100000"/>
              </a:lnSpc>
              <a:spcBef>
                <a:spcPts val="0"/>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First 2 months of intrauterine life.</a:t>
            </a:r>
            <a:endParaRPr sz="2000" b="0" i="0" u="none" strike="noStrike" cap="none">
              <a:solidFill>
                <a:schemeClr val="dk1"/>
              </a:solidFill>
              <a:latin typeface="Arial"/>
              <a:ea typeface="Arial"/>
              <a:cs typeface="Arial"/>
              <a:sym typeface="Arial"/>
            </a:endParaRPr>
          </a:p>
          <a:p>
            <a:pPr marL="380365" marR="0" lvl="0" indent="-368300" algn="l" rtl="0">
              <a:lnSpc>
                <a:spcPct val="100000"/>
              </a:lnSpc>
              <a:spcBef>
                <a:spcPts val="975"/>
              </a:spcBef>
              <a:spcAft>
                <a:spcPts val="0"/>
              </a:spcAft>
              <a:buClr>
                <a:srgbClr val="A53010"/>
              </a:buClr>
              <a:buSzPts val="2000"/>
              <a:buFont typeface="Courier New"/>
              <a:buChar char="o"/>
            </a:pPr>
            <a:r>
              <a:rPr lang="en-US" sz="2000" b="1" i="0" u="none" strike="noStrike" cap="none">
                <a:solidFill>
                  <a:srgbClr val="3E3E3E"/>
                </a:solidFill>
                <a:latin typeface="Arial"/>
                <a:ea typeface="Arial"/>
                <a:cs typeface="Arial"/>
                <a:sym typeface="Arial"/>
              </a:rPr>
              <a:t>Mesenchyme of yolk sac.</a:t>
            </a:r>
            <a:endParaRPr sz="2000" b="0" i="0" u="none" strike="noStrike" cap="none">
              <a:solidFill>
                <a:schemeClr val="dk1"/>
              </a:solidFill>
              <a:latin typeface="Arial"/>
              <a:ea typeface="Arial"/>
              <a:cs typeface="Arial"/>
              <a:sym typeface="Arial"/>
            </a:endParaRPr>
          </a:p>
        </p:txBody>
      </p:sp>
      <p:pic>
        <p:nvPicPr>
          <p:cNvPr id="465" name="Google Shape;465;p47"/>
          <p:cNvPicPr preferRelativeResize="0"/>
          <p:nvPr/>
        </p:nvPicPr>
        <p:blipFill rotWithShape="1">
          <a:blip r:embed="rId3">
            <a:alphaModFix/>
          </a:blip>
          <a:srcRect/>
          <a:stretch/>
        </p:blipFill>
        <p:spPr>
          <a:xfrm>
            <a:off x="8253221" y="2002971"/>
            <a:ext cx="3938779" cy="485502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8"/>
          <p:cNvSpPr txBox="1">
            <a:spLocks noGrp="1"/>
          </p:cNvSpPr>
          <p:nvPr>
            <p:ph type="title"/>
          </p:nvPr>
        </p:nvSpPr>
        <p:spPr>
          <a:xfrm>
            <a:off x="4293691" y="676875"/>
            <a:ext cx="3045460"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Hepatic Stage</a:t>
            </a:r>
            <a:endParaRPr sz="3600">
              <a:latin typeface="Arial"/>
              <a:ea typeface="Arial"/>
              <a:cs typeface="Arial"/>
              <a:sym typeface="Arial"/>
            </a:endParaRPr>
          </a:p>
        </p:txBody>
      </p:sp>
      <p:sp>
        <p:nvSpPr>
          <p:cNvPr id="471" name="Google Shape;471;p48"/>
          <p:cNvSpPr txBox="1"/>
          <p:nvPr/>
        </p:nvSpPr>
        <p:spPr>
          <a:xfrm>
            <a:off x="2613955" y="2827401"/>
            <a:ext cx="5295900" cy="1227259"/>
          </a:xfrm>
          <a:prstGeom prst="rect">
            <a:avLst/>
          </a:prstGeom>
          <a:noFill/>
          <a:ln>
            <a:noFill/>
          </a:ln>
        </p:spPr>
        <p:txBody>
          <a:bodyPr spcFirstLastPara="1" wrap="square" lIns="0" tIns="138425" rIns="0" bIns="0" anchor="t" anchorCtr="0">
            <a:spAutoFit/>
          </a:bodyPr>
          <a:lstStyle/>
          <a:p>
            <a:pPr marL="403860" marR="0" lvl="0" indent="-366394" algn="l" rtl="0">
              <a:lnSpc>
                <a:spcPct val="100000"/>
              </a:lnSpc>
              <a:spcBef>
                <a:spcPts val="0"/>
              </a:spcBef>
              <a:spcAft>
                <a:spcPts val="0"/>
              </a:spcAft>
              <a:buClr>
                <a:srgbClr val="A53010"/>
              </a:buClr>
              <a:buSzPts val="1800"/>
              <a:buFont typeface="Courier New"/>
              <a:buChar char="o"/>
            </a:pPr>
            <a:r>
              <a:rPr lang="en-US" sz="1800" b="1" i="0" u="none" strike="noStrike" cap="none">
                <a:solidFill>
                  <a:srgbClr val="3E3E3E"/>
                </a:solidFill>
                <a:latin typeface="Arial"/>
                <a:ea typeface="Arial"/>
                <a:cs typeface="Arial"/>
                <a:sym typeface="Arial"/>
              </a:rPr>
              <a:t>From 3</a:t>
            </a:r>
            <a:r>
              <a:rPr lang="en-US" sz="1800" b="1" i="0" u="none" strike="noStrike" cap="none" baseline="30000">
                <a:solidFill>
                  <a:srgbClr val="3E3E3E"/>
                </a:solidFill>
                <a:latin typeface="Arial"/>
                <a:ea typeface="Arial"/>
                <a:cs typeface="Arial"/>
                <a:sym typeface="Arial"/>
              </a:rPr>
              <a:t>rd </a:t>
            </a:r>
            <a:r>
              <a:rPr lang="en-US" sz="1800" b="1" i="0" u="none" strike="noStrike" cap="none">
                <a:solidFill>
                  <a:srgbClr val="3E3E3E"/>
                </a:solidFill>
                <a:latin typeface="Arial"/>
                <a:ea typeface="Arial"/>
                <a:cs typeface="Arial"/>
                <a:sym typeface="Arial"/>
              </a:rPr>
              <a:t>month of intrauterine life.</a:t>
            </a:r>
            <a:endParaRPr sz="1800" b="0" i="0" u="none" strike="noStrike" cap="none">
              <a:solidFill>
                <a:schemeClr val="dk1"/>
              </a:solidFill>
              <a:latin typeface="Arial"/>
              <a:ea typeface="Arial"/>
              <a:cs typeface="Arial"/>
              <a:sym typeface="Arial"/>
            </a:endParaRPr>
          </a:p>
          <a:p>
            <a:pPr marL="403860" marR="0" lvl="0" indent="-366394" algn="l" rtl="0">
              <a:lnSpc>
                <a:spcPct val="100000"/>
              </a:lnSpc>
              <a:spcBef>
                <a:spcPts val="990"/>
              </a:spcBef>
              <a:spcAft>
                <a:spcPts val="0"/>
              </a:spcAft>
              <a:buClr>
                <a:srgbClr val="A53010"/>
              </a:buClr>
              <a:buSzPts val="1800"/>
              <a:buFont typeface="Courier New"/>
              <a:buChar char="o"/>
            </a:pPr>
            <a:r>
              <a:rPr lang="en-US" sz="1800" b="1" i="0" u="none" strike="noStrike" cap="none">
                <a:solidFill>
                  <a:srgbClr val="3E3E3E"/>
                </a:solidFill>
                <a:latin typeface="Arial"/>
                <a:ea typeface="Arial"/>
                <a:cs typeface="Arial"/>
                <a:sym typeface="Arial"/>
              </a:rPr>
              <a:t>RBCs is mainly produced by liver.</a:t>
            </a:r>
            <a:endParaRPr sz="1800" b="0" i="0" u="none" strike="noStrike" cap="none">
              <a:solidFill>
                <a:schemeClr val="dk1"/>
              </a:solidFill>
              <a:latin typeface="Arial"/>
              <a:ea typeface="Arial"/>
              <a:cs typeface="Arial"/>
              <a:sym typeface="Arial"/>
            </a:endParaRPr>
          </a:p>
          <a:p>
            <a:pPr marL="403860" marR="0" lvl="0" indent="-366394" algn="l" rtl="0">
              <a:lnSpc>
                <a:spcPct val="100000"/>
              </a:lnSpc>
              <a:spcBef>
                <a:spcPts val="990"/>
              </a:spcBef>
              <a:spcAft>
                <a:spcPts val="0"/>
              </a:spcAft>
              <a:buClr>
                <a:srgbClr val="A53010"/>
              </a:buClr>
              <a:buSzPts val="1800"/>
              <a:buFont typeface="Courier New"/>
              <a:buChar char="o"/>
            </a:pPr>
            <a:r>
              <a:rPr lang="en-US" sz="1800" b="1" i="0" u="none" strike="noStrike" cap="none">
                <a:solidFill>
                  <a:srgbClr val="3E3E3E"/>
                </a:solidFill>
                <a:latin typeface="Arial"/>
                <a:ea typeface="Arial"/>
                <a:cs typeface="Arial"/>
                <a:sym typeface="Arial"/>
              </a:rPr>
              <a:t>Spleen &amp; lymphoid organs are also involved.</a:t>
            </a:r>
            <a:endParaRPr sz="1800" b="0" i="0" u="none" strike="noStrike" cap="none">
              <a:solidFill>
                <a:schemeClr val="dk1"/>
              </a:solidFill>
              <a:latin typeface="Arial"/>
              <a:ea typeface="Arial"/>
              <a:cs typeface="Arial"/>
              <a:sym typeface="Arial"/>
            </a:endParaRPr>
          </a:p>
        </p:txBody>
      </p:sp>
      <p:pic>
        <p:nvPicPr>
          <p:cNvPr id="472" name="Google Shape;472;p48"/>
          <p:cNvPicPr preferRelativeResize="0"/>
          <p:nvPr/>
        </p:nvPicPr>
        <p:blipFill rotWithShape="1">
          <a:blip r:embed="rId3">
            <a:alphaModFix/>
          </a:blip>
          <a:srcRect/>
          <a:stretch/>
        </p:blipFill>
        <p:spPr>
          <a:xfrm>
            <a:off x="9335589" y="3540037"/>
            <a:ext cx="2856411" cy="331796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9"/>
          <p:cNvSpPr txBox="1">
            <a:spLocks noGrp="1"/>
          </p:cNvSpPr>
          <p:nvPr>
            <p:ph type="title"/>
          </p:nvPr>
        </p:nvSpPr>
        <p:spPr>
          <a:xfrm>
            <a:off x="1524001" y="642040"/>
            <a:ext cx="5841362"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Myeloid Stage</a:t>
            </a:r>
            <a:endParaRPr sz="3600">
              <a:latin typeface="Arial"/>
              <a:ea typeface="Arial"/>
              <a:cs typeface="Arial"/>
              <a:sym typeface="Arial"/>
            </a:endParaRPr>
          </a:p>
        </p:txBody>
      </p:sp>
      <p:sp>
        <p:nvSpPr>
          <p:cNvPr id="478" name="Google Shape;478;p49"/>
          <p:cNvSpPr txBox="1"/>
          <p:nvPr/>
        </p:nvSpPr>
        <p:spPr>
          <a:xfrm>
            <a:off x="2639357" y="2827400"/>
            <a:ext cx="4854575" cy="822020"/>
          </a:xfrm>
          <a:prstGeom prst="rect">
            <a:avLst/>
          </a:prstGeom>
          <a:noFill/>
          <a:ln>
            <a:noFill/>
          </a:ln>
        </p:spPr>
        <p:txBody>
          <a:bodyPr spcFirstLastPara="1" wrap="square" lIns="0" tIns="138425" rIns="0" bIns="0" anchor="t" anchorCtr="0">
            <a:spAutoFit/>
          </a:bodyPr>
          <a:lstStyle/>
          <a:p>
            <a:pPr marL="441325" marR="0" lvl="0" indent="-429258" algn="l" rtl="0">
              <a:lnSpc>
                <a:spcPct val="100000"/>
              </a:lnSpc>
              <a:spcBef>
                <a:spcPts val="0"/>
              </a:spcBef>
              <a:spcAft>
                <a:spcPts val="0"/>
              </a:spcAft>
              <a:buClr>
                <a:srgbClr val="A53010"/>
              </a:buClr>
              <a:buSzPts val="1800"/>
              <a:buFont typeface="Courier New"/>
              <a:buChar char="o"/>
            </a:pPr>
            <a:r>
              <a:rPr lang="en-US" sz="1800" b="1" i="0" u="none" strike="noStrike" cap="none">
                <a:solidFill>
                  <a:srgbClr val="3E3E3E"/>
                </a:solidFill>
                <a:latin typeface="Arial"/>
                <a:ea typeface="Arial"/>
                <a:cs typeface="Arial"/>
                <a:sym typeface="Arial"/>
              </a:rPr>
              <a:t>Last 3 months of Intrauterine life.</a:t>
            </a:r>
            <a:endParaRPr sz="1800" b="0" i="0" u="none" strike="noStrike" cap="none">
              <a:solidFill>
                <a:schemeClr val="dk1"/>
              </a:solidFill>
              <a:latin typeface="Arial"/>
              <a:ea typeface="Arial"/>
              <a:cs typeface="Arial"/>
              <a:sym typeface="Arial"/>
            </a:endParaRPr>
          </a:p>
          <a:p>
            <a:pPr marL="441325" marR="0" lvl="0" indent="-429258" algn="l" rtl="0">
              <a:lnSpc>
                <a:spcPct val="100000"/>
              </a:lnSpc>
              <a:spcBef>
                <a:spcPts val="990"/>
              </a:spcBef>
              <a:spcAft>
                <a:spcPts val="0"/>
              </a:spcAft>
              <a:buClr>
                <a:srgbClr val="A53010"/>
              </a:buClr>
              <a:buSzPts val="1800"/>
              <a:buFont typeface="Courier New"/>
              <a:buChar char="o"/>
            </a:pPr>
            <a:r>
              <a:rPr lang="en-US" sz="1800" b="1" i="0" u="none" strike="noStrike" cap="none">
                <a:solidFill>
                  <a:srgbClr val="3E3E3E"/>
                </a:solidFill>
                <a:latin typeface="Arial"/>
                <a:ea typeface="Arial"/>
                <a:cs typeface="Arial"/>
                <a:sym typeface="Arial"/>
              </a:rPr>
              <a:t>Red bone marrow &amp; liver producs RBCs.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grpSp>
        <p:nvGrpSpPr>
          <p:cNvPr id="483" name="Google Shape;483;p50"/>
          <p:cNvGrpSpPr/>
          <p:nvPr/>
        </p:nvGrpSpPr>
        <p:grpSpPr>
          <a:xfrm>
            <a:off x="0" y="0"/>
            <a:ext cx="12191999" cy="6858785"/>
            <a:chOff x="0" y="0"/>
            <a:chExt cx="12191999" cy="6858785"/>
          </a:xfrm>
        </p:grpSpPr>
        <p:pic>
          <p:nvPicPr>
            <p:cNvPr id="484" name="Google Shape;484;p50"/>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485" name="Google Shape;485;p50"/>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486" name="Google Shape;486;p50"/>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487" name="Google Shape;487;p50"/>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488" name="Google Shape;488;p50"/>
          <p:cNvSpPr txBox="1"/>
          <p:nvPr/>
        </p:nvSpPr>
        <p:spPr>
          <a:xfrm>
            <a:off x="3286359" y="667627"/>
            <a:ext cx="7235191" cy="1243930"/>
          </a:xfrm>
          <a:prstGeom prst="rect">
            <a:avLst/>
          </a:prstGeom>
          <a:noFill/>
          <a:ln>
            <a:noFill/>
          </a:ln>
        </p:spPr>
        <p:txBody>
          <a:bodyPr spcFirstLastPara="1" wrap="square" lIns="0" tIns="12700" rIns="0" bIns="0" anchor="t" anchorCtr="0">
            <a:spAutoFit/>
          </a:bodyPr>
          <a:lstStyle/>
          <a:p>
            <a:pPr marL="2877185" marR="5080" lvl="0" indent="-2865120" algn="l"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Arial"/>
                <a:ea typeface="Arial"/>
                <a:cs typeface="Arial"/>
                <a:sym typeface="Arial"/>
              </a:rPr>
              <a:t>In newborn babies, children &amp;  adults</a:t>
            </a:r>
            <a:endParaRPr sz="4000" b="0" i="0" u="none" strike="noStrike" cap="none">
              <a:solidFill>
                <a:schemeClr val="dk1"/>
              </a:solidFill>
              <a:latin typeface="Arial"/>
              <a:ea typeface="Arial"/>
              <a:cs typeface="Arial"/>
              <a:sym typeface="Arial"/>
            </a:endParaRPr>
          </a:p>
        </p:txBody>
      </p:sp>
      <p:sp>
        <p:nvSpPr>
          <p:cNvPr id="489" name="Google Shape;489;p50"/>
          <p:cNvSpPr txBox="1"/>
          <p:nvPr/>
        </p:nvSpPr>
        <p:spPr>
          <a:xfrm>
            <a:off x="2662237" y="3059612"/>
            <a:ext cx="8418195" cy="640560"/>
          </a:xfrm>
          <a:prstGeom prst="rect">
            <a:avLst/>
          </a:prstGeom>
          <a:noFill/>
          <a:ln>
            <a:noFill/>
          </a:ln>
        </p:spPr>
        <p:txBody>
          <a:bodyPr spcFirstLastPara="1" wrap="square" lIns="0" tIns="24750" rIns="0" bIns="0" anchor="t" anchorCtr="0">
            <a:spAutoFit/>
          </a:bodyPr>
          <a:lstStyle/>
          <a:p>
            <a:pPr marL="12700" marR="5080" lvl="0" indent="0" algn="l" rtl="0">
              <a:lnSpc>
                <a:spcPct val="119000"/>
              </a:lnSpc>
              <a:spcBef>
                <a:spcPts val="0"/>
              </a:spcBef>
              <a:spcAft>
                <a:spcPts val="0"/>
              </a:spcAft>
              <a:buClr>
                <a:srgbClr val="000000"/>
              </a:buClr>
              <a:buSzPts val="2000"/>
              <a:buFont typeface="Arial"/>
              <a:buNone/>
            </a:pPr>
            <a:r>
              <a:rPr lang="en-US" sz="2000" b="1" i="0" u="none" strike="noStrike" cap="none">
                <a:solidFill>
                  <a:srgbClr val="3E3E3E"/>
                </a:solidFill>
                <a:latin typeface="Arial"/>
                <a:ea typeface="Arial"/>
                <a:cs typeface="Arial"/>
                <a:sym typeface="Arial"/>
              </a:rPr>
              <a:t>In newborn babies, growing children and adults, RBCs produced only  from the red bone marrow.</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p:nvPr/>
        </p:nvSpPr>
        <p:spPr>
          <a:xfrm>
            <a:off x="381000" y="304800"/>
            <a:ext cx="10287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entury Schoolbook"/>
                <a:ea typeface="Century Schoolbook"/>
                <a:cs typeface="Century Schoolbook"/>
                <a:sym typeface="Century Schoolbook"/>
              </a:rPr>
              <a:t> </a:t>
            </a:r>
            <a:br>
              <a:rPr lang="en-US" sz="3600" b="0" i="0" u="none" strike="noStrike" cap="none">
                <a:solidFill>
                  <a:schemeClr val="dk1"/>
                </a:solidFill>
                <a:latin typeface="Century Schoolbook"/>
                <a:ea typeface="Century Schoolbook"/>
                <a:cs typeface="Century Schoolbook"/>
                <a:sym typeface="Century Schoolbook"/>
              </a:rPr>
            </a:br>
            <a:endParaRPr sz="3600" b="0" i="0" u="none" strike="noStrike" cap="none">
              <a:solidFill>
                <a:schemeClr val="dk1"/>
              </a:solidFill>
              <a:latin typeface="Century Schoolbook"/>
              <a:ea typeface="Century Schoolbook"/>
              <a:cs typeface="Century Schoolbook"/>
              <a:sym typeface="Century Schoolbook"/>
            </a:endParaRPr>
          </a:p>
        </p:txBody>
      </p:sp>
      <p:sp>
        <p:nvSpPr>
          <p:cNvPr id="168" name="Google Shape;168;p5"/>
          <p:cNvSpPr/>
          <p:nvPr/>
        </p:nvSpPr>
        <p:spPr>
          <a:xfrm>
            <a:off x="762000" y="838200"/>
            <a:ext cx="105156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रञ्जितास्तेजसा त्वापः शरीरस्थेन देहिनाम् |</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अव्यापन्नाः प्रसन्नेन रक्तमित्यभिधीयते ||                                     </a:t>
            </a:r>
            <a:r>
              <a:rPr lang="en-US" sz="3600" b="1" i="0" u="none" strike="noStrike" cap="none">
                <a:solidFill>
                  <a:schemeClr val="dk1"/>
                </a:solidFill>
                <a:latin typeface="Arial"/>
                <a:ea typeface="Arial"/>
                <a:cs typeface="Arial"/>
                <a:sym typeface="Arial"/>
              </a:rPr>
              <a:t> </a:t>
            </a:r>
            <a:endParaRPr sz="3600" b="0" i="0" u="none" strike="noStrike" cap="none">
              <a:solidFill>
                <a:schemeClr val="dk1"/>
              </a:solidFill>
              <a:latin typeface="Century Schoolbook"/>
              <a:ea typeface="Century Schoolbook"/>
              <a:cs typeface="Century Schoolbook"/>
              <a:sym typeface="Century Schoolbook"/>
            </a:endParaRPr>
          </a:p>
        </p:txBody>
      </p:sp>
      <p:sp>
        <p:nvSpPr>
          <p:cNvPr id="169" name="Google Shape;169;p5"/>
          <p:cNvSpPr/>
          <p:nvPr/>
        </p:nvSpPr>
        <p:spPr>
          <a:xfrm>
            <a:off x="457200" y="3352800"/>
            <a:ext cx="110490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शरीर धारियों के देह में रहने वाले प्रसन्न ( विशुद्ध ) तेज            ( रञ्जक पित्त ) से रञ्जित एवं अव्यापन्न (निर्मल) जो आहार का प्रसाद कहा जाने वाला जलीय रस है वह रक्त कहलाता है।</a:t>
            </a:r>
            <a:endParaRPr sz="3600" b="1" i="0" u="none" strike="noStrike" cap="none">
              <a:solidFill>
                <a:schemeClr val="dk1"/>
              </a:solidFill>
              <a:latin typeface="Arial"/>
              <a:ea typeface="Arial"/>
              <a:cs typeface="Arial"/>
              <a:sym typeface="Arial"/>
            </a:endParaRPr>
          </a:p>
        </p:txBody>
      </p:sp>
      <p:sp>
        <p:nvSpPr>
          <p:cNvPr id="170" name="Google Shape;170;p5"/>
          <p:cNvSpPr/>
          <p:nvPr/>
        </p:nvSpPr>
        <p:spPr>
          <a:xfrm>
            <a:off x="8458200" y="2286000"/>
            <a:ext cx="35814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सु. सू 14/5 ) </a:t>
            </a:r>
            <a:endParaRPr sz="36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93"/>
        <p:cNvGrpSpPr/>
        <p:nvPr/>
      </p:nvGrpSpPr>
      <p:grpSpPr>
        <a:xfrm>
          <a:off x="0" y="0"/>
          <a:ext cx="0" cy="0"/>
          <a:chOff x="0" y="0"/>
          <a:chExt cx="0" cy="0"/>
        </a:xfrm>
      </p:grpSpPr>
      <p:grpSp>
        <p:nvGrpSpPr>
          <p:cNvPr id="494" name="Google Shape;494;p51"/>
          <p:cNvGrpSpPr/>
          <p:nvPr/>
        </p:nvGrpSpPr>
        <p:grpSpPr>
          <a:xfrm>
            <a:off x="0" y="0"/>
            <a:ext cx="12191999" cy="6858785"/>
            <a:chOff x="0" y="0"/>
            <a:chExt cx="12191999" cy="6858785"/>
          </a:xfrm>
        </p:grpSpPr>
        <p:pic>
          <p:nvPicPr>
            <p:cNvPr id="495" name="Google Shape;495;p51"/>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496" name="Google Shape;496;p51"/>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497" name="Google Shape;497;p51"/>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498" name="Google Shape;498;p51"/>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499" name="Google Shape;499;p51"/>
          <p:cNvSpPr txBox="1"/>
          <p:nvPr/>
        </p:nvSpPr>
        <p:spPr>
          <a:xfrm>
            <a:off x="3609625" y="667626"/>
            <a:ext cx="6033135" cy="62837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Arial"/>
                <a:ea typeface="Arial"/>
                <a:cs typeface="Arial"/>
                <a:sym typeface="Arial"/>
              </a:rPr>
              <a:t>Up to the age of 20 years</a:t>
            </a:r>
            <a:endParaRPr sz="4000" b="0" i="0" u="none" strike="noStrike" cap="none">
              <a:solidFill>
                <a:schemeClr val="dk1"/>
              </a:solidFill>
              <a:latin typeface="Arial"/>
              <a:ea typeface="Arial"/>
              <a:cs typeface="Arial"/>
              <a:sym typeface="Arial"/>
            </a:endParaRPr>
          </a:p>
        </p:txBody>
      </p:sp>
      <p:sp>
        <p:nvSpPr>
          <p:cNvPr id="500" name="Google Shape;500;p51"/>
          <p:cNvSpPr txBox="1"/>
          <p:nvPr/>
        </p:nvSpPr>
        <p:spPr>
          <a:xfrm>
            <a:off x="2662237" y="2580643"/>
            <a:ext cx="5195571" cy="640560"/>
          </a:xfrm>
          <a:prstGeom prst="rect">
            <a:avLst/>
          </a:prstGeom>
          <a:noFill/>
          <a:ln>
            <a:noFill/>
          </a:ln>
        </p:spPr>
        <p:txBody>
          <a:bodyPr spcFirstLastPara="1" wrap="square" lIns="0" tIns="24750" rIns="0" bIns="0" anchor="t" anchorCtr="0">
            <a:spAutoFit/>
          </a:bodyPr>
          <a:lstStyle/>
          <a:p>
            <a:pPr marL="12700" marR="5080" lvl="0" indent="0" algn="l" rtl="0">
              <a:lnSpc>
                <a:spcPct val="119000"/>
              </a:lnSpc>
              <a:spcBef>
                <a:spcPts val="0"/>
              </a:spcBef>
              <a:spcAft>
                <a:spcPts val="0"/>
              </a:spcAft>
              <a:buClr>
                <a:srgbClr val="000000"/>
              </a:buClr>
              <a:buSzPts val="2000"/>
              <a:buFont typeface="Arial"/>
              <a:buNone/>
            </a:pPr>
            <a:r>
              <a:rPr lang="en-US" sz="2000" b="1" i="0" u="none" strike="noStrike" cap="none">
                <a:solidFill>
                  <a:srgbClr val="3E3E3E"/>
                </a:solidFill>
                <a:latin typeface="Arial"/>
                <a:ea typeface="Arial"/>
                <a:cs typeface="Arial"/>
                <a:sym typeface="Arial"/>
              </a:rPr>
              <a:t>RBCs are produced by red bone marrow of  all bones (long bones and all flat bones).</a:t>
            </a:r>
            <a:endParaRPr sz="2000" b="0" i="0" u="none" strike="noStrike" cap="none">
              <a:solidFill>
                <a:schemeClr val="dk1"/>
              </a:solidFill>
              <a:latin typeface="Arial"/>
              <a:ea typeface="Arial"/>
              <a:cs typeface="Arial"/>
              <a:sym typeface="Arial"/>
            </a:endParaRPr>
          </a:p>
        </p:txBody>
      </p:sp>
      <p:pic>
        <p:nvPicPr>
          <p:cNvPr id="501" name="Google Shape;501;p51"/>
          <p:cNvPicPr preferRelativeResize="0"/>
          <p:nvPr/>
        </p:nvPicPr>
        <p:blipFill rotWithShape="1">
          <a:blip r:embed="rId5">
            <a:alphaModFix/>
          </a:blip>
          <a:srcRect/>
          <a:stretch/>
        </p:blipFill>
        <p:spPr>
          <a:xfrm>
            <a:off x="8708571" y="1632859"/>
            <a:ext cx="3483428" cy="522514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2"/>
          <p:cNvSpPr txBox="1">
            <a:spLocks noGrp="1"/>
          </p:cNvSpPr>
          <p:nvPr>
            <p:ph type="title"/>
          </p:nvPr>
        </p:nvSpPr>
        <p:spPr>
          <a:xfrm>
            <a:off x="838200" y="670584"/>
            <a:ext cx="8600295"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After the age of 20 years</a:t>
            </a:r>
            <a:endParaRPr sz="4000">
              <a:latin typeface="Arial"/>
              <a:ea typeface="Arial"/>
              <a:cs typeface="Arial"/>
              <a:sym typeface="Arial"/>
            </a:endParaRPr>
          </a:p>
        </p:txBody>
      </p:sp>
      <p:sp>
        <p:nvSpPr>
          <p:cNvPr id="507" name="Google Shape;507;p52"/>
          <p:cNvSpPr txBox="1"/>
          <p:nvPr/>
        </p:nvSpPr>
        <p:spPr>
          <a:xfrm>
            <a:off x="2662238" y="2996674"/>
            <a:ext cx="5468620" cy="843180"/>
          </a:xfrm>
          <a:prstGeom prst="rect">
            <a:avLst/>
          </a:prstGeom>
          <a:noFill/>
          <a:ln>
            <a:noFill/>
          </a:ln>
        </p:spPr>
        <p:txBody>
          <a:bodyPr spcFirstLastPara="1" wrap="square" lIns="0" tIns="12050" rIns="0" bIns="0" anchor="t" anchorCtr="0">
            <a:spAutoFit/>
          </a:bodyPr>
          <a:lstStyle/>
          <a:p>
            <a:pPr marL="12700" marR="5080" lvl="0" indent="0" algn="just" rtl="0">
              <a:lnSpc>
                <a:spcPct val="100099"/>
              </a:lnSpc>
              <a:spcBef>
                <a:spcPts val="0"/>
              </a:spcBef>
              <a:spcAft>
                <a:spcPts val="0"/>
              </a:spcAft>
              <a:buClr>
                <a:srgbClr val="000000"/>
              </a:buClr>
              <a:buSzPts val="1800"/>
              <a:buFont typeface="Arial"/>
              <a:buNone/>
            </a:pPr>
            <a:r>
              <a:rPr lang="en-US" sz="1800" b="1" i="0" u="none" strike="noStrike" cap="none">
                <a:solidFill>
                  <a:srgbClr val="3E3E3E"/>
                </a:solidFill>
                <a:latin typeface="Arial"/>
                <a:ea typeface="Arial"/>
                <a:cs typeface="Arial"/>
                <a:sym typeface="Arial"/>
              </a:rPr>
              <a:t>RBCs are produced from membranous bones like  vertebra, sternum, ribs, scapula, iliac bone &amp; skull  bones &amp; from the ends of long bone.</a:t>
            </a:r>
            <a:endParaRPr sz="1800" b="0" i="0" u="none" strike="noStrike" cap="none">
              <a:solidFill>
                <a:schemeClr val="dk1"/>
              </a:solidFill>
              <a:latin typeface="Arial"/>
              <a:ea typeface="Arial"/>
              <a:cs typeface="Arial"/>
              <a:sym typeface="Arial"/>
            </a:endParaRPr>
          </a:p>
        </p:txBody>
      </p:sp>
      <p:pic>
        <p:nvPicPr>
          <p:cNvPr id="508" name="Google Shape;508;p52"/>
          <p:cNvPicPr preferRelativeResize="0"/>
          <p:nvPr/>
        </p:nvPicPr>
        <p:blipFill rotWithShape="1">
          <a:blip r:embed="rId3">
            <a:alphaModFix/>
          </a:blip>
          <a:srcRect/>
          <a:stretch/>
        </p:blipFill>
        <p:spPr>
          <a:xfrm>
            <a:off x="8456023" y="1628656"/>
            <a:ext cx="3735976" cy="522934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4"/>
          <p:cNvSpPr txBox="1">
            <a:spLocks noGrp="1"/>
          </p:cNvSpPr>
          <p:nvPr>
            <p:ph type="title"/>
          </p:nvPr>
        </p:nvSpPr>
        <p:spPr>
          <a:xfrm>
            <a:off x="3429000" y="386485"/>
            <a:ext cx="6431400" cy="570900"/>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Difference's B/w</a:t>
            </a:r>
            <a:endParaRPr sz="3600">
              <a:latin typeface="Arial"/>
              <a:ea typeface="Arial"/>
              <a:cs typeface="Arial"/>
              <a:sym typeface="Arial"/>
            </a:endParaRPr>
          </a:p>
        </p:txBody>
      </p:sp>
      <p:graphicFrame>
        <p:nvGraphicFramePr>
          <p:cNvPr id="514" name="Google Shape;514;p54"/>
          <p:cNvGraphicFramePr/>
          <p:nvPr/>
        </p:nvGraphicFramePr>
        <p:xfrm>
          <a:off x="1638289" y="2088915"/>
          <a:ext cx="3000000" cy="3000000"/>
        </p:xfrm>
        <a:graphic>
          <a:graphicData uri="http://schemas.openxmlformats.org/drawingml/2006/table">
            <a:tbl>
              <a:tblPr firstRow="1" bandRow="1">
                <a:noFill/>
                <a:tableStyleId>{AA6CF3EE-51B0-4AA1-AAEC-42805233B03D}</a:tableStyleId>
              </a:tblPr>
              <a:tblGrid>
                <a:gridCol w="4457700"/>
                <a:gridCol w="4457700"/>
              </a:tblGrid>
              <a:tr h="610875">
                <a:tc>
                  <a:txBody>
                    <a:bodyPr/>
                    <a:lstStyle/>
                    <a:p>
                      <a:pPr marL="8509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FFFFFF"/>
                          </a:solidFill>
                          <a:latin typeface="Arial"/>
                          <a:ea typeface="Arial"/>
                          <a:cs typeface="Arial"/>
                          <a:sym typeface="Arial"/>
                        </a:rPr>
                        <a:t>Red bone marrow</a:t>
                      </a:r>
                      <a:endParaRPr sz="1600" u="none" strike="noStrike" cap="none">
                        <a:latin typeface="Arial"/>
                        <a:ea typeface="Arial"/>
                        <a:cs typeface="Arial"/>
                        <a:sym typeface="Arial"/>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A53010"/>
                    </a:solidFill>
                  </a:tcPr>
                </a:tc>
                <a:tc>
                  <a:txBody>
                    <a:bodyPr/>
                    <a:lstStyle/>
                    <a:p>
                      <a:pPr marL="85725"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FFFFFF"/>
                          </a:solidFill>
                          <a:latin typeface="Arial"/>
                          <a:ea typeface="Arial"/>
                          <a:cs typeface="Arial"/>
                          <a:sym typeface="Arial"/>
                        </a:rPr>
                        <a:t>Yellow bone marrow</a:t>
                      </a:r>
                      <a:endParaRPr sz="1600" u="none" strike="noStrike" cap="none">
                        <a:latin typeface="Arial"/>
                        <a:ea typeface="Arial"/>
                        <a:cs typeface="Arial"/>
                        <a:sym typeface="Arial"/>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A53010"/>
                    </a:solidFill>
                  </a:tcPr>
                </a:tc>
              </a:tr>
              <a:tr h="834400">
                <a:tc>
                  <a:txBody>
                    <a:bodyPr/>
                    <a:lstStyle/>
                    <a:p>
                      <a:pPr marL="85090" marR="385445"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It is a mesh of networks that contains the  development stages of red blood cells,  white blood cells, &amp; megakaryocytes</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85725" marR="92710"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It is the bone marrow that primarily contains  fat and replaces the red bone marrow in the  long bones during adolescence</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r>
              <a:tr h="610875">
                <a:tc>
                  <a:txBody>
                    <a:bodyPr/>
                    <a:lstStyle/>
                    <a:p>
                      <a:pPr marL="85090" marR="151130"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Produces red blood cells, white blood cells,  &amp; platelet`s</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c>
                  <a:txBody>
                    <a:bodyPr/>
                    <a:lstStyle/>
                    <a:p>
                      <a:pPr marL="85725"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Produces fat cells, cartilage, &amp; and bones</a:t>
                      </a:r>
                      <a:endParaRPr sz="1600" u="none" strike="noStrike" cap="none">
                        <a:latin typeface="Arial"/>
                        <a:ea typeface="Arial"/>
                        <a:cs typeface="Arial"/>
                        <a:sym typeface="Arial"/>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r>
              <a:tr h="610875">
                <a:tc>
                  <a:txBody>
                    <a:bodyPr/>
                    <a:lstStyle/>
                    <a:p>
                      <a:pPr marL="8509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Cells actively divide to produces blood cells</a:t>
                      </a:r>
                      <a:endParaRPr sz="1600" u="none" strike="noStrike" cap="none">
                        <a:latin typeface="Arial"/>
                        <a:ea typeface="Arial"/>
                        <a:cs typeface="Arial"/>
                        <a:sym typeface="Arial"/>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85725" marR="294005"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Cells stores fats and produces blood cells  when needed</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r>
              <a:tr h="610875">
                <a:tc>
                  <a:txBody>
                    <a:bodyPr/>
                    <a:lstStyle/>
                    <a:p>
                      <a:pPr marL="85090" marR="398780"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Gets it`s red color due to the hemoglobin  present in the red blood cells</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c>
                  <a:txBody>
                    <a:bodyPr/>
                    <a:lstStyle/>
                    <a:p>
                      <a:pPr marL="85725" marR="1231265"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Get`s it`s yellow color due to the  carotenoids in the fat droplets</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r>
              <a:tr h="610875">
                <a:tc>
                  <a:txBody>
                    <a:bodyPr/>
                    <a:lstStyle/>
                    <a:p>
                      <a:pPr marL="85090" marR="237490"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Occurs throughout the skeleton during the  fetal life</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85725" marR="100965" lvl="0" indent="0" algn="l" rtl="0">
                        <a:lnSpc>
                          <a:spcPct val="1016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With age, this replaces the red bone marrow  in long bones</a:t>
                      </a:r>
                      <a:endParaRPr sz="1600" u="none" strike="noStrike" cap="none">
                        <a:latin typeface="Arial"/>
                        <a:ea typeface="Arial"/>
                        <a:cs typeface="Arial"/>
                        <a:sym typeface="Arial"/>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6"/>
          <p:cNvSpPr txBox="1">
            <a:spLocks noGrp="1"/>
          </p:cNvSpPr>
          <p:nvPr>
            <p:ph type="title"/>
          </p:nvPr>
        </p:nvSpPr>
        <p:spPr>
          <a:xfrm>
            <a:off x="838200" y="687216"/>
            <a:ext cx="7735194"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Stages of Erythropoiesis.</a:t>
            </a:r>
            <a:endParaRPr sz="3600">
              <a:latin typeface="Arial"/>
              <a:ea typeface="Arial"/>
              <a:cs typeface="Arial"/>
              <a:sym typeface="Arial"/>
            </a:endParaRPr>
          </a:p>
        </p:txBody>
      </p:sp>
      <p:sp>
        <p:nvSpPr>
          <p:cNvPr id="520" name="Google Shape;520;p56"/>
          <p:cNvSpPr txBox="1"/>
          <p:nvPr/>
        </p:nvSpPr>
        <p:spPr>
          <a:xfrm>
            <a:off x="2605090" y="2020951"/>
            <a:ext cx="3086735" cy="2446182"/>
          </a:xfrm>
          <a:prstGeom prst="rect">
            <a:avLst/>
          </a:prstGeom>
          <a:noFill/>
          <a:ln>
            <a:noFill/>
          </a:ln>
        </p:spPr>
        <p:txBody>
          <a:bodyPr spcFirstLastPara="1" wrap="square" lIns="0" tIns="141600" rIns="0" bIns="0" anchor="t" anchorCtr="0">
            <a:spAutoFit/>
          </a:bodyPr>
          <a:lstStyle/>
          <a:p>
            <a:pPr marL="412750" marR="0" lvl="0" indent="-400050" algn="l" rtl="0">
              <a:lnSpc>
                <a:spcPct val="100000"/>
              </a:lnSpc>
              <a:spcBef>
                <a:spcPts val="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Proerythroblast</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1015"/>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Early normoblast</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Intermediate normoblast</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Late normoblast</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Reticulocyte</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Matured erythrocyte</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57"/>
          <p:cNvPicPr preferRelativeResize="0"/>
          <p:nvPr/>
        </p:nvPicPr>
        <p:blipFill rotWithShape="1">
          <a:blip r:embed="rId3">
            <a:alphaModFix/>
          </a:blip>
          <a:srcRect/>
          <a:stretch/>
        </p:blipFill>
        <p:spPr>
          <a:xfrm>
            <a:off x="621505" y="4"/>
            <a:ext cx="1180859" cy="133187"/>
          </a:xfrm>
          <a:prstGeom prst="rect">
            <a:avLst/>
          </a:prstGeom>
          <a:noFill/>
          <a:ln>
            <a:noFill/>
          </a:ln>
        </p:spPr>
      </p:pic>
      <p:grpSp>
        <p:nvGrpSpPr>
          <p:cNvPr id="526" name="Google Shape;526;p57"/>
          <p:cNvGrpSpPr/>
          <p:nvPr/>
        </p:nvGrpSpPr>
        <p:grpSpPr>
          <a:xfrm>
            <a:off x="1740213" y="4245033"/>
            <a:ext cx="704373" cy="2612970"/>
            <a:chOff x="1740214" y="4245029"/>
            <a:chExt cx="704372" cy="2612970"/>
          </a:xfrm>
        </p:grpSpPr>
        <p:pic>
          <p:nvPicPr>
            <p:cNvPr id="527" name="Google Shape;527;p57"/>
            <p:cNvPicPr preferRelativeResize="0"/>
            <p:nvPr/>
          </p:nvPicPr>
          <p:blipFill rotWithShape="1">
            <a:blip r:embed="rId4">
              <a:alphaModFix/>
            </a:blip>
            <a:srcRect/>
            <a:stretch/>
          </p:blipFill>
          <p:spPr>
            <a:xfrm>
              <a:off x="1740214" y="6001341"/>
              <a:ext cx="704372" cy="856658"/>
            </a:xfrm>
            <a:prstGeom prst="rect">
              <a:avLst/>
            </a:prstGeom>
            <a:noFill/>
            <a:ln>
              <a:noFill/>
            </a:ln>
          </p:spPr>
        </p:pic>
        <p:sp>
          <p:nvSpPr>
            <p:cNvPr id="528" name="Google Shape;528;p57"/>
            <p:cNvSpPr/>
            <p:nvPr/>
          </p:nvSpPr>
          <p:spPr>
            <a:xfrm>
              <a:off x="2133833" y="4245029"/>
              <a:ext cx="0" cy="1746250"/>
            </a:xfrm>
            <a:custGeom>
              <a:avLst/>
              <a:gdLst/>
              <a:ahLst/>
              <a:cxnLst/>
              <a:rect l="l" t="t" r="r" b="b"/>
              <a:pathLst>
                <a:path w="120000" h="1746250" extrusionOk="0">
                  <a:moveTo>
                    <a:pt x="0" y="1745983"/>
                  </a:moveTo>
                  <a:lnTo>
                    <a:pt x="0" y="0"/>
                  </a:lnTo>
                </a:path>
              </a:pathLst>
            </a:custGeom>
            <a:noFill/>
            <a:ln w="20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529" name="Google Shape;529;p57"/>
          <p:cNvSpPr txBox="1"/>
          <p:nvPr/>
        </p:nvSpPr>
        <p:spPr>
          <a:xfrm>
            <a:off x="3055556" y="1"/>
            <a:ext cx="853440"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595D59"/>
                </a:solidFill>
                <a:latin typeface="Times New Roman"/>
                <a:ea typeface="Times New Roman"/>
                <a:cs typeface="Times New Roman"/>
                <a:sym typeface="Times New Roman"/>
              </a:rPr>
              <a:t>Cell size</a:t>
            </a:r>
            <a:endParaRPr sz="1600" b="0" i="0" u="none" strike="noStrike" cap="none">
              <a:solidFill>
                <a:schemeClr val="dk1"/>
              </a:solidFill>
              <a:latin typeface="Times New Roman"/>
              <a:ea typeface="Times New Roman"/>
              <a:cs typeface="Times New Roman"/>
              <a:sym typeface="Times New Roman"/>
            </a:endParaRPr>
          </a:p>
        </p:txBody>
      </p:sp>
      <p:sp>
        <p:nvSpPr>
          <p:cNvPr id="530" name="Google Shape;530;p57"/>
          <p:cNvSpPr txBox="1"/>
          <p:nvPr/>
        </p:nvSpPr>
        <p:spPr>
          <a:xfrm>
            <a:off x="5257073" y="1"/>
            <a:ext cx="803275"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B4D48"/>
                </a:solidFill>
                <a:latin typeface="Times New Roman"/>
                <a:ea typeface="Times New Roman"/>
                <a:cs typeface="Times New Roman"/>
                <a:sym typeface="Times New Roman"/>
              </a:rPr>
              <a:t>Nucleus</a:t>
            </a:r>
            <a:endParaRPr sz="1600" b="0" i="0" u="none" strike="noStrike" cap="none">
              <a:solidFill>
                <a:schemeClr val="dk1"/>
              </a:solidFill>
              <a:latin typeface="Times New Roman"/>
              <a:ea typeface="Times New Roman"/>
              <a:cs typeface="Times New Roman"/>
              <a:sym typeface="Times New Roman"/>
            </a:endParaRPr>
          </a:p>
        </p:txBody>
      </p:sp>
      <p:sp>
        <p:nvSpPr>
          <p:cNvPr id="531" name="Google Shape;531;p57"/>
          <p:cNvSpPr txBox="1"/>
          <p:nvPr/>
        </p:nvSpPr>
        <p:spPr>
          <a:xfrm>
            <a:off x="7207771" y="0"/>
            <a:ext cx="1630680" cy="1283428"/>
          </a:xfrm>
          <a:prstGeom prst="rect">
            <a:avLst/>
          </a:prstGeom>
          <a:noFill/>
          <a:ln>
            <a:noFill/>
          </a:ln>
        </p:spPr>
        <p:txBody>
          <a:bodyPr spcFirstLastPara="1" wrap="square" lIns="0" tIns="149850" rIns="0" bIns="0" anchor="t" anchorCtr="0">
            <a:spAutoFit/>
          </a:bodyPr>
          <a:lstStyle/>
          <a:p>
            <a:pPr marL="67437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B4D48"/>
                </a:solidFill>
                <a:latin typeface="Times New Roman"/>
                <a:ea typeface="Times New Roman"/>
                <a:cs typeface="Times New Roman"/>
                <a:sym typeface="Times New Roman"/>
              </a:rPr>
              <a:t>Staining</a:t>
            </a:r>
            <a:endParaRPr sz="1600" b="0" i="0" u="none" strike="noStrike" cap="none">
              <a:solidFill>
                <a:schemeClr val="dk1"/>
              </a:solidFill>
              <a:latin typeface="Times New Roman"/>
              <a:ea typeface="Times New Roman"/>
              <a:cs typeface="Times New Roman"/>
              <a:sym typeface="Times New Roman"/>
            </a:endParaRPr>
          </a:p>
          <a:p>
            <a:pPr marL="12700" marR="5080" lvl="0" indent="6984" algn="l" rtl="0">
              <a:lnSpc>
                <a:spcPct val="89700"/>
              </a:lnSpc>
              <a:spcBef>
                <a:spcPts val="1365"/>
              </a:spcBef>
              <a:spcAft>
                <a:spcPts val="0"/>
              </a:spcAft>
              <a:buClr>
                <a:srgbClr val="000000"/>
              </a:buClr>
              <a:buSzPts val="1000"/>
              <a:buFont typeface="Arial"/>
              <a:buNone/>
            </a:pPr>
            <a:r>
              <a:rPr lang="en-US" sz="1000" b="0" i="0" u="none" strike="noStrike" cap="none">
                <a:solidFill>
                  <a:srgbClr val="595D59"/>
                </a:solidFill>
                <a:latin typeface="Times New Roman"/>
                <a:ea typeface="Times New Roman"/>
                <a:cs typeface="Times New Roman"/>
                <a:sym typeface="Times New Roman"/>
              </a:rPr>
              <a:t>Ri.J.11 </a:t>
            </a:r>
            <a:r>
              <a:rPr lang="en-US" sz="1700" b="0" i="0" u="none" strike="noStrike" cap="none">
                <a:solidFill>
                  <a:srgbClr val="595D59"/>
                </a:solidFill>
                <a:latin typeface="Times New Roman"/>
                <a:ea typeface="Times New Roman"/>
                <a:cs typeface="Times New Roman"/>
                <a:sym typeface="Times New Roman"/>
              </a:rPr>
              <a:t>all </a:t>
            </a:r>
            <a:r>
              <a:rPr lang="en-US" sz="1700" b="0" i="0" u="none" strike="noStrike" cap="none">
                <a:solidFill>
                  <a:srgbClr val="4B4D48"/>
                </a:solidFill>
                <a:latin typeface="Times New Roman"/>
                <a:ea typeface="Times New Roman"/>
                <a:cs typeface="Times New Roman"/>
                <a:sym typeface="Times New Roman"/>
              </a:rPr>
              <a:t>around  the nucleus; </a:t>
            </a:r>
            <a:r>
              <a:rPr lang="en-US" sz="1700" b="0" i="0" u="none" strike="noStrike" cap="none">
                <a:solidFill>
                  <a:srgbClr val="3B3B36"/>
                </a:solidFill>
                <a:latin typeface="Times New Roman"/>
                <a:ea typeface="Times New Roman"/>
                <a:cs typeface="Times New Roman"/>
                <a:sym typeface="Times New Roman"/>
              </a:rPr>
              <a:t>de</a:t>
            </a:r>
            <a:r>
              <a:rPr lang="en-US" sz="1700" b="0" i="0" u="none" strike="noStrike" cap="none">
                <a:solidFill>
                  <a:srgbClr val="595D59"/>
                </a:solidFill>
                <a:latin typeface="Times New Roman"/>
                <a:ea typeface="Times New Roman"/>
                <a:cs typeface="Times New Roman"/>
                <a:sym typeface="Times New Roman"/>
              </a:rPr>
              <a:t>ep  </a:t>
            </a:r>
            <a:r>
              <a:rPr lang="en-US" sz="1700" b="0" i="0" u="none" strike="noStrike" cap="none">
                <a:solidFill>
                  <a:srgbClr val="4B4D48"/>
                </a:solidFill>
                <a:latin typeface="Times New Roman"/>
                <a:ea typeface="Times New Roman"/>
                <a:cs typeface="Times New Roman"/>
                <a:sym typeface="Times New Roman"/>
              </a:rPr>
              <a:t>basophilic</a:t>
            </a:r>
            <a:endParaRPr sz="1700" b="0" i="0" u="none" strike="noStrike" cap="none">
              <a:solidFill>
                <a:schemeClr val="dk1"/>
              </a:solidFill>
              <a:latin typeface="Times New Roman"/>
              <a:ea typeface="Times New Roman"/>
              <a:cs typeface="Times New Roman"/>
              <a:sym typeface="Times New Roman"/>
            </a:endParaRPr>
          </a:p>
        </p:txBody>
      </p:sp>
      <p:sp>
        <p:nvSpPr>
          <p:cNvPr id="532" name="Google Shape;532;p57"/>
          <p:cNvSpPr txBox="1"/>
          <p:nvPr/>
        </p:nvSpPr>
        <p:spPr>
          <a:xfrm>
            <a:off x="9637046" y="16135"/>
            <a:ext cx="1278255" cy="768159"/>
          </a:xfrm>
          <a:prstGeom prst="rect">
            <a:avLst/>
          </a:prstGeom>
          <a:noFill/>
          <a:ln>
            <a:noFill/>
          </a:ln>
        </p:spPr>
        <p:txBody>
          <a:bodyPr spcFirstLastPara="1" wrap="square" lIns="0" tIns="13080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B3B36"/>
                </a:solidFill>
                <a:latin typeface="Times New Roman"/>
                <a:ea typeface="Times New Roman"/>
                <a:cs typeface="Times New Roman"/>
                <a:sym typeface="Times New Roman"/>
              </a:rPr>
              <a:t>Haemoglobin</a:t>
            </a:r>
            <a:endParaRPr sz="1600" b="0" i="0" u="none" strike="noStrike" cap="none">
              <a:solidFill>
                <a:schemeClr val="dk1"/>
              </a:solidFill>
              <a:latin typeface="Times New Roman"/>
              <a:ea typeface="Times New Roman"/>
              <a:cs typeface="Times New Roman"/>
              <a:sym typeface="Times New Roman"/>
            </a:endParaRPr>
          </a:p>
          <a:p>
            <a:pPr marL="2540" marR="0" lvl="0" indent="0" algn="ctr" rtl="0">
              <a:lnSpc>
                <a:spcPct val="100000"/>
              </a:lnSpc>
              <a:spcBef>
                <a:spcPts val="99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Absent</a:t>
            </a:r>
            <a:endParaRPr sz="1700" b="0" i="0" u="none" strike="noStrike" cap="none">
              <a:solidFill>
                <a:schemeClr val="dk1"/>
              </a:solidFill>
              <a:latin typeface="Times New Roman"/>
              <a:ea typeface="Times New Roman"/>
              <a:cs typeface="Times New Roman"/>
              <a:sym typeface="Times New Roman"/>
            </a:endParaRPr>
          </a:p>
        </p:txBody>
      </p:sp>
      <p:sp>
        <p:nvSpPr>
          <p:cNvPr id="533" name="Google Shape;533;p57"/>
          <p:cNvSpPr txBox="1"/>
          <p:nvPr/>
        </p:nvSpPr>
        <p:spPr>
          <a:xfrm>
            <a:off x="341973" y="412060"/>
            <a:ext cx="1510665" cy="503343"/>
          </a:xfrm>
          <a:prstGeom prst="rect">
            <a:avLst/>
          </a:prstGeom>
          <a:noFill/>
          <a:ln>
            <a:noFill/>
          </a:ln>
        </p:spPr>
        <p:txBody>
          <a:bodyPr spcFirstLastPara="1" wrap="square" lIns="0" tIns="13325" rIns="0" bIns="0" anchor="t" anchorCtr="0">
            <a:spAutoFit/>
          </a:bodyPr>
          <a:lstStyle/>
          <a:p>
            <a:pPr marL="27305"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Hacmoc:·tobla t</a:t>
            </a:r>
            <a:endParaRPr sz="16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55"/>
              </a:spcBef>
              <a:spcAft>
                <a:spcPts val="0"/>
              </a:spcAft>
              <a:buClr>
                <a:srgbClr val="000000"/>
              </a:buClr>
              <a:buSzPts val="1500"/>
              <a:buFont typeface="Arial"/>
              <a:buNone/>
            </a:pPr>
            <a:r>
              <a:rPr lang="en-US" sz="1500" b="0" i="0" u="none" strike="noStrike" cap="none">
                <a:solidFill>
                  <a:srgbClr val="7B8082"/>
                </a:solidFill>
                <a:latin typeface="Times New Roman"/>
                <a:ea typeface="Times New Roman"/>
                <a:cs typeface="Times New Roman"/>
                <a:sym typeface="Times New Roman"/>
              </a:rPr>
              <a:t>(Stern </a:t>
            </a:r>
            <a:r>
              <a:rPr lang="en-US" sz="1450" b="0" i="0" u="none" strike="noStrike" cap="none">
                <a:solidFill>
                  <a:srgbClr val="696E6D"/>
                </a:solidFill>
                <a:latin typeface="Times New Roman"/>
                <a:ea typeface="Times New Roman"/>
                <a:cs typeface="Times New Roman"/>
                <a:sym typeface="Times New Roman"/>
              </a:rPr>
              <a:t>ct'il </a:t>
            </a:r>
            <a:r>
              <a:rPr lang="en-US" sz="1450" b="0" i="0" u="none" strike="noStrike" cap="none">
                <a:solidFill>
                  <a:srgbClr val="8E9395"/>
                </a:solidFill>
                <a:latin typeface="Times New Roman"/>
                <a:ea typeface="Times New Roman"/>
                <a:cs typeface="Times New Roman"/>
                <a:sym typeface="Times New Roman"/>
              </a:rPr>
              <a:t>)</a:t>
            </a:r>
            <a:endParaRPr sz="1450" b="0" i="0" u="none" strike="noStrike" cap="none">
              <a:solidFill>
                <a:schemeClr val="dk1"/>
              </a:solidFill>
              <a:latin typeface="Times New Roman"/>
              <a:ea typeface="Times New Roman"/>
              <a:cs typeface="Times New Roman"/>
              <a:sym typeface="Times New Roman"/>
            </a:endParaRPr>
          </a:p>
        </p:txBody>
      </p:sp>
      <p:sp>
        <p:nvSpPr>
          <p:cNvPr id="534" name="Google Shape;534;p57"/>
          <p:cNvSpPr txBox="1"/>
          <p:nvPr/>
        </p:nvSpPr>
        <p:spPr>
          <a:xfrm>
            <a:off x="294777" y="1453079"/>
            <a:ext cx="139890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Pcocn </a:t>
            </a:r>
            <a:r>
              <a:rPr lang="en-US" sz="1700" b="0" i="0" u="none" strike="noStrike" cap="none">
                <a:solidFill>
                  <a:srgbClr val="696E6D"/>
                </a:solidFill>
                <a:latin typeface="Times New Roman"/>
                <a:ea typeface="Times New Roman"/>
                <a:cs typeface="Times New Roman"/>
                <a:sym typeface="Times New Roman"/>
              </a:rPr>
              <a:t>throbJast</a:t>
            </a:r>
            <a:endParaRPr sz="1700" b="0" i="0" u="none" strike="noStrike" cap="none">
              <a:solidFill>
                <a:schemeClr val="dk1"/>
              </a:solidFill>
              <a:latin typeface="Times New Roman"/>
              <a:ea typeface="Times New Roman"/>
              <a:cs typeface="Times New Roman"/>
              <a:sym typeface="Times New Roman"/>
            </a:endParaRPr>
          </a:p>
        </p:txBody>
      </p:sp>
      <p:sp>
        <p:nvSpPr>
          <p:cNvPr id="535" name="Google Shape;535;p57"/>
          <p:cNvSpPr txBox="1"/>
          <p:nvPr/>
        </p:nvSpPr>
        <p:spPr>
          <a:xfrm>
            <a:off x="241909" y="2279580"/>
            <a:ext cx="156527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696E6D"/>
                </a:solidFill>
                <a:latin typeface="Times New Roman"/>
                <a:ea typeface="Times New Roman"/>
                <a:cs typeface="Times New Roman"/>
                <a:sym typeface="Times New Roman"/>
              </a:rPr>
              <a:t>Earl, nonnobJasl</a:t>
            </a:r>
            <a:endParaRPr sz="1700" b="0" i="0" u="none" strike="noStrike" cap="none">
              <a:solidFill>
                <a:schemeClr val="dk1"/>
              </a:solidFill>
              <a:latin typeface="Times New Roman"/>
              <a:ea typeface="Times New Roman"/>
              <a:cs typeface="Times New Roman"/>
              <a:sym typeface="Times New Roman"/>
            </a:endParaRPr>
          </a:p>
        </p:txBody>
      </p:sp>
      <p:sp>
        <p:nvSpPr>
          <p:cNvPr id="536" name="Google Shape;536;p57"/>
          <p:cNvSpPr txBox="1"/>
          <p:nvPr/>
        </p:nvSpPr>
        <p:spPr>
          <a:xfrm>
            <a:off x="178668" y="3116410"/>
            <a:ext cx="1198245" cy="52706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696E6D"/>
                </a:solidFill>
                <a:latin typeface="Times New Roman"/>
                <a:ea typeface="Times New Roman"/>
                <a:cs typeface="Times New Roman"/>
                <a:sym typeface="Times New Roman"/>
              </a:rPr>
              <a:t>Intcrm&lt;.&gt;diate</a:t>
            </a:r>
            <a:endParaRPr sz="1700" b="0" i="0" u="none" strike="noStrike" cap="none">
              <a:solidFill>
                <a:schemeClr val="dk1"/>
              </a:solidFill>
              <a:latin typeface="Times New Roman"/>
              <a:ea typeface="Times New Roman"/>
              <a:cs typeface="Times New Roman"/>
              <a:sym typeface="Times New Roman"/>
            </a:endParaRPr>
          </a:p>
          <a:p>
            <a:pPr marL="22860" marR="0" lvl="0" indent="0" algn="l" rtl="0">
              <a:lnSpc>
                <a:spcPct val="100000"/>
              </a:lnSpc>
              <a:spcBef>
                <a:spcPts val="60"/>
              </a:spcBef>
              <a:spcAft>
                <a:spcPts val="0"/>
              </a:spcAft>
              <a:buClr>
                <a:srgbClr val="000000"/>
              </a:buClr>
              <a:buSzPts val="1550"/>
              <a:buFont typeface="Arial"/>
              <a:buNone/>
            </a:pPr>
            <a:r>
              <a:rPr lang="en-US" sz="1550" b="0" i="0" u="none" strike="noStrike" cap="none">
                <a:solidFill>
                  <a:srgbClr val="696E6D"/>
                </a:solidFill>
                <a:latin typeface="Times New Roman"/>
                <a:ea typeface="Times New Roman"/>
                <a:cs typeface="Times New Roman"/>
                <a:sym typeface="Times New Roman"/>
              </a:rPr>
              <a:t>j\;onnobla!-l</a:t>
            </a:r>
            <a:endParaRPr sz="1550" b="0" i="0" u="none" strike="noStrike" cap="none">
              <a:solidFill>
                <a:schemeClr val="dk1"/>
              </a:solidFill>
              <a:latin typeface="Times New Roman"/>
              <a:ea typeface="Times New Roman"/>
              <a:cs typeface="Times New Roman"/>
              <a:sym typeface="Times New Roman"/>
            </a:endParaRPr>
          </a:p>
        </p:txBody>
      </p:sp>
      <p:sp>
        <p:nvSpPr>
          <p:cNvPr id="537" name="Google Shape;537;p57"/>
          <p:cNvSpPr txBox="1"/>
          <p:nvPr/>
        </p:nvSpPr>
        <p:spPr>
          <a:xfrm>
            <a:off x="87899" y="3868557"/>
            <a:ext cx="1633855" cy="708527"/>
          </a:xfrm>
          <a:prstGeom prst="rect">
            <a:avLst/>
          </a:prstGeom>
          <a:noFill/>
          <a:ln>
            <a:noFill/>
          </a:ln>
        </p:spPr>
        <p:txBody>
          <a:bodyPr spcFirstLastPara="1" wrap="square" lIns="0" tIns="94600" rIns="0" bIns="0" anchor="t" anchorCtr="0">
            <a:spAutoFit/>
          </a:bodyPr>
          <a:lstStyle/>
          <a:p>
            <a:pPr marL="62864"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696E6D"/>
                </a:solidFill>
                <a:latin typeface="Times New Roman"/>
                <a:ea typeface="Times New Roman"/>
                <a:cs typeface="Times New Roman"/>
                <a:sym typeface="Times New Roman"/>
              </a:rPr>
              <a:t>Late :l\'ormoblast</a:t>
            </a:r>
            <a:endParaRPr sz="1650" b="0" i="0" u="none" strike="noStrike" cap="none">
              <a:solidFill>
                <a:schemeClr val="dk1"/>
              </a:solidFill>
              <a:latin typeface="Times New Roman"/>
              <a:ea typeface="Times New Roman"/>
              <a:cs typeface="Times New Roman"/>
              <a:sym typeface="Times New Roman"/>
            </a:endParaRPr>
          </a:p>
          <a:p>
            <a:pPr marL="38100" marR="0" lvl="0" indent="0" algn="l" rtl="0">
              <a:lnSpc>
                <a:spcPct val="100000"/>
              </a:lnSpc>
              <a:spcBef>
                <a:spcPts val="685"/>
              </a:spcBef>
              <a:spcAft>
                <a:spcPts val="0"/>
              </a:spcAft>
              <a:buClr>
                <a:srgbClr val="000000"/>
              </a:buClr>
              <a:buSzPts val="1650"/>
              <a:buFont typeface="Arial"/>
              <a:buNone/>
            </a:pPr>
            <a:r>
              <a:rPr lang="en-US" sz="1650" b="0" i="0" u="none" strike="noStrike" cap="none">
                <a:solidFill>
                  <a:srgbClr val="696E6D"/>
                </a:solidFill>
                <a:latin typeface="Times New Roman"/>
                <a:ea typeface="Times New Roman"/>
                <a:cs typeface="Times New Roman"/>
                <a:sym typeface="Times New Roman"/>
              </a:rPr>
              <a:t>(i) </a:t>
            </a:r>
            <a:r>
              <a:rPr lang="en-US" sz="1750" b="0" i="0" u="none" strike="noStrike" cap="none">
                <a:solidFill>
                  <a:srgbClr val="595D59"/>
                </a:solidFill>
                <a:latin typeface="Times New Roman"/>
                <a:ea typeface="Times New Roman"/>
                <a:cs typeface="Times New Roman"/>
                <a:sym typeface="Times New Roman"/>
              </a:rPr>
              <a:t>Ea</a:t>
            </a:r>
            <a:r>
              <a:rPr lang="en-US" sz="1800" b="0" i="0" u="none" strike="noStrike" cap="none" baseline="-25000">
                <a:solidFill>
                  <a:srgbClr val="696E6D"/>
                </a:solidFill>
                <a:latin typeface="Times New Roman"/>
                <a:ea typeface="Times New Roman"/>
                <a:cs typeface="Times New Roman"/>
                <a:sym typeface="Times New Roman"/>
              </a:rPr>
              <a:t>,</a:t>
            </a:r>
            <a:r>
              <a:rPr lang="en-US" sz="1750" b="0" i="0" u="none" strike="noStrike" cap="none">
                <a:solidFill>
                  <a:srgbClr val="595D59"/>
                </a:solidFill>
                <a:latin typeface="Times New Roman"/>
                <a:ea typeface="Times New Roman"/>
                <a:cs typeface="Times New Roman"/>
                <a:sym typeface="Times New Roman"/>
              </a:rPr>
              <a:t>rlv</a:t>
            </a:r>
            <a:endParaRPr sz="1750" b="0" i="0" u="none" strike="noStrike" cap="none">
              <a:solidFill>
                <a:schemeClr val="dk1"/>
              </a:solidFill>
              <a:latin typeface="Times New Roman"/>
              <a:ea typeface="Times New Roman"/>
              <a:cs typeface="Times New Roman"/>
              <a:sym typeface="Times New Roman"/>
            </a:endParaRPr>
          </a:p>
        </p:txBody>
      </p:sp>
      <p:sp>
        <p:nvSpPr>
          <p:cNvPr id="538" name="Google Shape;538;p57"/>
          <p:cNvSpPr txBox="1"/>
          <p:nvPr/>
        </p:nvSpPr>
        <p:spPr>
          <a:xfrm>
            <a:off x="1864717" y="3949295"/>
            <a:ext cx="696595" cy="26802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696E6D"/>
                </a:solidFill>
                <a:latin typeface="Times New Roman"/>
                <a:ea typeface="Times New Roman"/>
                <a:cs typeface="Times New Roman"/>
                <a:sym typeface="Times New Roman"/>
              </a:rPr>
              <a:t>7 Days</a:t>
            </a:r>
            <a:endParaRPr sz="1650" b="0" i="0" u="none" strike="noStrike" cap="none">
              <a:solidFill>
                <a:schemeClr val="dk1"/>
              </a:solidFill>
              <a:latin typeface="Times New Roman"/>
              <a:ea typeface="Times New Roman"/>
              <a:cs typeface="Times New Roman"/>
              <a:sym typeface="Times New Roman"/>
            </a:endParaRPr>
          </a:p>
        </p:txBody>
      </p:sp>
      <p:sp>
        <p:nvSpPr>
          <p:cNvPr id="539" name="Google Shape;539;p57"/>
          <p:cNvSpPr txBox="1"/>
          <p:nvPr/>
        </p:nvSpPr>
        <p:spPr>
          <a:xfrm>
            <a:off x="61507" y="5158052"/>
            <a:ext cx="737871" cy="26802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595D59"/>
                </a:solidFill>
                <a:latin typeface="Times New Roman"/>
                <a:ea typeface="Times New Roman"/>
                <a:cs typeface="Times New Roman"/>
                <a:sym typeface="Times New Roman"/>
              </a:rPr>
              <a:t>(ii) Late</a:t>
            </a:r>
            <a:endParaRPr sz="1650" b="0" i="0" u="none" strike="noStrike" cap="none">
              <a:solidFill>
                <a:schemeClr val="dk1"/>
              </a:solidFill>
              <a:latin typeface="Times New Roman"/>
              <a:ea typeface="Times New Roman"/>
              <a:cs typeface="Times New Roman"/>
              <a:sym typeface="Times New Roman"/>
            </a:endParaRPr>
          </a:p>
        </p:txBody>
      </p:sp>
      <p:sp>
        <p:nvSpPr>
          <p:cNvPr id="540" name="Google Shape;540;p57"/>
          <p:cNvSpPr txBox="1"/>
          <p:nvPr/>
        </p:nvSpPr>
        <p:spPr>
          <a:xfrm>
            <a:off x="14459" y="6017054"/>
            <a:ext cx="1141095" cy="29110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4B4D48"/>
                </a:solidFill>
                <a:latin typeface="Times New Roman"/>
                <a:ea typeface="Times New Roman"/>
                <a:cs typeface="Times New Roman"/>
                <a:sym typeface="Times New Roman"/>
              </a:rPr>
              <a:t>Reticu </a:t>
            </a:r>
            <a:r>
              <a:rPr lang="en-US" sz="1800" b="0" i="0" u="none" strike="noStrike" cap="none">
                <a:solidFill>
                  <a:srgbClr val="595D59"/>
                </a:solidFill>
                <a:latin typeface="Times New Roman"/>
                <a:ea typeface="Times New Roman"/>
                <a:cs typeface="Times New Roman"/>
                <a:sym typeface="Times New Roman"/>
              </a:rPr>
              <a:t>Iocyt&lt;•</a:t>
            </a:r>
            <a:endParaRPr sz="1800" b="0" i="0" u="none" strike="noStrike" cap="none">
              <a:solidFill>
                <a:schemeClr val="dk1"/>
              </a:solidFill>
              <a:latin typeface="Times New Roman"/>
              <a:ea typeface="Times New Roman"/>
              <a:cs typeface="Times New Roman"/>
              <a:sym typeface="Times New Roman"/>
            </a:endParaRPr>
          </a:p>
        </p:txBody>
      </p:sp>
      <p:sp>
        <p:nvSpPr>
          <p:cNvPr id="541" name="Google Shape;541;p57"/>
          <p:cNvSpPr txBox="1"/>
          <p:nvPr/>
        </p:nvSpPr>
        <p:spPr>
          <a:xfrm>
            <a:off x="-17308" y="6626599"/>
            <a:ext cx="1068071" cy="29110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4B4D48"/>
                </a:solidFill>
                <a:latin typeface="Times New Roman"/>
                <a:ea typeface="Times New Roman"/>
                <a:cs typeface="Times New Roman"/>
                <a:sym typeface="Times New Roman"/>
              </a:rPr>
              <a:t>Erythrocyte</a:t>
            </a:r>
            <a:endParaRPr sz="1800" b="0" i="0" u="none" strike="noStrike" cap="none">
              <a:solidFill>
                <a:schemeClr val="dk1"/>
              </a:solidFill>
              <a:latin typeface="Times New Roman"/>
              <a:ea typeface="Times New Roman"/>
              <a:cs typeface="Times New Roman"/>
              <a:sym typeface="Times New Roman"/>
            </a:endParaRPr>
          </a:p>
        </p:txBody>
      </p:sp>
      <p:sp>
        <p:nvSpPr>
          <p:cNvPr id="542" name="Google Shape;542;p57"/>
          <p:cNvSpPr txBox="1"/>
          <p:nvPr/>
        </p:nvSpPr>
        <p:spPr>
          <a:xfrm>
            <a:off x="2177683" y="950073"/>
            <a:ext cx="223520" cy="2189480"/>
          </a:xfrm>
          <a:prstGeom prst="rect">
            <a:avLst/>
          </a:prstGeom>
          <a:noFill/>
          <a:ln>
            <a:noFill/>
          </a:ln>
        </p:spPr>
        <p:txBody>
          <a:bodyPr spcFirstLastPara="1" wrap="square" lIns="0" tIns="14600" rIns="0" bIns="0" anchor="t" anchorCtr="0">
            <a:spAutoFit/>
          </a:bodyPr>
          <a:lstStyle/>
          <a:p>
            <a:pPr marL="106045" marR="0" lvl="0" indent="0" algn="l" rtl="0">
              <a:lnSpc>
                <a:spcPct val="108688"/>
              </a:lnSpc>
              <a:spcBef>
                <a:spcPts val="0"/>
              </a:spcBef>
              <a:spcAft>
                <a:spcPts val="0"/>
              </a:spcAft>
              <a:buClr>
                <a:srgbClr val="000000"/>
              </a:buClr>
              <a:buSzPts val="3050"/>
              <a:buFont typeface="Arial"/>
              <a:buNone/>
            </a:pPr>
            <a:r>
              <a:rPr lang="en-US" sz="3050" b="0" i="0" u="none" strike="noStrike" cap="none">
                <a:solidFill>
                  <a:srgbClr val="8E9395"/>
                </a:solidFill>
                <a:latin typeface="Arial"/>
                <a:ea typeface="Arial"/>
                <a:cs typeface="Arial"/>
                <a:sym typeface="Arial"/>
              </a:rPr>
              <a:t>I</a:t>
            </a:r>
            <a:endParaRPr sz="3050" b="0" i="0" u="none" strike="noStrike" cap="none">
              <a:solidFill>
                <a:schemeClr val="dk1"/>
              </a:solidFill>
              <a:latin typeface="Arial"/>
              <a:ea typeface="Arial"/>
              <a:cs typeface="Arial"/>
              <a:sym typeface="Arial"/>
            </a:endParaRPr>
          </a:p>
          <a:p>
            <a:pPr marL="80010" marR="0" lvl="0" indent="0" algn="l" rtl="0">
              <a:lnSpc>
                <a:spcPct val="110114"/>
              </a:lnSpc>
              <a:spcBef>
                <a:spcPts val="0"/>
              </a:spcBef>
              <a:spcAft>
                <a:spcPts val="0"/>
              </a:spcAft>
              <a:buClr>
                <a:srgbClr val="000000"/>
              </a:buClr>
              <a:buSzPts val="3500"/>
              <a:buFont typeface="Arial"/>
              <a:buNone/>
            </a:pPr>
            <a:r>
              <a:rPr lang="en-US" sz="3500" b="0" i="0" u="none" strike="noStrike" cap="none">
                <a:solidFill>
                  <a:srgbClr val="8E9395"/>
                </a:solidFill>
                <a:latin typeface="Arial"/>
                <a:ea typeface="Arial"/>
                <a:cs typeface="Arial"/>
                <a:sym typeface="Arial"/>
              </a:rPr>
              <a:t>I</a:t>
            </a:r>
            <a:endParaRPr sz="3500" b="0" i="0" u="none" strike="noStrike" cap="none">
              <a:solidFill>
                <a:schemeClr val="dk1"/>
              </a:solidFill>
              <a:latin typeface="Arial"/>
              <a:ea typeface="Arial"/>
              <a:cs typeface="Arial"/>
              <a:sym typeface="Arial"/>
            </a:endParaRPr>
          </a:p>
          <a:p>
            <a:pPr marL="36195" marR="0" lvl="0" indent="0" algn="l" rtl="0">
              <a:lnSpc>
                <a:spcPct val="102810"/>
              </a:lnSpc>
              <a:spcBef>
                <a:spcPts val="1945"/>
              </a:spcBef>
              <a:spcAft>
                <a:spcPts val="0"/>
              </a:spcAft>
              <a:buClr>
                <a:srgbClr val="000000"/>
              </a:buClr>
              <a:buSzPts val="3700"/>
              <a:buFont typeface="Arial"/>
              <a:buNone/>
            </a:pPr>
            <a:r>
              <a:rPr lang="en-US" sz="3700" b="0" i="0" u="none" strike="noStrike" cap="none">
                <a:solidFill>
                  <a:srgbClr val="8E9395"/>
                </a:solidFill>
                <a:latin typeface="Arial"/>
                <a:ea typeface="Arial"/>
                <a:cs typeface="Arial"/>
                <a:sym typeface="Arial"/>
              </a:rPr>
              <a:t>I</a:t>
            </a:r>
            <a:endParaRPr sz="3700" b="0" i="0" u="none" strike="noStrike" cap="none">
              <a:solidFill>
                <a:schemeClr val="dk1"/>
              </a:solidFill>
              <a:latin typeface="Arial"/>
              <a:ea typeface="Arial"/>
              <a:cs typeface="Arial"/>
              <a:sym typeface="Arial"/>
            </a:endParaRPr>
          </a:p>
          <a:p>
            <a:pPr marL="12700" marR="0" lvl="0" indent="0" algn="l" rtl="0">
              <a:lnSpc>
                <a:spcPct val="103924"/>
              </a:lnSpc>
              <a:spcBef>
                <a:spcPts val="0"/>
              </a:spcBef>
              <a:spcAft>
                <a:spcPts val="0"/>
              </a:spcAft>
              <a:buClr>
                <a:srgbClr val="000000"/>
              </a:buClr>
              <a:buSzPts val="3950"/>
              <a:buFont typeface="Arial"/>
              <a:buNone/>
            </a:pPr>
            <a:r>
              <a:rPr lang="en-US" sz="3950" b="0" i="0" u="none" strike="noStrike" cap="none">
                <a:solidFill>
                  <a:srgbClr val="8E9395"/>
                </a:solidFill>
                <a:latin typeface="Arial"/>
                <a:ea typeface="Arial"/>
                <a:cs typeface="Arial"/>
                <a:sym typeface="Arial"/>
              </a:rPr>
              <a:t>I</a:t>
            </a:r>
            <a:endParaRPr sz="3950" b="0" i="0" u="none" strike="noStrike" cap="none">
              <a:solidFill>
                <a:schemeClr val="dk1"/>
              </a:solidFill>
              <a:latin typeface="Arial"/>
              <a:ea typeface="Arial"/>
              <a:cs typeface="Arial"/>
              <a:sym typeface="Arial"/>
            </a:endParaRPr>
          </a:p>
        </p:txBody>
      </p:sp>
      <p:sp>
        <p:nvSpPr>
          <p:cNvPr id="543" name="Google Shape;543;p57"/>
          <p:cNvSpPr txBox="1"/>
          <p:nvPr/>
        </p:nvSpPr>
        <p:spPr>
          <a:xfrm>
            <a:off x="2874252" y="422391"/>
            <a:ext cx="897891"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19-23 </a:t>
            </a:r>
            <a:r>
              <a:rPr lang="en-US" sz="1400" b="0" i="0" u="none" strike="noStrike" cap="none">
                <a:solidFill>
                  <a:srgbClr val="696E6D"/>
                </a:solidFill>
                <a:latin typeface="Arial"/>
                <a:ea typeface="Arial"/>
                <a:cs typeface="Arial"/>
                <a:sym typeface="Arial"/>
              </a:rPr>
              <a:t>µn1</a:t>
            </a:r>
            <a:endParaRPr sz="1400" b="0" i="0" u="none" strike="noStrike" cap="none">
              <a:solidFill>
                <a:schemeClr val="dk1"/>
              </a:solidFill>
              <a:latin typeface="Arial"/>
              <a:ea typeface="Arial"/>
              <a:cs typeface="Arial"/>
              <a:sym typeface="Arial"/>
            </a:endParaRPr>
          </a:p>
        </p:txBody>
      </p:sp>
      <p:sp>
        <p:nvSpPr>
          <p:cNvPr id="544" name="Google Shape;544;p57"/>
          <p:cNvSpPr txBox="1"/>
          <p:nvPr/>
        </p:nvSpPr>
        <p:spPr>
          <a:xfrm>
            <a:off x="2822460" y="1476179"/>
            <a:ext cx="873125"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15-20 </a:t>
            </a:r>
            <a:r>
              <a:rPr lang="en-US" sz="1550" b="0" i="0" u="none" strike="noStrike" cap="none">
                <a:solidFill>
                  <a:srgbClr val="696E6D"/>
                </a:solidFill>
                <a:latin typeface="Times New Roman"/>
                <a:ea typeface="Times New Roman"/>
                <a:cs typeface="Times New Roman"/>
                <a:sym typeface="Times New Roman"/>
              </a:rPr>
              <a:t>µm</a:t>
            </a:r>
            <a:endParaRPr sz="1550" b="0" i="0" u="none" strike="noStrike" cap="none">
              <a:solidFill>
                <a:schemeClr val="dk1"/>
              </a:solidFill>
              <a:latin typeface="Times New Roman"/>
              <a:ea typeface="Times New Roman"/>
              <a:cs typeface="Times New Roman"/>
              <a:sym typeface="Times New Roman"/>
            </a:endParaRPr>
          </a:p>
        </p:txBody>
      </p:sp>
      <p:sp>
        <p:nvSpPr>
          <p:cNvPr id="545" name="Google Shape;545;p57"/>
          <p:cNvSpPr txBox="1"/>
          <p:nvPr/>
        </p:nvSpPr>
        <p:spPr>
          <a:xfrm>
            <a:off x="2791384" y="2302682"/>
            <a:ext cx="867411"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14-16 </a:t>
            </a:r>
            <a:r>
              <a:rPr lang="en-US" sz="1550" b="0" i="0" u="none" strike="noStrike" cap="none">
                <a:solidFill>
                  <a:srgbClr val="595D59"/>
                </a:solidFill>
                <a:latin typeface="Times New Roman"/>
                <a:ea typeface="Times New Roman"/>
                <a:cs typeface="Times New Roman"/>
                <a:sym typeface="Times New Roman"/>
              </a:rPr>
              <a:t>µm</a:t>
            </a:r>
            <a:endParaRPr sz="1550" b="0" i="0" u="none" strike="noStrike" cap="none">
              <a:solidFill>
                <a:schemeClr val="dk1"/>
              </a:solidFill>
              <a:latin typeface="Times New Roman"/>
              <a:ea typeface="Times New Roman"/>
              <a:cs typeface="Times New Roman"/>
              <a:sym typeface="Times New Roman"/>
            </a:endParaRPr>
          </a:p>
        </p:txBody>
      </p:sp>
      <p:sp>
        <p:nvSpPr>
          <p:cNvPr id="546" name="Google Shape;546;p57"/>
          <p:cNvSpPr txBox="1"/>
          <p:nvPr/>
        </p:nvSpPr>
        <p:spPr>
          <a:xfrm>
            <a:off x="2739594" y="3129180"/>
            <a:ext cx="897255"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10-14 </a:t>
            </a:r>
            <a:r>
              <a:rPr lang="en-US" sz="1600" b="0" i="1" u="none" strike="noStrike" cap="none">
                <a:solidFill>
                  <a:srgbClr val="696E6D"/>
                </a:solidFill>
                <a:latin typeface="Times New Roman"/>
                <a:ea typeface="Times New Roman"/>
                <a:cs typeface="Times New Roman"/>
                <a:sym typeface="Times New Roman"/>
              </a:rPr>
              <a:t>µm</a:t>
            </a:r>
            <a:endParaRPr sz="1600" b="0" i="0" u="none" strike="noStrike" cap="none">
              <a:solidFill>
                <a:schemeClr val="dk1"/>
              </a:solidFill>
              <a:latin typeface="Times New Roman"/>
              <a:ea typeface="Times New Roman"/>
              <a:cs typeface="Times New Roman"/>
              <a:sym typeface="Times New Roman"/>
            </a:endParaRPr>
          </a:p>
        </p:txBody>
      </p:sp>
      <p:sp>
        <p:nvSpPr>
          <p:cNvPr id="547" name="Google Shape;547;p57"/>
          <p:cNvSpPr txBox="1"/>
          <p:nvPr/>
        </p:nvSpPr>
        <p:spPr>
          <a:xfrm>
            <a:off x="2688913" y="4317275"/>
            <a:ext cx="801371" cy="2596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6E6D"/>
                </a:solidFill>
                <a:latin typeface="Times New Roman"/>
                <a:ea typeface="Times New Roman"/>
                <a:cs typeface="Times New Roman"/>
                <a:sym typeface="Times New Roman"/>
              </a:rPr>
              <a:t>8-10 µm</a:t>
            </a:r>
            <a:endParaRPr sz="1600" b="0" i="0" u="none" strike="noStrike" cap="none">
              <a:solidFill>
                <a:schemeClr val="dk1"/>
              </a:solidFill>
              <a:latin typeface="Times New Roman"/>
              <a:ea typeface="Times New Roman"/>
              <a:cs typeface="Times New Roman"/>
              <a:sym typeface="Times New Roman"/>
            </a:endParaRPr>
          </a:p>
        </p:txBody>
      </p:sp>
      <p:sp>
        <p:nvSpPr>
          <p:cNvPr id="548" name="Google Shape;548;p57"/>
          <p:cNvSpPr txBox="1"/>
          <p:nvPr/>
        </p:nvSpPr>
        <p:spPr>
          <a:xfrm>
            <a:off x="2652193" y="5161999"/>
            <a:ext cx="692151"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95D59"/>
                </a:solidFill>
                <a:latin typeface="Times New Roman"/>
                <a:ea typeface="Times New Roman"/>
                <a:cs typeface="Times New Roman"/>
                <a:sym typeface="Times New Roman"/>
              </a:rPr>
              <a:t>7-8 </a:t>
            </a:r>
            <a:r>
              <a:rPr lang="en-US" sz="1700" b="0" i="0" u="none" strike="noStrike" cap="none">
                <a:solidFill>
                  <a:srgbClr val="595D59"/>
                </a:solidFill>
                <a:latin typeface="Times New Roman"/>
                <a:ea typeface="Times New Roman"/>
                <a:cs typeface="Times New Roman"/>
                <a:sym typeface="Times New Roman"/>
              </a:rPr>
              <a:t>µm</a:t>
            </a:r>
            <a:endParaRPr sz="1700" b="0" i="0" u="none" strike="noStrike" cap="none">
              <a:solidFill>
                <a:schemeClr val="dk1"/>
              </a:solidFill>
              <a:latin typeface="Times New Roman"/>
              <a:ea typeface="Times New Roman"/>
              <a:cs typeface="Times New Roman"/>
              <a:sym typeface="Times New Roman"/>
            </a:endParaRPr>
          </a:p>
        </p:txBody>
      </p:sp>
      <p:sp>
        <p:nvSpPr>
          <p:cNvPr id="549" name="Google Shape;549;p57"/>
          <p:cNvSpPr txBox="1"/>
          <p:nvPr/>
        </p:nvSpPr>
        <p:spPr>
          <a:xfrm>
            <a:off x="2600164" y="6046542"/>
            <a:ext cx="684531" cy="26802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595D59"/>
                </a:solidFill>
                <a:latin typeface="Times New Roman"/>
                <a:ea typeface="Times New Roman"/>
                <a:cs typeface="Times New Roman"/>
                <a:sym typeface="Times New Roman"/>
              </a:rPr>
              <a:t>7-8 </a:t>
            </a:r>
            <a:r>
              <a:rPr lang="en-US" sz="1600" b="0" i="0" u="none" strike="noStrike" cap="none">
                <a:solidFill>
                  <a:srgbClr val="595D59"/>
                </a:solidFill>
                <a:latin typeface="Times New Roman"/>
                <a:ea typeface="Times New Roman"/>
                <a:cs typeface="Times New Roman"/>
                <a:sym typeface="Times New Roman"/>
              </a:rPr>
              <a:t>µm</a:t>
            </a:r>
            <a:endParaRPr sz="1600" b="0" i="0" u="none" strike="noStrike" cap="none">
              <a:solidFill>
                <a:schemeClr val="dk1"/>
              </a:solidFill>
              <a:latin typeface="Times New Roman"/>
              <a:ea typeface="Times New Roman"/>
              <a:cs typeface="Times New Roman"/>
              <a:sym typeface="Times New Roman"/>
            </a:endParaRPr>
          </a:p>
        </p:txBody>
      </p:sp>
      <p:sp>
        <p:nvSpPr>
          <p:cNvPr id="550" name="Google Shape;550;p57"/>
          <p:cNvSpPr txBox="1"/>
          <p:nvPr/>
        </p:nvSpPr>
        <p:spPr>
          <a:xfrm>
            <a:off x="2579445" y="6666415"/>
            <a:ext cx="989331" cy="26802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595D59"/>
                </a:solidFill>
                <a:latin typeface="Times New Roman"/>
                <a:ea typeface="Times New Roman"/>
                <a:cs typeface="Times New Roman"/>
                <a:sym typeface="Times New Roman"/>
              </a:rPr>
              <a:t>7.2-7.4 </a:t>
            </a:r>
            <a:r>
              <a:rPr lang="en-US" sz="1600" b="0" i="0" u="none" strike="noStrike" cap="none">
                <a:solidFill>
                  <a:srgbClr val="595D59"/>
                </a:solidFill>
                <a:latin typeface="Times New Roman"/>
                <a:ea typeface="Times New Roman"/>
                <a:cs typeface="Times New Roman"/>
                <a:sym typeface="Times New Roman"/>
              </a:rPr>
              <a:t>µm</a:t>
            </a:r>
            <a:endParaRPr sz="1600" b="0" i="0" u="none" strike="noStrike" cap="none">
              <a:solidFill>
                <a:schemeClr val="dk1"/>
              </a:solidFill>
              <a:latin typeface="Times New Roman"/>
              <a:ea typeface="Times New Roman"/>
              <a:cs typeface="Times New Roman"/>
              <a:sym typeface="Times New Roman"/>
            </a:endParaRPr>
          </a:p>
        </p:txBody>
      </p:sp>
      <p:sp>
        <p:nvSpPr>
          <p:cNvPr id="551" name="Google Shape;551;p57"/>
          <p:cNvSpPr txBox="1"/>
          <p:nvPr/>
        </p:nvSpPr>
        <p:spPr>
          <a:xfrm>
            <a:off x="4209233" y="461276"/>
            <a:ext cx="2741931" cy="1591461"/>
          </a:xfrm>
          <a:prstGeom prst="rect">
            <a:avLst/>
          </a:prstGeom>
          <a:noFill/>
          <a:ln>
            <a:noFill/>
          </a:ln>
        </p:spPr>
        <p:txBody>
          <a:bodyPr spcFirstLastPara="1" wrap="square" lIns="0" tIns="39350" rIns="0" bIns="0" anchor="t" anchorCtr="0">
            <a:spAutoFit/>
          </a:bodyPr>
          <a:lstStyle/>
          <a:p>
            <a:pPr marL="36195" marR="120650" lvl="0" indent="29844" algn="l" rtl="0">
              <a:lnSpc>
                <a:spcPct val="1100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Very </a:t>
            </a:r>
            <a:r>
              <a:rPr lang="en-US" sz="1700" b="0" i="0" u="none" strike="noStrike" cap="none">
                <a:solidFill>
                  <a:srgbClr val="696E6D"/>
                </a:solidFill>
                <a:latin typeface="Times New Roman"/>
                <a:ea typeface="Times New Roman"/>
                <a:cs typeface="Times New Roman"/>
                <a:sym typeface="Times New Roman"/>
              </a:rPr>
              <a:t>big </a:t>
            </a:r>
            <a:r>
              <a:rPr lang="en-US" sz="1700" b="0" i="0" u="none" strike="noStrike" cap="none">
                <a:solidFill>
                  <a:srgbClr val="595D59"/>
                </a:solidFill>
                <a:latin typeface="Times New Roman"/>
                <a:ea typeface="Times New Roman"/>
                <a:cs typeface="Times New Roman"/>
                <a:sym typeface="Times New Roman"/>
              </a:rPr>
              <a:t>- </a:t>
            </a:r>
            <a:r>
              <a:rPr lang="en-US" sz="1700" b="0" i="0" u="none" strike="noStrike" cap="none">
                <a:solidFill>
                  <a:srgbClr val="696E6D"/>
                </a:solidFill>
                <a:latin typeface="Times New Roman"/>
                <a:ea typeface="Times New Roman"/>
                <a:cs typeface="Times New Roman"/>
                <a:sym typeface="Times New Roman"/>
              </a:rPr>
              <a:t>occupies </a:t>
            </a:r>
            <a:r>
              <a:rPr lang="en-US" sz="1700" b="0" i="0" u="none" strike="noStrike" cap="none">
                <a:solidFill>
                  <a:srgbClr val="595D59"/>
                </a:solidFill>
                <a:latin typeface="Times New Roman"/>
                <a:ea typeface="Times New Roman"/>
                <a:cs typeface="Times New Roman"/>
                <a:sym typeface="Times New Roman"/>
              </a:rPr>
              <a:t>almost  vvhole </a:t>
            </a:r>
            <a:r>
              <a:rPr lang="en-US" sz="1700" b="0" i="0" u="none" strike="noStrike" cap="none">
                <a:solidFill>
                  <a:srgbClr val="696E6D"/>
                </a:solidFill>
                <a:latin typeface="Times New Roman"/>
                <a:ea typeface="Times New Roman"/>
                <a:cs typeface="Times New Roman"/>
                <a:sym typeface="Times New Roman"/>
              </a:rPr>
              <a:t>of </a:t>
            </a:r>
            <a:r>
              <a:rPr lang="en-US" sz="1700" b="0" i="0" u="none" strike="noStrike" cap="none">
                <a:solidFill>
                  <a:srgbClr val="595D59"/>
                </a:solidFill>
                <a:latin typeface="Times New Roman"/>
                <a:ea typeface="Times New Roman"/>
                <a:cs typeface="Times New Roman"/>
                <a:sym typeface="Times New Roman"/>
              </a:rPr>
              <a:t>the cell with open  </a:t>
            </a:r>
            <a:r>
              <a:rPr lang="en-US" sz="1700" b="0" i="0" u="none" strike="noStrike" cap="none">
                <a:solidFill>
                  <a:srgbClr val="696E6D"/>
                </a:solidFill>
                <a:latin typeface="Times New Roman"/>
                <a:ea typeface="Times New Roman"/>
                <a:cs typeface="Times New Roman"/>
                <a:sym typeface="Times New Roman"/>
              </a:rPr>
              <a:t>chromatin, </a:t>
            </a:r>
            <a:r>
              <a:rPr lang="en-US" sz="1700" b="0" i="0" u="none" strike="noStrike" cap="none">
                <a:solidFill>
                  <a:srgbClr val="595D59"/>
                </a:solidFill>
                <a:latin typeface="Times New Roman"/>
                <a:ea typeface="Times New Roman"/>
                <a:cs typeface="Times New Roman"/>
                <a:sym typeface="Times New Roman"/>
              </a:rPr>
              <a:t>containing 4-5  nucleoli; deep basophilic</a:t>
            </a:r>
            <a:endParaRPr sz="1700" b="0" i="0" u="none" strike="noStrike" cap="none">
              <a:solidFill>
                <a:schemeClr val="dk1"/>
              </a:solidFill>
              <a:latin typeface="Times New Roman"/>
              <a:ea typeface="Times New Roman"/>
              <a:cs typeface="Times New Roman"/>
              <a:sym typeface="Times New Roman"/>
            </a:endParaRPr>
          </a:p>
          <a:p>
            <a:pPr marL="19685" marR="0" lvl="0" indent="0" algn="l" rtl="0">
              <a:lnSpc>
                <a:spcPct val="115000"/>
              </a:lnSpc>
              <a:spcBef>
                <a:spcPts val="535"/>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Occupies </a:t>
            </a:r>
            <a:r>
              <a:rPr lang="en-US" sz="1650" b="0" i="0" u="none" strike="noStrike" cap="none">
                <a:solidFill>
                  <a:srgbClr val="696E6D"/>
                </a:solidFill>
                <a:latin typeface="Times New Roman"/>
                <a:ea typeface="Times New Roman"/>
                <a:cs typeface="Times New Roman"/>
                <a:sym typeface="Times New Roman"/>
              </a:rPr>
              <a:t>3/4  </a:t>
            </a:r>
            <a:r>
              <a:rPr lang="en-US" sz="1700" b="0" i="0" u="none" strike="noStrike" cap="none">
                <a:solidFill>
                  <a:srgbClr val="595D59"/>
                </a:solidFill>
                <a:latin typeface="Times New Roman"/>
                <a:ea typeface="Times New Roman"/>
                <a:cs typeface="Times New Roman"/>
                <a:sym typeface="Times New Roman"/>
              </a:rPr>
              <a:t>of cell volume;</a:t>
            </a:r>
            <a:endParaRPr sz="1700" b="0" i="0" u="none" strike="noStrike" cap="none">
              <a:solidFill>
                <a:schemeClr val="dk1"/>
              </a:solidFill>
              <a:latin typeface="Times New Roman"/>
              <a:ea typeface="Times New Roman"/>
              <a:cs typeface="Times New Roman"/>
              <a:sym typeface="Times New Roman"/>
            </a:endParaRPr>
          </a:p>
          <a:p>
            <a:pPr marL="1270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595D59"/>
                </a:solidFill>
                <a:latin typeface="Times New Roman"/>
                <a:ea typeface="Times New Roman"/>
                <a:cs typeface="Times New Roman"/>
                <a:sym typeface="Times New Roman"/>
              </a:rPr>
              <a:t>2-3 </a:t>
            </a:r>
            <a:r>
              <a:rPr lang="en-US" sz="1700" b="0" i="0" u="none" strike="noStrike" cap="none">
                <a:solidFill>
                  <a:srgbClr val="595D59"/>
                </a:solidFill>
                <a:latin typeface="Times New Roman"/>
                <a:ea typeface="Times New Roman"/>
                <a:cs typeface="Times New Roman"/>
                <a:sym typeface="Times New Roman"/>
              </a:rPr>
              <a:t>nucleoli; chromatin open</a:t>
            </a:r>
            <a:endParaRPr sz="1700" b="0" i="0" u="none" strike="noStrike" cap="none">
              <a:solidFill>
                <a:schemeClr val="dk1"/>
              </a:solidFill>
              <a:latin typeface="Times New Roman"/>
              <a:ea typeface="Times New Roman"/>
              <a:cs typeface="Times New Roman"/>
              <a:sym typeface="Times New Roman"/>
            </a:endParaRPr>
          </a:p>
        </p:txBody>
      </p:sp>
      <p:sp>
        <p:nvSpPr>
          <p:cNvPr id="552" name="Google Shape;552;p57"/>
          <p:cNvSpPr txBox="1"/>
          <p:nvPr/>
        </p:nvSpPr>
        <p:spPr>
          <a:xfrm>
            <a:off x="4174843" y="2320904"/>
            <a:ext cx="2595245" cy="527067"/>
          </a:xfrm>
          <a:prstGeom prst="rect">
            <a:avLst/>
          </a:prstGeom>
          <a:noFill/>
          <a:ln>
            <a:noFill/>
          </a:ln>
        </p:spPr>
        <p:txBody>
          <a:bodyPr spcFirstLastPara="1" wrap="square" lIns="0" tIns="39350" rIns="0" bIns="0" anchor="t" anchorCtr="0">
            <a:spAutoFit/>
          </a:bodyPr>
          <a:lstStyle/>
          <a:p>
            <a:pPr marL="12700" marR="5080" lvl="0" indent="4445" algn="l" rtl="0">
              <a:lnSpc>
                <a:spcPct val="1100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Size decreases; no </a:t>
            </a:r>
            <a:r>
              <a:rPr lang="en-US" sz="1700" b="0" i="0" u="none" strike="noStrike" cap="none">
                <a:solidFill>
                  <a:srgbClr val="4B4D48"/>
                </a:solidFill>
                <a:latin typeface="Times New Roman"/>
                <a:ea typeface="Times New Roman"/>
                <a:cs typeface="Times New Roman"/>
                <a:sym typeface="Times New Roman"/>
              </a:rPr>
              <a:t>nucleoli;  </a:t>
            </a:r>
            <a:r>
              <a:rPr lang="en-US" sz="1700" b="0" i="0" u="none" strike="noStrike" cap="none">
                <a:solidFill>
                  <a:srgbClr val="595D59"/>
                </a:solidFill>
                <a:latin typeface="Times New Roman"/>
                <a:ea typeface="Times New Roman"/>
                <a:cs typeface="Times New Roman"/>
                <a:sym typeface="Times New Roman"/>
              </a:rPr>
              <a:t>chromatin condenses</a:t>
            </a:r>
            <a:endParaRPr sz="1700" b="0" i="0" u="none" strike="noStrike" cap="none">
              <a:solidFill>
                <a:schemeClr val="dk1"/>
              </a:solidFill>
              <a:latin typeface="Times New Roman"/>
              <a:ea typeface="Times New Roman"/>
              <a:cs typeface="Times New Roman"/>
              <a:sym typeface="Times New Roman"/>
            </a:endParaRPr>
          </a:p>
        </p:txBody>
      </p:sp>
      <p:sp>
        <p:nvSpPr>
          <p:cNvPr id="553" name="Google Shape;553;p57"/>
          <p:cNvSpPr txBox="1"/>
          <p:nvPr/>
        </p:nvSpPr>
        <p:spPr>
          <a:xfrm>
            <a:off x="4133408" y="3147406"/>
            <a:ext cx="2738120" cy="801501"/>
          </a:xfrm>
          <a:prstGeom prst="rect">
            <a:avLst/>
          </a:prstGeom>
          <a:noFill/>
          <a:ln>
            <a:noFill/>
          </a:ln>
        </p:spPr>
        <p:txBody>
          <a:bodyPr spcFirstLastPara="1" wrap="square" lIns="0" tIns="31750" rIns="0" bIns="0" anchor="t" anchorCtr="0">
            <a:spAutoFit/>
          </a:bodyPr>
          <a:lstStyle/>
          <a:p>
            <a:pPr marL="12700" marR="5080" lvl="0" indent="41275" algn="l" rtl="0">
              <a:lnSpc>
                <a:spcPct val="114705"/>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Nucleus size further  decreases; chromatin </a:t>
            </a:r>
            <a:r>
              <a:rPr lang="en-US" sz="1700" b="0" i="0" u="none" strike="noStrike" cap="none">
                <a:solidFill>
                  <a:srgbClr val="4B4D48"/>
                </a:solidFill>
                <a:latin typeface="Times New Roman"/>
                <a:ea typeface="Times New Roman"/>
                <a:cs typeface="Times New Roman"/>
                <a:sym typeface="Times New Roman"/>
              </a:rPr>
              <a:t>further  </a:t>
            </a:r>
            <a:r>
              <a:rPr lang="en-US" sz="1700" b="0" i="0" u="none" strike="noStrike" cap="none">
                <a:solidFill>
                  <a:srgbClr val="696E6D"/>
                </a:solidFill>
                <a:latin typeface="Times New Roman"/>
                <a:ea typeface="Times New Roman"/>
                <a:cs typeface="Times New Roman"/>
                <a:sym typeface="Times New Roman"/>
              </a:rPr>
              <a:t>condenses</a:t>
            </a:r>
            <a:endParaRPr sz="1700" b="0" i="0" u="none" strike="noStrike" cap="none">
              <a:solidFill>
                <a:schemeClr val="dk1"/>
              </a:solidFill>
              <a:latin typeface="Times New Roman"/>
              <a:ea typeface="Times New Roman"/>
              <a:cs typeface="Times New Roman"/>
              <a:sym typeface="Times New Roman"/>
            </a:endParaRPr>
          </a:p>
        </p:txBody>
      </p:sp>
      <p:sp>
        <p:nvSpPr>
          <p:cNvPr id="554" name="Google Shape;554;p57"/>
          <p:cNvSpPr txBox="1"/>
          <p:nvPr/>
        </p:nvSpPr>
        <p:spPr>
          <a:xfrm>
            <a:off x="4019725" y="4314834"/>
            <a:ext cx="2643505" cy="2648417"/>
          </a:xfrm>
          <a:prstGeom prst="rect">
            <a:avLst/>
          </a:prstGeom>
          <a:noFill/>
          <a:ln>
            <a:noFill/>
          </a:ln>
        </p:spPr>
        <p:txBody>
          <a:bodyPr spcFirstLastPara="1" wrap="square" lIns="0" tIns="19675" rIns="0" bIns="0" anchor="t" anchorCtr="0">
            <a:spAutoFit/>
          </a:bodyPr>
          <a:lstStyle/>
          <a:p>
            <a:pPr marL="86995" marR="176530" lvl="0" indent="28575" algn="just" rtl="0">
              <a:lnSpc>
                <a:spcPct val="977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Nucleus very small with  </a:t>
            </a:r>
            <a:r>
              <a:rPr lang="en-US" sz="1700" b="0" i="0" u="none" strike="noStrike" cap="none">
                <a:solidFill>
                  <a:srgbClr val="696E6D"/>
                </a:solidFill>
                <a:latin typeface="Times New Roman"/>
                <a:ea typeface="Times New Roman"/>
                <a:cs typeface="Times New Roman"/>
                <a:sym typeface="Times New Roman"/>
              </a:rPr>
              <a:t>chromatin </a:t>
            </a:r>
            <a:r>
              <a:rPr lang="en-US" sz="1700" b="0" i="0" u="none" strike="noStrike" cap="none">
                <a:solidFill>
                  <a:srgbClr val="595D59"/>
                </a:solidFill>
                <a:latin typeface="Times New Roman"/>
                <a:ea typeface="Times New Roman"/>
                <a:cs typeface="Times New Roman"/>
                <a:sym typeface="Times New Roman"/>
              </a:rPr>
              <a:t>dot </a:t>
            </a:r>
            <a:r>
              <a:rPr lang="en-US" sz="1700" b="0" i="1" u="none" strike="noStrike" cap="none">
                <a:solidFill>
                  <a:srgbClr val="696E6D"/>
                </a:solidFill>
                <a:latin typeface="Times New Roman"/>
                <a:ea typeface="Times New Roman"/>
                <a:cs typeface="Times New Roman"/>
                <a:sym typeface="Times New Roman"/>
              </a:rPr>
              <a:t>cart </a:t>
            </a:r>
            <a:r>
              <a:rPr lang="en-US" sz="1700" b="0" i="1" u="none" strike="noStrike" cap="none">
                <a:solidFill>
                  <a:srgbClr val="595D59"/>
                </a:solidFill>
                <a:latin typeface="Times New Roman"/>
                <a:ea typeface="Times New Roman"/>
                <a:cs typeface="Times New Roman"/>
                <a:sym typeface="Times New Roman"/>
              </a:rPr>
              <a:t>wheel  </a:t>
            </a:r>
            <a:r>
              <a:rPr lang="en-US" sz="1700" b="0" i="1" u="none" strike="noStrike" cap="none">
                <a:solidFill>
                  <a:srgbClr val="696E6D"/>
                </a:solidFill>
                <a:latin typeface="Times New Roman"/>
                <a:ea typeface="Times New Roman"/>
                <a:cs typeface="Times New Roman"/>
                <a:sym typeface="Times New Roman"/>
              </a:rPr>
              <a:t>appearance</a:t>
            </a:r>
            <a:endParaRPr sz="1700" b="0" i="0" u="none" strike="noStrike" cap="none">
              <a:solidFill>
                <a:schemeClr val="dk1"/>
              </a:solidFill>
              <a:latin typeface="Times New Roman"/>
              <a:ea typeface="Times New Roman"/>
              <a:cs typeface="Times New Roman"/>
              <a:sym typeface="Times New Roman"/>
            </a:endParaRPr>
          </a:p>
          <a:p>
            <a:pPr marL="40005" marR="5080" lvl="0" indent="44450" algn="l" rtl="0">
              <a:lnSpc>
                <a:spcPct val="100000"/>
              </a:lnSpc>
              <a:spcBef>
                <a:spcPts val="725"/>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Nucleus degenerates,  becomes uniformly </a:t>
            </a:r>
            <a:r>
              <a:rPr lang="en-US" sz="1700" b="0" i="0" u="none" strike="noStrike" cap="none">
                <a:solidFill>
                  <a:srgbClr val="4B4D48"/>
                </a:solidFill>
                <a:latin typeface="Times New Roman"/>
                <a:ea typeface="Times New Roman"/>
                <a:cs typeface="Times New Roman"/>
                <a:sym typeface="Times New Roman"/>
              </a:rPr>
              <a:t>deeply  </a:t>
            </a:r>
            <a:r>
              <a:rPr lang="en-US" sz="1700" b="0" i="0" u="none" strike="noStrike" cap="none">
                <a:solidFill>
                  <a:srgbClr val="696E6D"/>
                </a:solidFill>
                <a:latin typeface="Times New Roman"/>
                <a:ea typeface="Times New Roman"/>
                <a:cs typeface="Times New Roman"/>
                <a:sym typeface="Times New Roman"/>
              </a:rPr>
              <a:t>stained </a:t>
            </a:r>
            <a:r>
              <a:rPr lang="en-US" sz="1700" b="0" i="0" u="none" strike="noStrike" cap="none">
                <a:solidFill>
                  <a:srgbClr val="595D59"/>
                </a:solidFill>
                <a:latin typeface="Times New Roman"/>
                <a:ea typeface="Times New Roman"/>
                <a:cs typeface="Times New Roman"/>
                <a:sym typeface="Times New Roman"/>
              </a:rPr>
              <a:t>pyknotic</a:t>
            </a:r>
            <a:endParaRPr sz="1700" b="0" i="0" u="none" strike="noStrike" cap="none">
              <a:solidFill>
                <a:schemeClr val="dk1"/>
              </a:solidFill>
              <a:latin typeface="Times New Roman"/>
              <a:ea typeface="Times New Roman"/>
              <a:cs typeface="Times New Roman"/>
              <a:sym typeface="Times New Roman"/>
            </a:endParaRPr>
          </a:p>
          <a:p>
            <a:pPr marL="43180" marR="0" lvl="0" indent="0" algn="l" rtl="0">
              <a:lnSpc>
                <a:spcPct val="100000"/>
              </a:lnSpc>
              <a:spcBef>
                <a:spcPts val="715"/>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No </a:t>
            </a:r>
            <a:r>
              <a:rPr lang="en-US" sz="1700" b="0" i="0" u="none" strike="noStrike" cap="none">
                <a:solidFill>
                  <a:srgbClr val="4B4D48"/>
                </a:solidFill>
                <a:latin typeface="Times New Roman"/>
                <a:ea typeface="Times New Roman"/>
                <a:cs typeface="Times New Roman"/>
                <a:sym typeface="Times New Roman"/>
              </a:rPr>
              <a:t>nu</a:t>
            </a:r>
            <a:r>
              <a:rPr lang="en-US" sz="1700" b="0" i="0" u="none" strike="noStrike" cap="none">
                <a:solidFill>
                  <a:srgbClr val="696E6D"/>
                </a:solidFill>
                <a:latin typeface="Times New Roman"/>
                <a:ea typeface="Times New Roman"/>
                <a:cs typeface="Times New Roman"/>
                <a:sym typeface="Times New Roman"/>
              </a:rPr>
              <a:t>cle us; </a:t>
            </a:r>
            <a:r>
              <a:rPr lang="en-US" sz="1700" b="0" i="0" u="none" strike="noStrike" cap="none">
                <a:solidFill>
                  <a:srgbClr val="4B4D48"/>
                </a:solidFill>
                <a:latin typeface="Times New Roman"/>
                <a:ea typeface="Times New Roman"/>
                <a:cs typeface="Times New Roman"/>
                <a:sym typeface="Times New Roman"/>
              </a:rPr>
              <a:t>remnants </a:t>
            </a:r>
            <a:r>
              <a:rPr lang="en-US" sz="1700" b="0" i="0" u="none" strike="noStrike" cap="none">
                <a:solidFill>
                  <a:srgbClr val="595D59"/>
                </a:solidFill>
                <a:latin typeface="Times New Roman"/>
                <a:ea typeface="Times New Roman"/>
                <a:cs typeface="Times New Roman"/>
                <a:sym typeface="Times New Roman"/>
              </a:rPr>
              <a:t>of</a:t>
            </a:r>
            <a:endParaRPr sz="1700" b="0" i="0" u="none" strike="noStrike" cap="none">
              <a:solidFill>
                <a:schemeClr val="dk1"/>
              </a:solidFill>
              <a:latin typeface="Times New Roman"/>
              <a:ea typeface="Times New Roman"/>
              <a:cs typeface="Times New Roman"/>
              <a:sym typeface="Times New Roman"/>
            </a:endParaRPr>
          </a:p>
          <a:p>
            <a:pPr marL="15875" marR="0" lvl="0" indent="0" algn="l" rtl="0">
              <a:lnSpc>
                <a:spcPct val="100000"/>
              </a:lnSpc>
              <a:spcBef>
                <a:spcPts val="75"/>
              </a:spcBef>
              <a:spcAft>
                <a:spcPts val="0"/>
              </a:spcAft>
              <a:buClr>
                <a:srgbClr val="000000"/>
              </a:buClr>
              <a:buSzPts val="1650"/>
              <a:buFont typeface="Arial"/>
              <a:buNone/>
            </a:pPr>
            <a:r>
              <a:rPr lang="en-US" sz="1650" b="0" i="0" u="none" strike="noStrike" cap="none">
                <a:solidFill>
                  <a:srgbClr val="595D59"/>
                </a:solidFill>
                <a:latin typeface="Times New Roman"/>
                <a:ea typeface="Times New Roman"/>
                <a:cs typeface="Times New Roman"/>
                <a:sym typeface="Times New Roman"/>
              </a:rPr>
              <a:t>RNA </a:t>
            </a:r>
            <a:r>
              <a:rPr lang="en-US" sz="1700" b="0" i="0" u="none" strike="noStrike" cap="none">
                <a:solidFill>
                  <a:srgbClr val="595D59"/>
                </a:solidFill>
                <a:latin typeface="Times New Roman"/>
                <a:ea typeface="Times New Roman"/>
                <a:cs typeface="Times New Roman"/>
                <a:sym typeface="Times New Roman"/>
              </a:rPr>
              <a:t>present</a:t>
            </a:r>
            <a:endParaRPr sz="17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675"/>
              </a:spcBef>
              <a:spcAft>
                <a:spcPts val="0"/>
              </a:spcAft>
              <a:buClr>
                <a:srgbClr val="000000"/>
              </a:buClr>
              <a:buSzPts val="1750"/>
              <a:buFont typeface="Arial"/>
              <a:buNone/>
            </a:pPr>
            <a:r>
              <a:rPr lang="en-US" sz="1750" b="0" i="0" u="none" strike="noStrike" cap="none">
                <a:solidFill>
                  <a:srgbClr val="595D59"/>
                </a:solidFill>
                <a:latin typeface="Times New Roman"/>
                <a:ea typeface="Times New Roman"/>
                <a:cs typeface="Times New Roman"/>
                <a:sym typeface="Times New Roman"/>
              </a:rPr>
              <a:t>Nil</a:t>
            </a:r>
            <a:endParaRPr sz="1750" b="0" i="0" u="none" strike="noStrike" cap="none">
              <a:solidFill>
                <a:schemeClr val="dk1"/>
              </a:solidFill>
              <a:latin typeface="Times New Roman"/>
              <a:ea typeface="Times New Roman"/>
              <a:cs typeface="Times New Roman"/>
              <a:sym typeface="Times New Roman"/>
            </a:endParaRPr>
          </a:p>
        </p:txBody>
      </p:sp>
      <p:sp>
        <p:nvSpPr>
          <p:cNvPr id="555" name="Google Shape;555;p57"/>
          <p:cNvSpPr txBox="1"/>
          <p:nvPr/>
        </p:nvSpPr>
        <p:spPr>
          <a:xfrm>
            <a:off x="7193621" y="1535728"/>
            <a:ext cx="2142491" cy="527067"/>
          </a:xfrm>
          <a:prstGeom prst="rect">
            <a:avLst/>
          </a:prstGeom>
          <a:noFill/>
          <a:ln>
            <a:noFill/>
          </a:ln>
        </p:spPr>
        <p:txBody>
          <a:bodyPr spcFirstLastPara="1" wrap="square" lIns="0" tIns="39350" rIns="0" bIns="0" anchor="t" anchorCtr="0">
            <a:spAutoFit/>
          </a:bodyPr>
          <a:lstStyle/>
          <a:p>
            <a:pPr marL="18415" marR="5080" lvl="0" indent="-6350" algn="l" rtl="0">
              <a:lnSpc>
                <a:spcPct val="11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Slightly</a:t>
            </a:r>
            <a:r>
              <a:rPr lang="en-US" sz="1700" b="0" i="0" u="none" strike="noStrike" cap="none">
                <a:solidFill>
                  <a:srgbClr val="3B3B36"/>
                </a:solidFill>
                <a:latin typeface="Times New Roman"/>
                <a:ea typeface="Times New Roman"/>
                <a:cs typeface="Times New Roman"/>
                <a:sym typeface="Times New Roman"/>
              </a:rPr>
              <a:t>1nore </a:t>
            </a:r>
            <a:r>
              <a:rPr lang="en-US" sz="1600" b="0" i="0" u="none" strike="noStrike" cap="none">
                <a:solidFill>
                  <a:srgbClr val="3B3B36"/>
                </a:solidFill>
                <a:latin typeface="Times New Roman"/>
                <a:ea typeface="Times New Roman"/>
                <a:cs typeface="Times New Roman"/>
                <a:sym typeface="Times New Roman"/>
              </a:rPr>
              <a:t>in </a:t>
            </a:r>
            <a:r>
              <a:rPr lang="en-US" sz="1700" b="0" i="0" u="none" strike="noStrike" cap="none">
                <a:solidFill>
                  <a:srgbClr val="4B4D48"/>
                </a:solidFill>
                <a:latin typeface="Times New Roman"/>
                <a:ea typeface="Times New Roman"/>
                <a:cs typeface="Times New Roman"/>
                <a:sym typeface="Times New Roman"/>
              </a:rPr>
              <a:t>amount;  deep </a:t>
            </a:r>
            <a:r>
              <a:rPr lang="en-US" sz="1700" b="0" i="0" u="none" strike="noStrike" cap="none">
                <a:solidFill>
                  <a:srgbClr val="3B3B36"/>
                </a:solidFill>
                <a:latin typeface="Times New Roman"/>
                <a:ea typeface="Times New Roman"/>
                <a:cs typeface="Times New Roman"/>
                <a:sym typeface="Times New Roman"/>
              </a:rPr>
              <a:t>basophilic</a:t>
            </a:r>
            <a:endParaRPr sz="1700" b="0" i="0" u="none" strike="noStrike" cap="none">
              <a:solidFill>
                <a:schemeClr val="dk1"/>
              </a:solidFill>
              <a:latin typeface="Times New Roman"/>
              <a:ea typeface="Times New Roman"/>
              <a:cs typeface="Times New Roman"/>
              <a:sym typeface="Times New Roman"/>
            </a:endParaRPr>
          </a:p>
        </p:txBody>
      </p:sp>
      <p:sp>
        <p:nvSpPr>
          <p:cNvPr id="556" name="Google Shape;556;p57"/>
          <p:cNvSpPr txBox="1"/>
          <p:nvPr/>
        </p:nvSpPr>
        <p:spPr>
          <a:xfrm>
            <a:off x="10088194" y="1535731"/>
            <a:ext cx="410209"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-do-</a:t>
            </a:r>
            <a:endParaRPr sz="1700" b="0" i="0" u="none" strike="noStrike" cap="none">
              <a:solidFill>
                <a:schemeClr val="dk1"/>
              </a:solidFill>
              <a:latin typeface="Times New Roman"/>
              <a:ea typeface="Times New Roman"/>
              <a:cs typeface="Times New Roman"/>
              <a:sym typeface="Times New Roman"/>
            </a:endParaRPr>
          </a:p>
        </p:txBody>
      </p:sp>
      <p:sp>
        <p:nvSpPr>
          <p:cNvPr id="557" name="Google Shape;557;p57"/>
          <p:cNvSpPr txBox="1"/>
          <p:nvPr/>
        </p:nvSpPr>
        <p:spPr>
          <a:xfrm>
            <a:off x="7165377" y="2351897"/>
            <a:ext cx="1842771" cy="1611018"/>
          </a:xfrm>
          <a:prstGeom prst="rect">
            <a:avLst/>
          </a:prstGeom>
          <a:noFill/>
          <a:ln>
            <a:noFill/>
          </a:ln>
        </p:spPr>
        <p:txBody>
          <a:bodyPr spcFirstLastPara="1" wrap="square" lIns="0" tIns="39350" rIns="0" bIns="0" anchor="t" anchorCtr="0">
            <a:spAutoFit/>
          </a:bodyPr>
          <a:lstStyle/>
          <a:p>
            <a:pPr marL="26669" marR="304165" lvl="0" indent="13334" algn="l" rtl="0">
              <a:lnSpc>
                <a:spcPct val="11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Further </a:t>
            </a:r>
            <a:r>
              <a:rPr lang="en-US" sz="1700" b="0" i="0" u="none" strike="noStrike" cap="none">
                <a:solidFill>
                  <a:srgbClr val="3B3B36"/>
                </a:solidFill>
                <a:latin typeface="Times New Roman"/>
                <a:ea typeface="Times New Roman"/>
                <a:cs typeface="Times New Roman"/>
                <a:sym typeface="Times New Roman"/>
              </a:rPr>
              <a:t>increase  </a:t>
            </a:r>
            <a:r>
              <a:rPr lang="en-US" sz="1700" b="0" i="0" u="none" strike="noStrike" cap="none">
                <a:solidFill>
                  <a:srgbClr val="4B4D48"/>
                </a:solidFill>
                <a:latin typeface="Times New Roman"/>
                <a:ea typeface="Times New Roman"/>
                <a:cs typeface="Times New Roman"/>
                <a:sym typeface="Times New Roman"/>
              </a:rPr>
              <a:t>in amount; </a:t>
            </a:r>
            <a:r>
              <a:rPr lang="en-US" sz="1700" b="0" i="0" u="none" strike="noStrike" cap="none">
                <a:solidFill>
                  <a:srgbClr val="3B3B36"/>
                </a:solidFill>
                <a:latin typeface="Times New Roman"/>
                <a:ea typeface="Times New Roman"/>
                <a:cs typeface="Times New Roman"/>
                <a:sym typeface="Times New Roman"/>
              </a:rPr>
              <a:t>less  </a:t>
            </a:r>
            <a:r>
              <a:rPr lang="en-US" sz="1700" b="0" i="0" u="none" strike="noStrike" cap="none">
                <a:solidFill>
                  <a:srgbClr val="4B4D48"/>
                </a:solidFill>
                <a:latin typeface="Times New Roman"/>
                <a:ea typeface="Times New Roman"/>
                <a:cs typeface="Times New Roman"/>
                <a:sym typeface="Times New Roman"/>
              </a:rPr>
              <a:t>basophilic</a:t>
            </a:r>
            <a:endParaRPr sz="1700" b="0" i="0" u="none" strike="noStrike" cap="none">
              <a:solidFill>
                <a:schemeClr val="dk1"/>
              </a:solidFill>
              <a:latin typeface="Times New Roman"/>
              <a:ea typeface="Times New Roman"/>
              <a:cs typeface="Times New Roman"/>
              <a:sym typeface="Times New Roman"/>
            </a:endParaRPr>
          </a:p>
          <a:p>
            <a:pPr marL="12700" marR="5080" lvl="0" indent="17144" algn="just" rtl="0">
              <a:lnSpc>
                <a:spcPct val="93700"/>
              </a:lnSpc>
              <a:spcBef>
                <a:spcPts val="825"/>
              </a:spcBef>
              <a:spcAft>
                <a:spcPts val="0"/>
              </a:spcAft>
              <a:buClr>
                <a:srgbClr val="000000"/>
              </a:buClr>
              <a:buSzPts val="1700"/>
              <a:buFont typeface="Arial"/>
              <a:buNone/>
            </a:pPr>
            <a:r>
              <a:rPr lang="en-US" sz="1700" b="0" i="0" u="none" strike="noStrike" cap="none">
                <a:solidFill>
                  <a:srgbClr val="3B3B36"/>
                </a:solidFill>
                <a:latin typeface="Times New Roman"/>
                <a:ea typeface="Times New Roman"/>
                <a:cs typeface="Times New Roman"/>
                <a:sym typeface="Times New Roman"/>
              </a:rPr>
              <a:t>Marked cytoplasm,  </a:t>
            </a:r>
            <a:r>
              <a:rPr lang="en-US" sz="1700" b="0" i="0" u="none" strike="noStrike" cap="none">
                <a:solidFill>
                  <a:srgbClr val="4B4D48"/>
                </a:solidFill>
                <a:latin typeface="Times New Roman"/>
                <a:ea typeface="Times New Roman"/>
                <a:cs typeface="Times New Roman"/>
                <a:sym typeface="Times New Roman"/>
              </a:rPr>
              <a:t>polychroma</a:t>
            </a:r>
            <a:r>
              <a:rPr lang="en-US" sz="1700" b="0" i="0" u="none" strike="noStrike" cap="none">
                <a:solidFill>
                  <a:srgbClr val="3B3B36"/>
                </a:solidFill>
                <a:latin typeface="Times New Roman"/>
                <a:ea typeface="Times New Roman"/>
                <a:cs typeface="Times New Roman"/>
                <a:sym typeface="Times New Roman"/>
              </a:rPr>
              <a:t>tophilic  </a:t>
            </a:r>
            <a:r>
              <a:rPr lang="en-US" sz="1700" b="0" i="0" u="none" strike="noStrike" cap="none">
                <a:solidFill>
                  <a:srgbClr val="595D59"/>
                </a:solidFill>
                <a:latin typeface="Times New Roman"/>
                <a:ea typeface="Times New Roman"/>
                <a:cs typeface="Times New Roman"/>
                <a:sym typeface="Times New Roman"/>
              </a:rPr>
              <a:t>s</a:t>
            </a:r>
            <a:r>
              <a:rPr lang="en-US" sz="1700" b="0" i="0" u="none" strike="noStrike" cap="none">
                <a:solidFill>
                  <a:srgbClr val="3B3B36"/>
                </a:solidFill>
                <a:latin typeface="Times New Roman"/>
                <a:ea typeface="Times New Roman"/>
                <a:cs typeface="Times New Roman"/>
                <a:sym typeface="Times New Roman"/>
              </a:rPr>
              <a:t>taining</a:t>
            </a:r>
            <a:endParaRPr sz="1700" b="0" i="0" u="none" strike="noStrike" cap="none">
              <a:solidFill>
                <a:schemeClr val="dk1"/>
              </a:solidFill>
              <a:latin typeface="Times New Roman"/>
              <a:ea typeface="Times New Roman"/>
              <a:cs typeface="Times New Roman"/>
              <a:sym typeface="Times New Roman"/>
            </a:endParaRPr>
          </a:p>
        </p:txBody>
      </p:sp>
      <p:sp>
        <p:nvSpPr>
          <p:cNvPr id="558" name="Google Shape;558;p57"/>
          <p:cNvSpPr txBox="1"/>
          <p:nvPr/>
        </p:nvSpPr>
        <p:spPr>
          <a:xfrm>
            <a:off x="10088192" y="2351899"/>
            <a:ext cx="42100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-do-</a:t>
            </a:r>
            <a:endParaRPr sz="1700" b="0" i="0" u="none" strike="noStrike" cap="none">
              <a:solidFill>
                <a:schemeClr val="dk1"/>
              </a:solidFill>
              <a:latin typeface="Times New Roman"/>
              <a:ea typeface="Times New Roman"/>
              <a:cs typeface="Times New Roman"/>
              <a:sym typeface="Times New Roman"/>
            </a:endParaRPr>
          </a:p>
        </p:txBody>
      </p:sp>
      <p:sp>
        <p:nvSpPr>
          <p:cNvPr id="559" name="Google Shape;559;p57"/>
          <p:cNvSpPr txBox="1"/>
          <p:nvPr/>
        </p:nvSpPr>
        <p:spPr>
          <a:xfrm>
            <a:off x="9536240" y="3178400"/>
            <a:ext cx="140652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696E6D"/>
                </a:solidFill>
                <a:latin typeface="Times New Roman"/>
                <a:ea typeface="Times New Roman"/>
                <a:cs typeface="Times New Roman"/>
                <a:sym typeface="Times New Roman"/>
              </a:rPr>
              <a:t>Starts appearing</a:t>
            </a:r>
            <a:endParaRPr sz="1700" b="0" i="0" u="none" strike="noStrike" cap="none">
              <a:solidFill>
                <a:schemeClr val="dk1"/>
              </a:solidFill>
              <a:latin typeface="Times New Roman"/>
              <a:ea typeface="Times New Roman"/>
              <a:cs typeface="Times New Roman"/>
              <a:sym typeface="Times New Roman"/>
            </a:endParaRPr>
          </a:p>
        </p:txBody>
      </p:sp>
      <p:sp>
        <p:nvSpPr>
          <p:cNvPr id="560" name="Google Shape;560;p57"/>
          <p:cNvSpPr txBox="1"/>
          <p:nvPr/>
        </p:nvSpPr>
        <p:spPr>
          <a:xfrm>
            <a:off x="7170603" y="4335500"/>
            <a:ext cx="181673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Increases </a:t>
            </a:r>
            <a:r>
              <a:rPr lang="en-US" sz="1700" b="0" i="0" u="none" strike="noStrike" cap="none">
                <a:solidFill>
                  <a:srgbClr val="3B3B36"/>
                </a:solidFill>
                <a:latin typeface="Times New Roman"/>
                <a:ea typeface="Times New Roman"/>
                <a:cs typeface="Times New Roman"/>
                <a:sym typeface="Times New Roman"/>
              </a:rPr>
              <a:t>markedly</a:t>
            </a:r>
            <a:endParaRPr sz="1700" b="0" i="0" u="none" strike="noStrike" cap="none">
              <a:solidFill>
                <a:schemeClr val="dk1"/>
              </a:solidFill>
              <a:latin typeface="Times New Roman"/>
              <a:ea typeface="Times New Roman"/>
              <a:cs typeface="Times New Roman"/>
              <a:sym typeface="Times New Roman"/>
            </a:endParaRPr>
          </a:p>
        </p:txBody>
      </p:sp>
      <p:sp>
        <p:nvSpPr>
          <p:cNvPr id="561" name="Google Shape;561;p57"/>
          <p:cNvSpPr txBox="1"/>
          <p:nvPr/>
        </p:nvSpPr>
        <p:spPr>
          <a:xfrm>
            <a:off x="7143238" y="5172333"/>
            <a:ext cx="1709420" cy="1150315"/>
          </a:xfrm>
          <a:prstGeom prst="rect">
            <a:avLst/>
          </a:prstGeom>
          <a:noFill/>
          <a:ln>
            <a:noFill/>
          </a:ln>
        </p:spPr>
        <p:txBody>
          <a:bodyPr spcFirstLastPara="1" wrap="square" lIns="0" tIns="13950" rIns="0" bIns="0" anchor="t" anchorCtr="0">
            <a:spAutoFit/>
          </a:bodyPr>
          <a:lstStyle/>
          <a:p>
            <a:pPr marL="14604" marR="5080" lvl="0" indent="5714" algn="l"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Further </a:t>
            </a:r>
            <a:r>
              <a:rPr lang="en-US" sz="1700" b="0" i="0" u="none" strike="noStrike" cap="none">
                <a:solidFill>
                  <a:srgbClr val="3B3B36"/>
                </a:solidFill>
                <a:latin typeface="Times New Roman"/>
                <a:ea typeface="Times New Roman"/>
                <a:cs typeface="Times New Roman"/>
                <a:sym typeface="Times New Roman"/>
              </a:rPr>
              <a:t>increase</a:t>
            </a:r>
            <a:r>
              <a:rPr lang="en-US" sz="1700" b="0" i="0" u="none" strike="noStrike" cap="none">
                <a:solidFill>
                  <a:srgbClr val="595D59"/>
                </a:solidFill>
                <a:latin typeface="Times New Roman"/>
                <a:ea typeface="Times New Roman"/>
                <a:cs typeface="Times New Roman"/>
                <a:sym typeface="Times New Roman"/>
              </a:rPr>
              <a:t>s;  </a:t>
            </a:r>
            <a:r>
              <a:rPr lang="en-US" sz="1700" b="0" i="0" u="none" strike="noStrike" cap="none">
                <a:solidFill>
                  <a:srgbClr val="4B4D48"/>
                </a:solidFill>
                <a:latin typeface="Times New Roman"/>
                <a:ea typeface="Times New Roman"/>
                <a:cs typeface="Times New Roman"/>
                <a:sym typeface="Times New Roman"/>
              </a:rPr>
              <a:t>more acidic, </a:t>
            </a:r>
            <a:r>
              <a:rPr lang="en-US" sz="1700" b="0" i="0" u="none" strike="noStrike" cap="none">
                <a:solidFill>
                  <a:srgbClr val="242621"/>
                </a:solidFill>
                <a:latin typeface="Times New Roman"/>
                <a:ea typeface="Times New Roman"/>
                <a:cs typeface="Times New Roman"/>
                <a:sym typeface="Times New Roman"/>
              </a:rPr>
              <a:t>l</a:t>
            </a:r>
            <a:r>
              <a:rPr lang="en-US" sz="1700" b="0" i="0" u="none" strike="noStrike" cap="none">
                <a:solidFill>
                  <a:srgbClr val="4B4D48"/>
                </a:solidFill>
                <a:latin typeface="Times New Roman"/>
                <a:ea typeface="Times New Roman"/>
                <a:cs typeface="Times New Roman"/>
                <a:sym typeface="Times New Roman"/>
              </a:rPr>
              <a:t>ess  basophilic</a:t>
            </a:r>
            <a:endParaRPr sz="17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71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Acidiophilic</a:t>
            </a:r>
            <a:endParaRPr sz="1700" b="0" i="0" u="none" strike="noStrike" cap="none">
              <a:solidFill>
                <a:schemeClr val="dk1"/>
              </a:solidFill>
              <a:latin typeface="Times New Roman"/>
              <a:ea typeface="Times New Roman"/>
              <a:cs typeface="Times New Roman"/>
              <a:sym typeface="Times New Roman"/>
            </a:endParaRPr>
          </a:p>
        </p:txBody>
      </p:sp>
      <p:sp>
        <p:nvSpPr>
          <p:cNvPr id="562" name="Google Shape;562;p57"/>
          <p:cNvSpPr txBox="1"/>
          <p:nvPr/>
        </p:nvSpPr>
        <p:spPr>
          <a:xfrm>
            <a:off x="9541594" y="4345829"/>
            <a:ext cx="1109345" cy="1140056"/>
          </a:xfrm>
          <a:prstGeom prst="rect">
            <a:avLst/>
          </a:prstGeom>
          <a:noFill/>
          <a:ln>
            <a:noFill/>
          </a:ln>
        </p:spPr>
        <p:txBody>
          <a:bodyPr spcFirstLastPara="1" wrap="square" lIns="0" tIns="31750" rIns="0" bIns="0" anchor="t" anchorCtr="0">
            <a:spAutoFit/>
          </a:bodyPr>
          <a:lstStyle/>
          <a:p>
            <a:pPr marL="12700" marR="5080" lvl="0" indent="2540" algn="l" rtl="0">
              <a:lnSpc>
                <a:spcPct val="114705"/>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Further  </a:t>
            </a:r>
            <a:r>
              <a:rPr lang="en-US" sz="1700" b="0" i="0" u="none" strike="noStrike" cap="none">
                <a:solidFill>
                  <a:srgbClr val="3B3B36"/>
                </a:solidFill>
                <a:latin typeface="Times New Roman"/>
                <a:ea typeface="Times New Roman"/>
                <a:cs typeface="Times New Roman"/>
                <a:sym typeface="Times New Roman"/>
              </a:rPr>
              <a:t>incr</a:t>
            </a:r>
            <a:r>
              <a:rPr lang="en-US" sz="1700" b="0" i="0" u="none" strike="noStrike" cap="none">
                <a:solidFill>
                  <a:srgbClr val="595D59"/>
                </a:solidFill>
                <a:latin typeface="Times New Roman"/>
                <a:ea typeface="Times New Roman"/>
                <a:cs typeface="Times New Roman"/>
                <a:sym typeface="Times New Roman"/>
              </a:rPr>
              <a:t>eases </a:t>
            </a:r>
            <a:r>
              <a:rPr lang="en-US" sz="1700" b="0" i="0" u="none" strike="noStrike" cap="none">
                <a:solidFill>
                  <a:srgbClr val="4B4D48"/>
                </a:solidFill>
                <a:latin typeface="Times New Roman"/>
                <a:ea typeface="Times New Roman"/>
                <a:cs typeface="Times New Roman"/>
                <a:sym typeface="Times New Roman"/>
              </a:rPr>
              <a:t>in  </a:t>
            </a:r>
            <a:r>
              <a:rPr lang="en-US" sz="1700" b="0" i="0" u="none" strike="noStrike" cap="none">
                <a:solidFill>
                  <a:srgbClr val="3B3B36"/>
                </a:solidFill>
                <a:latin typeface="Times New Roman"/>
                <a:ea typeface="Times New Roman"/>
                <a:cs typeface="Times New Roman"/>
                <a:sym typeface="Times New Roman"/>
              </a:rPr>
              <a:t>amount</a:t>
            </a:r>
            <a:endParaRPr sz="1700" b="0" i="0" u="none" strike="noStrike" cap="none">
              <a:solidFill>
                <a:schemeClr val="dk1"/>
              </a:solidFill>
              <a:latin typeface="Times New Roman"/>
              <a:ea typeface="Times New Roman"/>
              <a:cs typeface="Times New Roman"/>
              <a:sym typeface="Times New Roman"/>
            </a:endParaRPr>
          </a:p>
          <a:p>
            <a:pPr marL="589915" marR="0" lvl="0" indent="0" algn="l" rtl="0">
              <a:lnSpc>
                <a:spcPct val="100000"/>
              </a:lnSpc>
              <a:spcBef>
                <a:spcPts val="595"/>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-do-</a:t>
            </a:r>
            <a:endParaRPr sz="1700" b="0" i="0" u="none" strike="noStrike" cap="none">
              <a:solidFill>
                <a:schemeClr val="dk1"/>
              </a:solidFill>
              <a:latin typeface="Times New Roman"/>
              <a:ea typeface="Times New Roman"/>
              <a:cs typeface="Times New Roman"/>
              <a:sym typeface="Times New Roman"/>
            </a:endParaRPr>
          </a:p>
        </p:txBody>
      </p:sp>
      <p:sp>
        <p:nvSpPr>
          <p:cNvPr id="563" name="Google Shape;563;p57"/>
          <p:cNvSpPr txBox="1"/>
          <p:nvPr/>
        </p:nvSpPr>
        <p:spPr>
          <a:xfrm>
            <a:off x="11284857" y="533597"/>
            <a:ext cx="678815" cy="506549"/>
          </a:xfrm>
          <a:prstGeom prst="rect">
            <a:avLst/>
          </a:prstGeom>
          <a:noFill/>
          <a:ln>
            <a:noFill/>
          </a:ln>
        </p:spPr>
        <p:txBody>
          <a:bodyPr spcFirstLastPara="1" wrap="square" lIns="0" tIns="1395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Present</a:t>
            </a:r>
            <a:endParaRPr sz="1700" b="0" i="0" u="none" strike="noStrike" cap="none">
              <a:solidFill>
                <a:schemeClr val="dk1"/>
              </a:solidFill>
              <a:latin typeface="Times New Roman"/>
              <a:ea typeface="Times New Roman"/>
              <a:cs typeface="Times New Roman"/>
              <a:sym typeface="Times New Roman"/>
            </a:endParaRPr>
          </a:p>
          <a:p>
            <a:pPr marL="33655" marR="0" lvl="0" indent="0" algn="ctr" rtl="0">
              <a:lnSpc>
                <a:spcPct val="100000"/>
              </a:lnSpc>
              <a:spcBef>
                <a:spcPts val="30"/>
              </a:spcBef>
              <a:spcAft>
                <a:spcPts val="0"/>
              </a:spcAft>
              <a:buClr>
                <a:srgbClr val="000000"/>
              </a:buClr>
              <a:buSzPts val="1500"/>
              <a:buFont typeface="Arial"/>
              <a:buNone/>
            </a:pPr>
            <a:r>
              <a:rPr lang="en-US" sz="1500" b="0" i="0" u="none" strike="noStrike" cap="none">
                <a:solidFill>
                  <a:srgbClr val="595D59"/>
                </a:solidFill>
                <a:latin typeface="Times New Roman"/>
                <a:ea typeface="Times New Roman"/>
                <a:cs typeface="Times New Roman"/>
                <a:sym typeface="Times New Roman"/>
              </a:rPr>
              <a:t>(++)</a:t>
            </a:r>
            <a:endParaRPr sz="1500" b="0" i="0" u="none" strike="noStrike" cap="none">
              <a:solidFill>
                <a:schemeClr val="dk1"/>
              </a:solidFill>
              <a:latin typeface="Times New Roman"/>
              <a:ea typeface="Times New Roman"/>
              <a:cs typeface="Times New Roman"/>
              <a:sym typeface="Times New Roman"/>
            </a:endParaRPr>
          </a:p>
        </p:txBody>
      </p:sp>
      <p:sp>
        <p:nvSpPr>
          <p:cNvPr id="564" name="Google Shape;564;p57"/>
          <p:cNvSpPr txBox="1"/>
          <p:nvPr/>
        </p:nvSpPr>
        <p:spPr>
          <a:xfrm>
            <a:off x="11327812" y="1566721"/>
            <a:ext cx="666115" cy="1090683"/>
          </a:xfrm>
          <a:prstGeom prst="rect">
            <a:avLst/>
          </a:prstGeom>
          <a:noFill/>
          <a:ln>
            <a:noFill/>
          </a:ln>
        </p:spPr>
        <p:txBody>
          <a:bodyPr spcFirstLastPara="1" wrap="square" lIns="0" tIns="22850" rIns="0" bIns="0" anchor="t" anchorCtr="0">
            <a:spAutoFit/>
          </a:bodyPr>
          <a:lstStyle/>
          <a:p>
            <a:pPr marL="12065" marR="5080" lvl="0" indent="-12065" algn="ctr" rtl="0">
              <a:lnSpc>
                <a:spcPct val="964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Active  mitosis  </a:t>
            </a:r>
            <a:r>
              <a:rPr lang="en-US" sz="1500" b="0" i="0" u="none" strike="noStrike" cap="none">
                <a:solidFill>
                  <a:srgbClr val="595D59"/>
                </a:solidFill>
                <a:latin typeface="Times New Roman"/>
                <a:ea typeface="Times New Roman"/>
                <a:cs typeface="Times New Roman"/>
                <a:sym typeface="Times New Roman"/>
              </a:rPr>
              <a:t>(++)</a:t>
            </a:r>
            <a:endParaRPr sz="1500" b="0" i="0" u="none" strike="noStrike" cap="none">
              <a:solidFill>
                <a:schemeClr val="dk1"/>
              </a:solidFill>
              <a:latin typeface="Times New Roman"/>
              <a:ea typeface="Times New Roman"/>
              <a:cs typeface="Times New Roman"/>
              <a:sym typeface="Times New Roman"/>
            </a:endParaRPr>
          </a:p>
          <a:p>
            <a:pPr marL="19685" marR="0" lvl="0" indent="0" algn="ctr" rtl="0">
              <a:lnSpc>
                <a:spcPct val="100000"/>
              </a:lnSpc>
              <a:spcBef>
                <a:spcPts val="655"/>
              </a:spcBef>
              <a:spcAft>
                <a:spcPts val="0"/>
              </a:spcAft>
              <a:buClr>
                <a:srgbClr val="000000"/>
              </a:buClr>
              <a:buSzPts val="1650"/>
              <a:buFont typeface="Arial"/>
              <a:buNone/>
            </a:pPr>
            <a:r>
              <a:rPr lang="en-US" sz="1650" b="0" i="0" u="none" strike="noStrike" cap="none">
                <a:solidFill>
                  <a:srgbClr val="595D59"/>
                </a:solidFill>
                <a:latin typeface="Times New Roman"/>
                <a:ea typeface="Times New Roman"/>
                <a:cs typeface="Times New Roman"/>
                <a:sym typeface="Times New Roman"/>
              </a:rPr>
              <a:t>-do-</a:t>
            </a:r>
            <a:endParaRPr sz="1650" b="0" i="0" u="none" strike="noStrike" cap="none">
              <a:solidFill>
                <a:schemeClr val="dk1"/>
              </a:solidFill>
              <a:latin typeface="Times New Roman"/>
              <a:ea typeface="Times New Roman"/>
              <a:cs typeface="Times New Roman"/>
              <a:sym typeface="Times New Roman"/>
            </a:endParaRPr>
          </a:p>
        </p:txBody>
      </p:sp>
      <p:sp>
        <p:nvSpPr>
          <p:cNvPr id="565" name="Google Shape;565;p57"/>
          <p:cNvSpPr txBox="1"/>
          <p:nvPr/>
        </p:nvSpPr>
        <p:spPr>
          <a:xfrm>
            <a:off x="11476221" y="3188731"/>
            <a:ext cx="415291"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-do</a:t>
            </a:r>
            <a:r>
              <a:rPr lang="en-US" sz="1700" b="0" i="0" u="none" strike="noStrike" cap="none">
                <a:solidFill>
                  <a:srgbClr val="3B3B36"/>
                </a:solidFill>
                <a:latin typeface="Times New Roman"/>
                <a:ea typeface="Times New Roman"/>
                <a:cs typeface="Times New Roman"/>
                <a:sym typeface="Times New Roman"/>
              </a:rPr>
              <a:t>-</a:t>
            </a:r>
            <a:endParaRPr sz="1700" b="0" i="0" u="none" strike="noStrike" cap="none">
              <a:solidFill>
                <a:schemeClr val="dk1"/>
              </a:solidFill>
              <a:latin typeface="Times New Roman"/>
              <a:ea typeface="Times New Roman"/>
              <a:cs typeface="Times New Roman"/>
              <a:sym typeface="Times New Roman"/>
            </a:endParaRPr>
          </a:p>
        </p:txBody>
      </p:sp>
      <p:sp>
        <p:nvSpPr>
          <p:cNvPr id="566" name="Google Shape;566;p57"/>
          <p:cNvSpPr txBox="1"/>
          <p:nvPr/>
        </p:nvSpPr>
        <p:spPr>
          <a:xfrm>
            <a:off x="11462908" y="4337447"/>
            <a:ext cx="474345" cy="522578"/>
          </a:xfrm>
          <a:prstGeom prst="rect">
            <a:avLst/>
          </a:prstGeom>
          <a:noFill/>
          <a:ln>
            <a:noFill/>
          </a:ln>
        </p:spPr>
        <p:txBody>
          <a:bodyPr spcFirstLastPara="1" wrap="square" lIns="0" tIns="32375"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696E6D"/>
                </a:solidFill>
                <a:latin typeface="Times New Roman"/>
                <a:ea typeface="Times New Roman"/>
                <a:cs typeface="Times New Roman"/>
                <a:sym typeface="Times New Roman"/>
              </a:rPr>
              <a:t>Stop</a:t>
            </a:r>
            <a:endParaRPr sz="1700" b="0" i="0" u="none" strike="noStrike" cap="none">
              <a:solidFill>
                <a:schemeClr val="dk1"/>
              </a:solidFill>
              <a:latin typeface="Times New Roman"/>
              <a:ea typeface="Times New Roman"/>
              <a:cs typeface="Times New Roman"/>
              <a:sym typeface="Times New Roman"/>
            </a:endParaRPr>
          </a:p>
          <a:p>
            <a:pPr marL="85090" marR="0" lvl="0" indent="0" algn="l" rtl="0">
              <a:lnSpc>
                <a:spcPct val="100000"/>
              </a:lnSpc>
              <a:spcBef>
                <a:spcPts val="130"/>
              </a:spcBef>
              <a:spcAft>
                <a:spcPts val="0"/>
              </a:spcAft>
              <a:buClr>
                <a:srgbClr val="000000"/>
              </a:buClr>
              <a:buSzPts val="1400"/>
              <a:buFont typeface="Arial"/>
              <a:buNone/>
            </a:pPr>
            <a:r>
              <a:rPr lang="en-US" sz="1400" b="0" i="1" u="none" strike="noStrike" cap="none">
                <a:solidFill>
                  <a:srgbClr val="696E6D"/>
                </a:solidFill>
                <a:latin typeface="Arial"/>
                <a:ea typeface="Arial"/>
                <a:cs typeface="Arial"/>
                <a:sym typeface="Arial"/>
              </a:rPr>
              <a:t>/,ere</a:t>
            </a:r>
            <a:endParaRPr sz="1400" b="0" i="0" u="none" strike="noStrike" cap="none">
              <a:solidFill>
                <a:schemeClr val="dk1"/>
              </a:solidFill>
              <a:latin typeface="Arial"/>
              <a:ea typeface="Arial"/>
              <a:cs typeface="Arial"/>
              <a:sym typeface="Arial"/>
            </a:endParaRPr>
          </a:p>
        </p:txBody>
      </p:sp>
      <p:sp>
        <p:nvSpPr>
          <p:cNvPr id="567" name="Google Shape;567;p57"/>
          <p:cNvSpPr txBox="1"/>
          <p:nvPr/>
        </p:nvSpPr>
        <p:spPr>
          <a:xfrm>
            <a:off x="11390191" y="5192994"/>
            <a:ext cx="666751"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Absent</a:t>
            </a:r>
            <a:endParaRPr sz="1700" b="0" i="0" u="none" strike="noStrike" cap="none">
              <a:solidFill>
                <a:schemeClr val="dk1"/>
              </a:solidFill>
              <a:latin typeface="Times New Roman"/>
              <a:ea typeface="Times New Roman"/>
              <a:cs typeface="Times New Roman"/>
              <a:sym typeface="Times New Roman"/>
            </a:endParaRPr>
          </a:p>
        </p:txBody>
      </p:sp>
      <p:sp>
        <p:nvSpPr>
          <p:cNvPr id="568" name="Google Shape;568;p57"/>
          <p:cNvSpPr txBox="1"/>
          <p:nvPr/>
        </p:nvSpPr>
        <p:spPr>
          <a:xfrm>
            <a:off x="10129629" y="6040158"/>
            <a:ext cx="42227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a:t>
            </a:r>
            <a:r>
              <a:rPr lang="en-US" sz="1700" b="0" i="0" u="none" strike="noStrike" cap="none">
                <a:solidFill>
                  <a:srgbClr val="3B3B36"/>
                </a:solidFill>
                <a:latin typeface="Times New Roman"/>
                <a:ea typeface="Times New Roman"/>
                <a:cs typeface="Times New Roman"/>
                <a:sym typeface="Times New Roman"/>
              </a:rPr>
              <a:t>do</a:t>
            </a:r>
            <a:r>
              <a:rPr lang="en-US" sz="1700" b="0" i="0" u="none" strike="noStrike" cap="none">
                <a:solidFill>
                  <a:srgbClr val="595D59"/>
                </a:solidFill>
                <a:latin typeface="Times New Roman"/>
                <a:ea typeface="Times New Roman"/>
                <a:cs typeface="Times New Roman"/>
                <a:sym typeface="Times New Roman"/>
              </a:rPr>
              <a:t>-</a:t>
            </a:r>
            <a:endParaRPr sz="1700" b="0" i="0" u="none" strike="noStrike" cap="none">
              <a:solidFill>
                <a:schemeClr val="dk1"/>
              </a:solidFill>
              <a:latin typeface="Times New Roman"/>
              <a:ea typeface="Times New Roman"/>
              <a:cs typeface="Times New Roman"/>
              <a:sym typeface="Times New Roman"/>
            </a:endParaRPr>
          </a:p>
        </p:txBody>
      </p:sp>
      <p:sp>
        <p:nvSpPr>
          <p:cNvPr id="569" name="Google Shape;569;p57"/>
          <p:cNvSpPr txBox="1"/>
          <p:nvPr/>
        </p:nvSpPr>
        <p:spPr>
          <a:xfrm>
            <a:off x="11538375" y="6050489"/>
            <a:ext cx="421005"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4B4D48"/>
                </a:solidFill>
                <a:latin typeface="Times New Roman"/>
                <a:ea typeface="Times New Roman"/>
                <a:cs typeface="Times New Roman"/>
                <a:sym typeface="Times New Roman"/>
              </a:rPr>
              <a:t>-do-</a:t>
            </a:r>
            <a:endParaRPr sz="1700" b="0" i="0" u="none" strike="noStrike" cap="none">
              <a:solidFill>
                <a:schemeClr val="dk1"/>
              </a:solidFill>
              <a:latin typeface="Times New Roman"/>
              <a:ea typeface="Times New Roman"/>
              <a:cs typeface="Times New Roman"/>
              <a:sym typeface="Times New Roman"/>
            </a:endParaRPr>
          </a:p>
        </p:txBody>
      </p:sp>
      <p:sp>
        <p:nvSpPr>
          <p:cNvPr id="570" name="Google Shape;570;p57"/>
          <p:cNvSpPr txBox="1"/>
          <p:nvPr/>
        </p:nvSpPr>
        <p:spPr>
          <a:xfrm>
            <a:off x="8026870" y="6649700"/>
            <a:ext cx="426084"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a:t>
            </a:r>
            <a:r>
              <a:rPr lang="en-US" sz="1700" b="0" i="0" u="none" strike="noStrike" cap="none">
                <a:solidFill>
                  <a:srgbClr val="3B3B36"/>
                </a:solidFill>
                <a:latin typeface="Times New Roman"/>
                <a:ea typeface="Times New Roman"/>
                <a:cs typeface="Times New Roman"/>
                <a:sym typeface="Times New Roman"/>
              </a:rPr>
              <a:t>do</a:t>
            </a:r>
            <a:r>
              <a:rPr lang="en-US" sz="1700" b="0" i="0" u="none" strike="noStrike" cap="none">
                <a:solidFill>
                  <a:srgbClr val="595D59"/>
                </a:solidFill>
                <a:latin typeface="Times New Roman"/>
                <a:ea typeface="Times New Roman"/>
                <a:cs typeface="Times New Roman"/>
                <a:sym typeface="Times New Roman"/>
              </a:rPr>
              <a:t>-</a:t>
            </a:r>
            <a:endParaRPr sz="1700" b="0" i="0" u="none" strike="noStrike" cap="none">
              <a:solidFill>
                <a:schemeClr val="dk1"/>
              </a:solidFill>
              <a:latin typeface="Times New Roman"/>
              <a:ea typeface="Times New Roman"/>
              <a:cs typeface="Times New Roman"/>
              <a:sym typeface="Times New Roman"/>
            </a:endParaRPr>
          </a:p>
        </p:txBody>
      </p:sp>
      <p:sp>
        <p:nvSpPr>
          <p:cNvPr id="571" name="Google Shape;571;p57"/>
          <p:cNvSpPr txBox="1"/>
          <p:nvPr/>
        </p:nvSpPr>
        <p:spPr>
          <a:xfrm>
            <a:off x="10129628" y="6649700"/>
            <a:ext cx="431800"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595D59"/>
                </a:solidFill>
                <a:latin typeface="Times New Roman"/>
                <a:ea typeface="Times New Roman"/>
                <a:cs typeface="Times New Roman"/>
                <a:sym typeface="Times New Roman"/>
              </a:rPr>
              <a:t>-</a:t>
            </a:r>
            <a:r>
              <a:rPr lang="en-US" sz="1700" b="0" i="0" u="none" strike="noStrike" cap="none">
                <a:solidFill>
                  <a:srgbClr val="3B3B36"/>
                </a:solidFill>
                <a:latin typeface="Times New Roman"/>
                <a:ea typeface="Times New Roman"/>
                <a:cs typeface="Times New Roman"/>
                <a:sym typeface="Times New Roman"/>
              </a:rPr>
              <a:t>do-</a:t>
            </a:r>
            <a:endParaRPr sz="1700" b="0" i="0" u="none" strike="noStrike" cap="none">
              <a:solidFill>
                <a:schemeClr val="dk1"/>
              </a:solidFill>
              <a:latin typeface="Times New Roman"/>
              <a:ea typeface="Times New Roman"/>
              <a:cs typeface="Times New Roman"/>
              <a:sym typeface="Times New Roman"/>
            </a:endParaRPr>
          </a:p>
        </p:txBody>
      </p:sp>
      <p:sp>
        <p:nvSpPr>
          <p:cNvPr id="572" name="Google Shape;572;p57"/>
          <p:cNvSpPr txBox="1"/>
          <p:nvPr/>
        </p:nvSpPr>
        <p:spPr>
          <a:xfrm>
            <a:off x="11559091" y="6660031"/>
            <a:ext cx="426084" cy="27571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696E6D"/>
                </a:solidFill>
                <a:latin typeface="Times New Roman"/>
                <a:ea typeface="Times New Roman"/>
                <a:cs typeface="Times New Roman"/>
                <a:sym typeface="Times New Roman"/>
              </a:rPr>
              <a:t>-</a:t>
            </a:r>
            <a:r>
              <a:rPr lang="en-US" sz="1700" b="0" i="0" u="none" strike="noStrike" cap="none">
                <a:solidFill>
                  <a:srgbClr val="3B3B36"/>
                </a:solidFill>
                <a:latin typeface="Times New Roman"/>
                <a:ea typeface="Times New Roman"/>
                <a:cs typeface="Times New Roman"/>
                <a:sym typeface="Times New Roman"/>
              </a:rPr>
              <a:t>do</a:t>
            </a:r>
            <a:r>
              <a:rPr lang="en-US" sz="1700" b="0" i="0" u="none" strike="noStrike" cap="none">
                <a:solidFill>
                  <a:srgbClr val="595D59"/>
                </a:solidFill>
                <a:latin typeface="Times New Roman"/>
                <a:ea typeface="Times New Roman"/>
                <a:cs typeface="Times New Roman"/>
                <a:sym typeface="Times New Roman"/>
              </a:rPr>
              <a:t>-</a:t>
            </a:r>
            <a:endParaRPr sz="17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8"/>
          <p:cNvSpPr txBox="1">
            <a:spLocks noGrp="1"/>
          </p:cNvSpPr>
          <p:nvPr>
            <p:ph type="title"/>
          </p:nvPr>
        </p:nvSpPr>
        <p:spPr>
          <a:xfrm>
            <a:off x="609600" y="671526"/>
            <a:ext cx="9915451"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Changes during Erythropoiesis</a:t>
            </a:r>
            <a:endParaRPr sz="4000">
              <a:latin typeface="Arial"/>
              <a:ea typeface="Arial"/>
              <a:cs typeface="Arial"/>
              <a:sym typeface="Arial"/>
            </a:endParaRPr>
          </a:p>
        </p:txBody>
      </p:sp>
      <p:sp>
        <p:nvSpPr>
          <p:cNvPr id="578" name="Google Shape;578;p58"/>
          <p:cNvSpPr txBox="1"/>
          <p:nvPr/>
        </p:nvSpPr>
        <p:spPr>
          <a:xfrm>
            <a:off x="2605090" y="2427351"/>
            <a:ext cx="6870065" cy="1632498"/>
          </a:xfrm>
          <a:prstGeom prst="rect">
            <a:avLst/>
          </a:prstGeom>
          <a:noFill/>
          <a:ln>
            <a:noFill/>
          </a:ln>
        </p:spPr>
        <p:txBody>
          <a:bodyPr spcFirstLastPara="1" wrap="square" lIns="0" tIns="138425" rIns="0" bIns="0" anchor="t" anchorCtr="0">
            <a:spAutoFit/>
          </a:bodyPr>
          <a:lstStyle/>
          <a:p>
            <a:pPr marL="412750" marR="0" lvl="0" indent="-400050" algn="l" rtl="0">
              <a:lnSpc>
                <a:spcPct val="100000"/>
              </a:lnSpc>
              <a:spcBef>
                <a:spcPts val="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Disappearance of nucleoli and nucleus.</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Reduction in size of cells from diameter of 25mm to 7.2mm.</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Appearance of hemoglobin.</a:t>
            </a:r>
            <a:endParaRPr sz="1800" b="0" i="0" u="none" strike="noStrike" cap="none">
              <a:solidFill>
                <a:schemeClr val="dk1"/>
              </a:solidFill>
              <a:latin typeface="Arial"/>
              <a:ea typeface="Arial"/>
              <a:cs typeface="Arial"/>
              <a:sym typeface="Arial"/>
            </a:endParaRPr>
          </a:p>
          <a:p>
            <a:pPr marL="41275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Changes in the staining properties of the cytoplasm.</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990600" y="707263"/>
            <a:ext cx="9057207" cy="50526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200"/>
              <a:buFont typeface="Arial"/>
              <a:buNone/>
            </a:pPr>
            <a:r>
              <a:rPr lang="en-US" sz="3200">
                <a:latin typeface="Arial"/>
                <a:ea typeface="Arial"/>
                <a:cs typeface="Arial"/>
                <a:sym typeface="Arial"/>
              </a:rPr>
              <a:t>Factors Necessary for Erythropoiesis</a:t>
            </a:r>
            <a:endParaRPr sz="3200">
              <a:latin typeface="Arial"/>
              <a:ea typeface="Arial"/>
              <a:cs typeface="Arial"/>
              <a:sym typeface="Arial"/>
            </a:endParaRPr>
          </a:p>
        </p:txBody>
      </p:sp>
      <p:sp>
        <p:nvSpPr>
          <p:cNvPr id="584" name="Google Shape;584;p59"/>
          <p:cNvSpPr txBox="1"/>
          <p:nvPr/>
        </p:nvSpPr>
        <p:spPr>
          <a:xfrm>
            <a:off x="2452504" y="2427352"/>
            <a:ext cx="5462905" cy="1227259"/>
          </a:xfrm>
          <a:prstGeom prst="rect">
            <a:avLst/>
          </a:prstGeom>
          <a:noFill/>
          <a:ln>
            <a:noFill/>
          </a:ln>
        </p:spPr>
        <p:txBody>
          <a:bodyPr spcFirstLastPara="1" wrap="square" lIns="0" tIns="138425" rIns="0" bIns="0" anchor="t" anchorCtr="0">
            <a:spAutoFit/>
          </a:bodyPr>
          <a:lstStyle/>
          <a:p>
            <a:pPr marL="607695" marR="0" lvl="0" indent="-417828" algn="l" rtl="0">
              <a:lnSpc>
                <a:spcPct val="100000"/>
              </a:lnSpc>
              <a:spcBef>
                <a:spcPts val="0"/>
              </a:spcBef>
              <a:spcAft>
                <a:spcPts val="0"/>
              </a:spcAft>
              <a:buClr>
                <a:srgbClr val="A53010"/>
              </a:buClr>
              <a:buSzPts val="1800"/>
              <a:buFont typeface="Times New Roman"/>
              <a:buAutoNum type="romanUcPeriod"/>
            </a:pPr>
            <a:r>
              <a:rPr lang="en-US" sz="1800" b="1" i="0" u="none" strike="noStrike" cap="none">
                <a:solidFill>
                  <a:srgbClr val="3E3E3E"/>
                </a:solidFill>
                <a:latin typeface="Arial"/>
                <a:ea typeface="Arial"/>
                <a:cs typeface="Arial"/>
                <a:sym typeface="Arial"/>
              </a:rPr>
              <a:t>Stimulating factor</a:t>
            </a:r>
            <a:endParaRPr sz="1800" b="0" i="0" u="none" strike="noStrike" cap="none">
              <a:solidFill>
                <a:schemeClr val="dk1"/>
              </a:solidFill>
              <a:latin typeface="Arial"/>
              <a:ea typeface="Arial"/>
              <a:cs typeface="Arial"/>
              <a:sym typeface="Arial"/>
            </a:endParaRPr>
          </a:p>
          <a:p>
            <a:pPr marL="607695" marR="0" lvl="0" indent="-506728" algn="l" rtl="0">
              <a:lnSpc>
                <a:spcPct val="100000"/>
              </a:lnSpc>
              <a:spcBef>
                <a:spcPts val="990"/>
              </a:spcBef>
              <a:spcAft>
                <a:spcPts val="0"/>
              </a:spcAft>
              <a:buClr>
                <a:srgbClr val="A53010"/>
              </a:buClr>
              <a:buSzPts val="1800"/>
              <a:buFont typeface="Times New Roman"/>
              <a:buAutoNum type="romanUcPeriod"/>
            </a:pPr>
            <a:r>
              <a:rPr lang="en-US" sz="1800" b="1" i="0" u="none" strike="noStrike" cap="none">
                <a:solidFill>
                  <a:srgbClr val="3E3E3E"/>
                </a:solidFill>
                <a:latin typeface="Arial"/>
                <a:ea typeface="Arial"/>
                <a:cs typeface="Arial"/>
                <a:sym typeface="Arial"/>
              </a:rPr>
              <a:t>Maturation factor</a:t>
            </a:r>
            <a:endParaRPr sz="1800" b="0" i="0" u="none" strike="noStrike" cap="none">
              <a:solidFill>
                <a:schemeClr val="dk1"/>
              </a:solidFill>
              <a:latin typeface="Arial"/>
              <a:ea typeface="Arial"/>
              <a:cs typeface="Arial"/>
              <a:sym typeface="Arial"/>
            </a:endParaRPr>
          </a:p>
          <a:p>
            <a:pPr marL="607695" marR="0" lvl="0" indent="-595630" algn="l" rtl="0">
              <a:lnSpc>
                <a:spcPct val="100000"/>
              </a:lnSpc>
              <a:spcBef>
                <a:spcPts val="990"/>
              </a:spcBef>
              <a:spcAft>
                <a:spcPts val="0"/>
              </a:spcAft>
              <a:buClr>
                <a:srgbClr val="A53010"/>
              </a:buClr>
              <a:buSzPts val="1800"/>
              <a:buFont typeface="Times New Roman"/>
              <a:buAutoNum type="romanUcPeriod"/>
            </a:pPr>
            <a:r>
              <a:rPr lang="en-US" sz="1800" b="1" i="0" u="none" strike="noStrike" cap="none">
                <a:solidFill>
                  <a:srgbClr val="3E3E3E"/>
                </a:solidFill>
                <a:latin typeface="Arial"/>
                <a:ea typeface="Arial"/>
                <a:cs typeface="Arial"/>
                <a:sym typeface="Arial"/>
              </a:rPr>
              <a:t>Factors necessary for hemoglobin formation</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88"/>
        <p:cNvGrpSpPr/>
        <p:nvPr/>
      </p:nvGrpSpPr>
      <p:grpSpPr>
        <a:xfrm>
          <a:off x="0" y="0"/>
          <a:ext cx="0" cy="0"/>
          <a:chOff x="0" y="0"/>
          <a:chExt cx="0" cy="0"/>
        </a:xfrm>
      </p:grpSpPr>
      <p:grpSp>
        <p:nvGrpSpPr>
          <p:cNvPr id="589" name="Google Shape;589;p60"/>
          <p:cNvGrpSpPr/>
          <p:nvPr/>
        </p:nvGrpSpPr>
        <p:grpSpPr>
          <a:xfrm>
            <a:off x="0" y="988"/>
            <a:ext cx="12192000" cy="6858099"/>
            <a:chOff x="0" y="0"/>
            <a:chExt cx="12192000" cy="6858785"/>
          </a:xfrm>
        </p:grpSpPr>
        <p:pic>
          <p:nvPicPr>
            <p:cNvPr id="590" name="Google Shape;590;p60"/>
            <p:cNvPicPr preferRelativeResize="0"/>
            <p:nvPr/>
          </p:nvPicPr>
          <p:blipFill rotWithShape="1">
            <a:blip r:embed="rId3">
              <a:alphaModFix/>
            </a:blip>
            <a:srcRect/>
            <a:stretch/>
          </p:blipFill>
          <p:spPr>
            <a:xfrm>
              <a:off x="0" y="0"/>
              <a:ext cx="12192000" cy="6858001"/>
            </a:xfrm>
            <a:prstGeom prst="rect">
              <a:avLst/>
            </a:prstGeom>
            <a:noFill/>
            <a:ln>
              <a:noFill/>
            </a:ln>
          </p:spPr>
        </p:pic>
        <p:pic>
          <p:nvPicPr>
            <p:cNvPr id="591" name="Google Shape;591;p60"/>
            <p:cNvPicPr preferRelativeResize="0"/>
            <p:nvPr/>
          </p:nvPicPr>
          <p:blipFill rotWithShape="1">
            <a:blip r:embed="rId4">
              <a:alphaModFix/>
            </a:blip>
            <a:srcRect/>
            <a:stretch/>
          </p:blipFill>
          <p:spPr>
            <a:xfrm>
              <a:off x="1" y="0"/>
              <a:ext cx="2851516" cy="6858785"/>
            </a:xfrm>
            <a:prstGeom prst="rect">
              <a:avLst/>
            </a:prstGeom>
            <a:noFill/>
            <a:ln>
              <a:noFill/>
            </a:ln>
          </p:spPr>
        </p:pic>
        <p:sp>
          <p:nvSpPr>
            <p:cNvPr id="592" name="Google Shape;592;p60"/>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593" name="Google Shape;593;p60"/>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pic>
          <p:nvPicPr>
            <p:cNvPr id="594" name="Google Shape;594;p60"/>
            <p:cNvPicPr preferRelativeResize="0"/>
            <p:nvPr/>
          </p:nvPicPr>
          <p:blipFill rotWithShape="1">
            <a:blip r:embed="rId5">
              <a:alphaModFix/>
            </a:blip>
            <a:srcRect/>
            <a:stretch/>
          </p:blipFill>
          <p:spPr>
            <a:xfrm>
              <a:off x="2090835" y="2326824"/>
              <a:ext cx="8012663" cy="2379305"/>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1"/>
          <p:cNvSpPr txBox="1">
            <a:spLocks noGrp="1"/>
          </p:cNvSpPr>
          <p:nvPr>
            <p:ph type="title"/>
          </p:nvPr>
        </p:nvSpPr>
        <p:spPr>
          <a:xfrm>
            <a:off x="2133600" y="635811"/>
            <a:ext cx="7284721"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Stimulating Factors</a:t>
            </a:r>
            <a:endParaRPr sz="4000">
              <a:latin typeface="Arial"/>
              <a:ea typeface="Arial"/>
              <a:cs typeface="Arial"/>
              <a:sym typeface="Arial"/>
            </a:endParaRPr>
          </a:p>
        </p:txBody>
      </p:sp>
      <p:sp>
        <p:nvSpPr>
          <p:cNvPr id="600" name="Google Shape;600;p61"/>
          <p:cNvSpPr txBox="1"/>
          <p:nvPr/>
        </p:nvSpPr>
        <p:spPr>
          <a:xfrm>
            <a:off x="2547915" y="2238675"/>
            <a:ext cx="6676200" cy="2442300"/>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Hypoxia</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101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Erythropoietin</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Thyroxine</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Role of sex hormone</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a:solidFill>
                  <a:srgbClr val="3E3E3E"/>
                </a:solidFill>
              </a:rPr>
              <a:t>Hematopoietic </a:t>
            </a:r>
            <a:r>
              <a:rPr lang="en-US" sz="1800" b="1" i="0" u="none" strike="noStrike" cap="none">
                <a:solidFill>
                  <a:srgbClr val="3E3E3E"/>
                </a:solidFill>
                <a:latin typeface="Arial"/>
                <a:ea typeface="Arial"/>
                <a:cs typeface="Arial"/>
                <a:sym typeface="Arial"/>
              </a:rPr>
              <a:t>growth factors</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Vitamins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2"/>
          <p:cNvSpPr txBox="1">
            <a:spLocks noGrp="1"/>
          </p:cNvSpPr>
          <p:nvPr>
            <p:ph type="title"/>
          </p:nvPr>
        </p:nvSpPr>
        <p:spPr>
          <a:xfrm>
            <a:off x="6146785" y="638439"/>
            <a:ext cx="1804035"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Hypoxia</a:t>
            </a:r>
            <a:endParaRPr sz="3600">
              <a:latin typeface="Arial"/>
              <a:ea typeface="Arial"/>
              <a:cs typeface="Arial"/>
              <a:sym typeface="Arial"/>
            </a:endParaRPr>
          </a:p>
        </p:txBody>
      </p:sp>
      <p:sp>
        <p:nvSpPr>
          <p:cNvPr id="606" name="Google Shape;606;p62"/>
          <p:cNvSpPr txBox="1"/>
          <p:nvPr/>
        </p:nvSpPr>
        <p:spPr>
          <a:xfrm>
            <a:off x="2551651" y="2482505"/>
            <a:ext cx="8025765" cy="1104900"/>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Reduced ability of oxygen to the tissues.</a:t>
            </a:r>
            <a:endParaRPr sz="1800" b="0" i="0" u="none" strike="noStrike" cap="none">
              <a:solidFill>
                <a:schemeClr val="dk1"/>
              </a:solidFill>
              <a:latin typeface="Arial"/>
              <a:ea typeface="Arial"/>
              <a:cs typeface="Arial"/>
              <a:sym typeface="Arial"/>
            </a:endParaRPr>
          </a:p>
          <a:p>
            <a:pPr marL="469900" marR="5080" lvl="0" indent="-457200" algn="l" rtl="0">
              <a:lnSpc>
                <a:spcPct val="100000"/>
              </a:lnSpc>
              <a:spcBef>
                <a:spcPts val="101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 stimulate Erythroposis by inducing secretion of erythropoietin from  kidney.</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p:nvPr/>
        </p:nvSpPr>
        <p:spPr>
          <a:xfrm>
            <a:off x="1371600" y="609600"/>
            <a:ext cx="78486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993D00"/>
                </a:solidFill>
                <a:latin typeface="Arial"/>
                <a:ea typeface="Arial"/>
                <a:cs typeface="Arial"/>
                <a:sym typeface="Arial"/>
              </a:rPr>
              <a:t>पर्याय - </a:t>
            </a:r>
            <a:br>
              <a:rPr lang="en-US" sz="4800" b="1" i="0" u="none" strike="noStrike" cap="none">
                <a:solidFill>
                  <a:srgbClr val="993D00"/>
                </a:solidFill>
                <a:latin typeface="Arial"/>
                <a:ea typeface="Arial"/>
                <a:cs typeface="Arial"/>
                <a:sym typeface="Arial"/>
              </a:rPr>
            </a:br>
            <a:endParaRPr sz="4800" b="0" i="0" u="none" strike="noStrike" cap="none">
              <a:solidFill>
                <a:srgbClr val="993D00"/>
              </a:solidFill>
              <a:latin typeface="Century Schoolbook"/>
              <a:ea typeface="Century Schoolbook"/>
              <a:cs typeface="Century Schoolbook"/>
              <a:sym typeface="Century Schoolbook"/>
            </a:endParaRPr>
          </a:p>
        </p:txBody>
      </p:sp>
      <p:sp>
        <p:nvSpPr>
          <p:cNvPr id="176" name="Google Shape;176;p6"/>
          <p:cNvSpPr/>
          <p:nvPr/>
        </p:nvSpPr>
        <p:spPr>
          <a:xfrm>
            <a:off x="1752600" y="1676402"/>
            <a:ext cx="104394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रुधिर, लोहित ,असृग ,क्षतज ,शोणित</a:t>
            </a:r>
            <a:endParaRPr sz="3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 अमरकोश )</a:t>
            </a:r>
            <a:endParaRPr sz="36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3"/>
          <p:cNvSpPr txBox="1">
            <a:spLocks noGrp="1"/>
          </p:cNvSpPr>
          <p:nvPr>
            <p:ph type="title"/>
          </p:nvPr>
        </p:nvSpPr>
        <p:spPr>
          <a:xfrm>
            <a:off x="3886200" y="682117"/>
            <a:ext cx="4080677"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Erythropoietin</a:t>
            </a:r>
            <a:endParaRPr sz="3600">
              <a:latin typeface="Arial"/>
              <a:ea typeface="Arial"/>
              <a:cs typeface="Arial"/>
              <a:sym typeface="Arial"/>
            </a:endParaRPr>
          </a:p>
        </p:txBody>
      </p:sp>
      <p:sp>
        <p:nvSpPr>
          <p:cNvPr id="612" name="Google Shape;612;p63"/>
          <p:cNvSpPr txBox="1"/>
          <p:nvPr/>
        </p:nvSpPr>
        <p:spPr>
          <a:xfrm>
            <a:off x="2547937" y="2299625"/>
            <a:ext cx="8625840" cy="1125308"/>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 is a glycoprotein with 165 amino acids.</a:t>
            </a:r>
            <a:endParaRPr sz="1800" b="0" i="0" u="none" strike="noStrike" cap="none">
              <a:solidFill>
                <a:schemeClr val="dk1"/>
              </a:solidFill>
              <a:latin typeface="Arial"/>
              <a:ea typeface="Arial"/>
              <a:cs typeface="Arial"/>
              <a:sym typeface="Arial"/>
            </a:endParaRPr>
          </a:p>
          <a:p>
            <a:pPr marL="469900" marR="5080" lvl="0" indent="-457200" algn="l" rtl="0">
              <a:lnSpc>
                <a:spcPct val="119444"/>
              </a:lnSpc>
              <a:spcBef>
                <a:spcPts val="109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 is mainly secreted by peritubular capillary of kidney and also secreted by  liver and brain in small quantity.</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grpSp>
        <p:nvGrpSpPr>
          <p:cNvPr id="617" name="Google Shape;617;p64"/>
          <p:cNvGrpSpPr/>
          <p:nvPr/>
        </p:nvGrpSpPr>
        <p:grpSpPr>
          <a:xfrm>
            <a:off x="0" y="0"/>
            <a:ext cx="12191999" cy="6858785"/>
            <a:chOff x="0" y="0"/>
            <a:chExt cx="12191999" cy="6858785"/>
          </a:xfrm>
        </p:grpSpPr>
        <p:pic>
          <p:nvPicPr>
            <p:cNvPr id="618" name="Google Shape;618;p64"/>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619" name="Google Shape;619;p64"/>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620" name="Google Shape;620;p64"/>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621" name="Google Shape;621;p64"/>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622" name="Google Shape;622;p64"/>
          <p:cNvSpPr txBox="1"/>
          <p:nvPr/>
        </p:nvSpPr>
        <p:spPr>
          <a:xfrm>
            <a:off x="5822369" y="629189"/>
            <a:ext cx="2449195" cy="62837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Arial"/>
                <a:ea typeface="Arial"/>
                <a:cs typeface="Arial"/>
                <a:sym typeface="Arial"/>
              </a:rPr>
              <a:t>Thyroxine</a:t>
            </a:r>
            <a:endParaRPr sz="4000" b="0" i="0" u="none" strike="noStrike" cap="none">
              <a:solidFill>
                <a:schemeClr val="dk1"/>
              </a:solidFill>
              <a:latin typeface="Arial"/>
              <a:ea typeface="Arial"/>
              <a:cs typeface="Arial"/>
              <a:sym typeface="Arial"/>
            </a:endParaRPr>
          </a:p>
        </p:txBody>
      </p:sp>
      <p:sp>
        <p:nvSpPr>
          <p:cNvPr id="623" name="Google Shape;623;p64"/>
          <p:cNvSpPr txBox="1"/>
          <p:nvPr/>
        </p:nvSpPr>
        <p:spPr>
          <a:xfrm>
            <a:off x="2547937" y="2553081"/>
            <a:ext cx="5253355"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 accelerates the process of erythropoiesis.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5"/>
          <p:cNvSpPr txBox="1">
            <a:spLocks noGrp="1"/>
          </p:cNvSpPr>
          <p:nvPr>
            <p:ph type="title"/>
          </p:nvPr>
        </p:nvSpPr>
        <p:spPr>
          <a:xfrm>
            <a:off x="1295401" y="618393"/>
            <a:ext cx="8297056"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Role of Sex hormone</a:t>
            </a:r>
            <a:endParaRPr sz="4000">
              <a:latin typeface="Arial"/>
              <a:ea typeface="Arial"/>
              <a:cs typeface="Arial"/>
              <a:sym typeface="Arial"/>
            </a:endParaRPr>
          </a:p>
        </p:txBody>
      </p:sp>
      <p:sp>
        <p:nvSpPr>
          <p:cNvPr id="629" name="Google Shape;629;p65"/>
          <p:cNvSpPr txBox="1"/>
          <p:nvPr/>
        </p:nvSpPr>
        <p:spPr>
          <a:xfrm>
            <a:off x="2547939" y="2020951"/>
            <a:ext cx="7319645" cy="825226"/>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Testerone has mild erythropoietic action after puberty.</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101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Action of estrogen on erythropoiesis is not clearly understood.</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6"/>
          <p:cNvSpPr txBox="1">
            <a:spLocks noGrp="1"/>
          </p:cNvSpPr>
          <p:nvPr>
            <p:ph type="title"/>
          </p:nvPr>
        </p:nvSpPr>
        <p:spPr>
          <a:xfrm>
            <a:off x="1447801" y="621022"/>
            <a:ext cx="8769248"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Hematopoetic growth factors</a:t>
            </a:r>
            <a:endParaRPr/>
          </a:p>
        </p:txBody>
      </p:sp>
      <p:sp>
        <p:nvSpPr>
          <p:cNvPr id="635" name="Google Shape;635;p66"/>
          <p:cNvSpPr txBox="1"/>
          <p:nvPr/>
        </p:nvSpPr>
        <p:spPr>
          <a:xfrm>
            <a:off x="2547940" y="2020953"/>
            <a:ext cx="4716145" cy="2851422"/>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It`s inducers are</a:t>
            </a:r>
            <a:endParaRPr sz="1800" b="0" i="0" u="none" strike="noStrike" cap="none">
              <a:solidFill>
                <a:schemeClr val="dk1"/>
              </a:solidFill>
              <a:latin typeface="Arial"/>
              <a:ea typeface="Arial"/>
              <a:cs typeface="Arial"/>
              <a:sym typeface="Arial"/>
            </a:endParaRPr>
          </a:p>
          <a:p>
            <a:pPr marL="532765" marR="0" lvl="0" indent="-482600" algn="l" rtl="0">
              <a:lnSpc>
                <a:spcPct val="100000"/>
              </a:lnSpc>
              <a:spcBef>
                <a:spcPts val="1015"/>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Interleukins</a:t>
            </a:r>
            <a:endParaRPr sz="1800" b="0" i="0" u="none" strike="noStrike" cap="none">
              <a:solidFill>
                <a:schemeClr val="dk1"/>
              </a:solidFill>
              <a:latin typeface="Arial"/>
              <a:ea typeface="Arial"/>
              <a:cs typeface="Arial"/>
              <a:sym typeface="Arial"/>
            </a:endParaRPr>
          </a:p>
          <a:p>
            <a:pPr marL="532765" marR="0" lvl="0" indent="-495934" algn="l" rtl="0">
              <a:lnSpc>
                <a:spcPct val="100000"/>
              </a:lnSpc>
              <a:spcBef>
                <a:spcPts val="990"/>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stem cell factors</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Interleukins involved in erythropoiesis</a:t>
            </a:r>
            <a:endParaRPr sz="1800" b="0" i="0" u="none" strike="noStrike" cap="none">
              <a:solidFill>
                <a:schemeClr val="dk1"/>
              </a:solidFill>
              <a:latin typeface="Arial"/>
              <a:ea typeface="Arial"/>
              <a:cs typeface="Arial"/>
              <a:sym typeface="Arial"/>
            </a:endParaRPr>
          </a:p>
          <a:p>
            <a:pPr marL="46990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Interleukins-3 (IL-3)</a:t>
            </a:r>
            <a:endParaRPr sz="1800" b="0" i="0" u="none" strike="noStrike" cap="none">
              <a:solidFill>
                <a:schemeClr val="dk1"/>
              </a:solidFill>
              <a:latin typeface="Arial"/>
              <a:ea typeface="Arial"/>
              <a:cs typeface="Arial"/>
              <a:sym typeface="Arial"/>
            </a:endParaRPr>
          </a:p>
          <a:p>
            <a:pPr marL="46990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Interleukins -6(IL-6)</a:t>
            </a:r>
            <a:endParaRPr sz="1800" b="0" i="0" u="none" strike="noStrike" cap="none">
              <a:solidFill>
                <a:schemeClr val="dk1"/>
              </a:solidFill>
              <a:latin typeface="Arial"/>
              <a:ea typeface="Arial"/>
              <a:cs typeface="Arial"/>
              <a:sym typeface="Arial"/>
            </a:endParaRPr>
          </a:p>
          <a:p>
            <a:pPr marL="469900" marR="0" lvl="0" indent="-400050" algn="l" rtl="0">
              <a:lnSpc>
                <a:spcPct val="100000"/>
              </a:lnSpc>
              <a:spcBef>
                <a:spcPts val="990"/>
              </a:spcBef>
              <a:spcAft>
                <a:spcPts val="0"/>
              </a:spcAft>
              <a:buClr>
                <a:srgbClr val="A53010"/>
              </a:buClr>
              <a:buSzPts val="1800"/>
              <a:buFont typeface="Times New Roman"/>
              <a:buAutoNum type="arabicPeriod"/>
            </a:pPr>
            <a:r>
              <a:rPr lang="en-US" sz="1800" b="1" i="0" u="none" strike="noStrike" cap="none">
                <a:solidFill>
                  <a:srgbClr val="3E3E3E"/>
                </a:solidFill>
                <a:latin typeface="Arial"/>
                <a:ea typeface="Arial"/>
                <a:cs typeface="Arial"/>
                <a:sym typeface="Arial"/>
              </a:rPr>
              <a:t>Interleukins-11 (IL-11)</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7"/>
          <p:cNvSpPr txBox="1">
            <a:spLocks noGrp="1"/>
          </p:cNvSpPr>
          <p:nvPr>
            <p:ph type="title"/>
          </p:nvPr>
        </p:nvSpPr>
        <p:spPr>
          <a:xfrm>
            <a:off x="5887733" y="688063"/>
            <a:ext cx="2139315"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Vitamins</a:t>
            </a:r>
            <a:endParaRPr sz="4000">
              <a:latin typeface="Arial"/>
              <a:ea typeface="Arial"/>
              <a:cs typeface="Arial"/>
              <a:sym typeface="Arial"/>
            </a:endParaRPr>
          </a:p>
        </p:txBody>
      </p:sp>
      <p:sp>
        <p:nvSpPr>
          <p:cNvPr id="641" name="Google Shape;641;p67"/>
          <p:cNvSpPr txBox="1"/>
          <p:nvPr/>
        </p:nvSpPr>
        <p:spPr>
          <a:xfrm>
            <a:off x="2382219" y="2055078"/>
            <a:ext cx="6341111" cy="2637902"/>
          </a:xfrm>
          <a:prstGeom prst="rect">
            <a:avLst/>
          </a:prstGeom>
          <a:noFill/>
          <a:ln>
            <a:noFill/>
          </a:ln>
        </p:spPr>
        <p:txBody>
          <a:bodyPr spcFirstLastPara="1" wrap="square" lIns="0" tIns="143500" rIns="0" bIns="0" anchor="t" anchorCtr="0">
            <a:spAutoFit/>
          </a:bodyPr>
          <a:lstStyle/>
          <a:p>
            <a:pPr marL="97155"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A53010"/>
                </a:solidFill>
                <a:latin typeface="Arial"/>
                <a:ea typeface="Arial"/>
                <a:cs typeface="Arial"/>
                <a:sym typeface="Arial"/>
              </a:rPr>
              <a:t>�	</a:t>
            </a:r>
            <a:r>
              <a:rPr lang="en-US" sz="1600" b="1" i="0" u="none" strike="noStrike" cap="none">
                <a:solidFill>
                  <a:srgbClr val="3E3E3E"/>
                </a:solidFill>
                <a:latin typeface="Arial"/>
                <a:ea typeface="Arial"/>
                <a:cs typeface="Arial"/>
                <a:sym typeface="Arial"/>
              </a:rPr>
              <a:t>Some vitamins are necessary for erythropoiesis.</a:t>
            </a:r>
            <a:endParaRPr sz="1600" b="0" i="0" u="none" strike="noStrike" cap="none">
              <a:solidFill>
                <a:schemeClr val="dk1"/>
              </a:solidFill>
              <a:latin typeface="Arial"/>
              <a:ea typeface="Arial"/>
              <a:cs typeface="Arial"/>
              <a:sym typeface="Arial"/>
            </a:endParaRPr>
          </a:p>
          <a:p>
            <a:pPr marL="97155" marR="0" lvl="0" indent="0" algn="l" rtl="0">
              <a:lnSpc>
                <a:spcPct val="100000"/>
              </a:lnSpc>
              <a:spcBef>
                <a:spcPts val="1030"/>
              </a:spcBef>
              <a:spcAft>
                <a:spcPts val="0"/>
              </a:spcAft>
              <a:buClr>
                <a:srgbClr val="000000"/>
              </a:buClr>
              <a:buSzPts val="1600"/>
              <a:buFont typeface="Arial"/>
              <a:buNone/>
            </a:pPr>
            <a:r>
              <a:rPr lang="en-US" sz="1600" b="1" i="0" u="none" strike="noStrike" cap="none">
                <a:solidFill>
                  <a:srgbClr val="A53010"/>
                </a:solidFill>
                <a:latin typeface="Arial"/>
                <a:ea typeface="Arial"/>
                <a:cs typeface="Arial"/>
                <a:sym typeface="Arial"/>
              </a:rPr>
              <a:t>�	</a:t>
            </a:r>
            <a:r>
              <a:rPr lang="en-US" sz="1600" b="1" i="0" u="none" strike="noStrike" cap="none">
                <a:solidFill>
                  <a:srgbClr val="3E3E3E"/>
                </a:solidFill>
                <a:latin typeface="Arial"/>
                <a:ea typeface="Arial"/>
                <a:cs typeface="Arial"/>
                <a:sym typeface="Arial"/>
              </a:rPr>
              <a:t>Deficiency of vitamins leads to Anemia associated disorder.</a:t>
            </a:r>
            <a:endParaRPr sz="1600" b="0" i="0" u="none" strike="noStrike" cap="none">
              <a:solidFill>
                <a:schemeClr val="dk1"/>
              </a:solidFill>
              <a:latin typeface="Arial"/>
              <a:ea typeface="Arial"/>
              <a:cs typeface="Arial"/>
              <a:sym typeface="Arial"/>
            </a:endParaRPr>
          </a:p>
          <a:p>
            <a:pPr marL="598805" marR="0" lvl="0" indent="-428625" algn="l" rtl="0">
              <a:lnSpc>
                <a:spcPct val="100000"/>
              </a:lnSpc>
              <a:spcBef>
                <a:spcPts val="1005"/>
              </a:spcBef>
              <a:spcAft>
                <a:spcPts val="0"/>
              </a:spcAft>
              <a:buClr>
                <a:srgbClr val="A53010"/>
              </a:buClr>
              <a:buSzPts val="1600"/>
              <a:buFont typeface="Times New Roman"/>
              <a:buAutoNum type="romanUcPeriod"/>
            </a:pPr>
            <a:r>
              <a:rPr lang="en-US" sz="1600" b="1" i="0" u="none" strike="noStrike" cap="none">
                <a:solidFill>
                  <a:srgbClr val="3E3E3E"/>
                </a:solidFill>
                <a:latin typeface="Arial"/>
                <a:ea typeface="Arial"/>
                <a:cs typeface="Arial"/>
                <a:sym typeface="Arial"/>
              </a:rPr>
              <a:t>Vitamin B3</a:t>
            </a:r>
            <a:endParaRPr sz="1600" b="0" i="0" u="none" strike="noStrike" cap="none">
              <a:solidFill>
                <a:schemeClr val="dk1"/>
              </a:solidFill>
              <a:latin typeface="Arial"/>
              <a:ea typeface="Arial"/>
              <a:cs typeface="Arial"/>
              <a:sym typeface="Arial"/>
            </a:endParaRPr>
          </a:p>
          <a:p>
            <a:pPr marL="598805" marR="0" lvl="0" indent="-508000" algn="l" rtl="0">
              <a:lnSpc>
                <a:spcPct val="100000"/>
              </a:lnSpc>
              <a:spcBef>
                <a:spcPts val="1005"/>
              </a:spcBef>
              <a:spcAft>
                <a:spcPts val="0"/>
              </a:spcAft>
              <a:buClr>
                <a:srgbClr val="A53010"/>
              </a:buClr>
              <a:buSzPts val="1600"/>
              <a:buFont typeface="Times New Roman"/>
              <a:buAutoNum type="romanUcPeriod"/>
            </a:pPr>
            <a:r>
              <a:rPr lang="en-US" sz="1600" b="1" i="0" u="none" strike="noStrike" cap="none">
                <a:solidFill>
                  <a:srgbClr val="3E3E3E"/>
                </a:solidFill>
                <a:latin typeface="Arial"/>
                <a:ea typeface="Arial"/>
                <a:cs typeface="Arial"/>
                <a:sym typeface="Arial"/>
              </a:rPr>
              <a:t>Vitamin B6</a:t>
            </a:r>
            <a:endParaRPr sz="1600" b="0" i="0" u="none" strike="noStrike" cap="none">
              <a:solidFill>
                <a:schemeClr val="dk1"/>
              </a:solidFill>
              <a:latin typeface="Arial"/>
              <a:ea typeface="Arial"/>
              <a:cs typeface="Arial"/>
              <a:sym typeface="Arial"/>
            </a:endParaRPr>
          </a:p>
          <a:p>
            <a:pPr marL="598805" marR="0" lvl="0" indent="-586740" algn="l" rtl="0">
              <a:lnSpc>
                <a:spcPct val="100000"/>
              </a:lnSpc>
              <a:spcBef>
                <a:spcPts val="1005"/>
              </a:spcBef>
              <a:spcAft>
                <a:spcPts val="0"/>
              </a:spcAft>
              <a:buClr>
                <a:srgbClr val="A53010"/>
              </a:buClr>
              <a:buSzPts val="1600"/>
              <a:buFont typeface="Times New Roman"/>
              <a:buAutoNum type="romanUcPeriod"/>
            </a:pPr>
            <a:r>
              <a:rPr lang="en-US" sz="1600" b="1" i="0" u="none" strike="noStrike" cap="none">
                <a:solidFill>
                  <a:srgbClr val="3E3E3E"/>
                </a:solidFill>
                <a:latin typeface="Arial"/>
                <a:ea typeface="Arial"/>
                <a:cs typeface="Arial"/>
                <a:sym typeface="Arial"/>
              </a:rPr>
              <a:t>Vitamin C</a:t>
            </a:r>
            <a:endParaRPr sz="1600" b="0" i="0" u="none" strike="noStrike" cap="none">
              <a:solidFill>
                <a:schemeClr val="dk1"/>
              </a:solidFill>
              <a:latin typeface="Arial"/>
              <a:ea typeface="Arial"/>
              <a:cs typeface="Arial"/>
              <a:sym typeface="Arial"/>
            </a:endParaRPr>
          </a:p>
          <a:p>
            <a:pPr marL="598805" marR="0" lvl="0" indent="-575945" algn="l" rtl="0">
              <a:lnSpc>
                <a:spcPct val="100000"/>
              </a:lnSpc>
              <a:spcBef>
                <a:spcPts val="1005"/>
              </a:spcBef>
              <a:spcAft>
                <a:spcPts val="0"/>
              </a:spcAft>
              <a:buClr>
                <a:srgbClr val="A53010"/>
              </a:buClr>
              <a:buSzPts val="1600"/>
              <a:buFont typeface="Times New Roman"/>
              <a:buAutoNum type="romanUcPeriod"/>
            </a:pPr>
            <a:r>
              <a:rPr lang="en-US" sz="1600" b="1" i="0" u="none" strike="noStrike" cap="none">
                <a:solidFill>
                  <a:srgbClr val="3E3E3E"/>
                </a:solidFill>
                <a:latin typeface="Arial"/>
                <a:ea typeface="Arial"/>
                <a:cs typeface="Arial"/>
                <a:sym typeface="Arial"/>
              </a:rPr>
              <a:t>Vitamin D</a:t>
            </a:r>
            <a:endParaRPr sz="1600" b="0" i="0" u="none" strike="noStrike" cap="none">
              <a:solidFill>
                <a:schemeClr val="dk1"/>
              </a:solidFill>
              <a:latin typeface="Arial"/>
              <a:ea typeface="Arial"/>
              <a:cs typeface="Arial"/>
              <a:sym typeface="Arial"/>
            </a:endParaRPr>
          </a:p>
          <a:p>
            <a:pPr marL="598805" marR="0" lvl="0" indent="-496570" algn="l" rtl="0">
              <a:lnSpc>
                <a:spcPct val="100000"/>
              </a:lnSpc>
              <a:spcBef>
                <a:spcPts val="1005"/>
              </a:spcBef>
              <a:spcAft>
                <a:spcPts val="0"/>
              </a:spcAft>
              <a:buClr>
                <a:srgbClr val="A53010"/>
              </a:buClr>
              <a:buSzPts val="1600"/>
              <a:buFont typeface="Times New Roman"/>
              <a:buAutoNum type="romanUcPeriod"/>
            </a:pPr>
            <a:r>
              <a:rPr lang="en-US" sz="1600" b="1" i="0" u="none" strike="noStrike" cap="none">
                <a:solidFill>
                  <a:srgbClr val="3E3E3E"/>
                </a:solidFill>
                <a:latin typeface="Arial"/>
                <a:ea typeface="Arial"/>
                <a:cs typeface="Arial"/>
                <a:sym typeface="Arial"/>
              </a:rPr>
              <a:t>Vitamin E</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8"/>
          <p:cNvSpPr txBox="1">
            <a:spLocks noGrp="1"/>
          </p:cNvSpPr>
          <p:nvPr>
            <p:ph type="title"/>
          </p:nvPr>
        </p:nvSpPr>
        <p:spPr>
          <a:xfrm>
            <a:off x="1676400" y="638438"/>
            <a:ext cx="4672549"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Maturation factor</a:t>
            </a:r>
            <a:endParaRPr/>
          </a:p>
        </p:txBody>
      </p:sp>
      <p:sp>
        <p:nvSpPr>
          <p:cNvPr id="647" name="Google Shape;647;p68"/>
          <p:cNvSpPr txBox="1"/>
          <p:nvPr/>
        </p:nvSpPr>
        <p:spPr>
          <a:xfrm>
            <a:off x="2547937" y="2020952"/>
            <a:ext cx="3056891" cy="1230465"/>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Vitamin B12</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101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Intrinsic factor of castle</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Folic acid</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9"/>
          <p:cNvSpPr txBox="1">
            <a:spLocks noGrp="1"/>
          </p:cNvSpPr>
          <p:nvPr>
            <p:ph type="title"/>
          </p:nvPr>
        </p:nvSpPr>
        <p:spPr>
          <a:xfrm>
            <a:off x="2665951" y="638439"/>
            <a:ext cx="2635885"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Vitamin B12</a:t>
            </a:r>
            <a:endParaRPr sz="3600">
              <a:latin typeface="Arial"/>
              <a:ea typeface="Arial"/>
              <a:cs typeface="Arial"/>
              <a:sym typeface="Arial"/>
            </a:endParaRPr>
          </a:p>
        </p:txBody>
      </p:sp>
      <p:graphicFrame>
        <p:nvGraphicFramePr>
          <p:cNvPr id="653" name="Google Shape;653;p69"/>
          <p:cNvGraphicFramePr/>
          <p:nvPr/>
        </p:nvGraphicFramePr>
        <p:xfrm>
          <a:off x="2340373" y="2235598"/>
          <a:ext cx="3000000" cy="3000000"/>
        </p:xfrm>
        <a:graphic>
          <a:graphicData uri="http://schemas.openxmlformats.org/drawingml/2006/table">
            <a:tbl>
              <a:tblPr firstRow="1" bandRow="1">
                <a:noFill/>
                <a:tableStyleId>{AA6CF3EE-51B0-4AA1-AAEC-42805233B03D}</a:tableStyleId>
              </a:tblPr>
              <a:tblGrid>
                <a:gridCol w="3771900"/>
                <a:gridCol w="3771900"/>
              </a:tblGrid>
              <a:tr h="278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A53010"/>
                    </a:solidFill>
                  </a:tcPr>
                </a:tc>
                <a:tc>
                  <a:txBody>
                    <a:bodyPr/>
                    <a:lstStyle/>
                    <a:p>
                      <a:pPr marL="5715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latin typeface="Arial"/>
                          <a:ea typeface="Arial"/>
                          <a:cs typeface="Arial"/>
                          <a:sym typeface="Arial"/>
                        </a:rPr>
                        <a:t>Action</a:t>
                      </a:r>
                      <a:endParaRPr sz="1400" u="none" strike="noStrike" cap="none">
                        <a:latin typeface="Arial"/>
                        <a:ea typeface="Arial"/>
                        <a:cs typeface="Arial"/>
                        <a:sym typeface="Arial"/>
                      </a:endParaRPr>
                    </a:p>
                  </a:txBody>
                  <a:tcPr marL="0" marR="0" marT="216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A53010"/>
                    </a:solidFill>
                  </a:tcPr>
                </a:tc>
              </a:tr>
              <a:tr h="487675">
                <a:tc>
                  <a:txBody>
                    <a:bodyPr/>
                    <a:lstStyle/>
                    <a:p>
                      <a:pPr marL="57150" marR="650875" lvl="0" indent="0" algn="l" rtl="0">
                        <a:lnSpc>
                          <a:spcPct val="117857"/>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It is called Extrinsic factor since it is  obtained mostly from diet.</a:t>
                      </a:r>
                      <a:endParaRPr sz="1400" u="none" strike="noStrike" cap="none">
                        <a:latin typeface="Arial"/>
                        <a:ea typeface="Arial"/>
                        <a:cs typeface="Arial"/>
                        <a:sym typeface="Aria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57150" marR="579120" lvl="0" indent="0" algn="l" rtl="0">
                        <a:lnSpc>
                          <a:spcPct val="117857"/>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It is essential for synthesis of DNA in  RBCs.</a:t>
                      </a:r>
                      <a:endParaRPr sz="1400" u="none" strike="noStrike" cap="none">
                        <a:latin typeface="Arial"/>
                        <a:ea typeface="Arial"/>
                        <a:cs typeface="Arial"/>
                        <a:sym typeface="Aria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r>
              <a:tr h="697225">
                <a:tc>
                  <a:txBody>
                    <a:bodyPr/>
                    <a:lstStyle/>
                    <a:p>
                      <a:pPr marL="57150" marR="185420" lvl="0" indent="0" algn="l" rtl="0">
                        <a:lnSpc>
                          <a:spcPct val="117857"/>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It`s absorption from intestine requires the  presence of Intrinsic factor of castle.</a:t>
                      </a:r>
                      <a:endParaRPr sz="1400" u="none" strike="noStrike" cap="none">
                        <a:latin typeface="Arial"/>
                        <a:ea typeface="Arial"/>
                        <a:cs typeface="Arial"/>
                        <a:sym typeface="Aria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c>
                  <a:txBody>
                    <a:bodyPr/>
                    <a:lstStyle/>
                    <a:p>
                      <a:pPr marL="57150" marR="450215" lvl="0" indent="0" algn="l" rtl="0">
                        <a:lnSpc>
                          <a:spcPct val="117857"/>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It`s deficiency leads to </a:t>
                      </a:r>
                      <a:r>
                        <a:rPr lang="en-US" sz="1400" b="1" u="none" strike="noStrike" cap="none">
                          <a:solidFill>
                            <a:srgbClr val="00B050"/>
                          </a:solidFill>
                          <a:latin typeface="Arial"/>
                          <a:ea typeface="Arial"/>
                          <a:cs typeface="Arial"/>
                          <a:sym typeface="Arial"/>
                        </a:rPr>
                        <a:t>failure in  maturation </a:t>
                      </a:r>
                      <a:r>
                        <a:rPr lang="en-US" sz="1400" b="1" u="none" strike="noStrike" cap="none">
                          <a:latin typeface="Arial"/>
                          <a:ea typeface="Arial"/>
                          <a:cs typeface="Arial"/>
                          <a:sym typeface="Arial"/>
                        </a:rPr>
                        <a:t>of cell and reduction in cell  division.</a:t>
                      </a:r>
                      <a:endParaRPr sz="1400" u="none" strike="noStrike" cap="none">
                        <a:latin typeface="Arial"/>
                        <a:ea typeface="Arial"/>
                        <a:cs typeface="Arial"/>
                        <a:sym typeface="Aria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r>
              <a:tr h="487675">
                <a:tc>
                  <a:txBody>
                    <a:bodyPr/>
                    <a:lstStyle/>
                    <a:p>
                      <a:pPr marL="57150" marR="501650" lvl="0" indent="0" algn="l" rtl="0">
                        <a:lnSpc>
                          <a:spcPct val="117857"/>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It is stored mostly in liver and is small  quantity in muscle.</a:t>
                      </a:r>
                      <a:endParaRPr sz="1400" u="none" strike="noStrike" cap="none">
                        <a:latin typeface="Arial"/>
                        <a:ea typeface="Arial"/>
                        <a:cs typeface="Arial"/>
                        <a:sym typeface="Aria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57150" marR="902969" lvl="0" indent="0" algn="l" rtl="0">
                        <a:lnSpc>
                          <a:spcPct val="117857"/>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Deficiency of vitamin B12 causes  </a:t>
                      </a:r>
                      <a:r>
                        <a:rPr lang="en-US" sz="1400" b="1" u="none" strike="noStrike" cap="none">
                          <a:solidFill>
                            <a:srgbClr val="00B050"/>
                          </a:solidFill>
                          <a:latin typeface="Arial"/>
                          <a:ea typeface="Arial"/>
                          <a:cs typeface="Arial"/>
                          <a:sym typeface="Arial"/>
                        </a:rPr>
                        <a:t>Pernicious Anemia</a:t>
                      </a:r>
                      <a:r>
                        <a:rPr lang="en-US" sz="1400" b="1" u="none" strike="noStrike" cap="none">
                          <a:latin typeface="Arial"/>
                          <a:ea typeface="Arial"/>
                          <a:cs typeface="Arial"/>
                          <a:sym typeface="Arial"/>
                        </a:rPr>
                        <a:t>.</a:t>
                      </a:r>
                      <a:endParaRPr sz="1400" u="none" strike="noStrike" cap="none">
                        <a:latin typeface="Arial"/>
                        <a:ea typeface="Arial"/>
                        <a:cs typeface="Arial"/>
                        <a:sym typeface="Aria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0"/>
          <p:cNvSpPr txBox="1">
            <a:spLocks noGrp="1"/>
          </p:cNvSpPr>
          <p:nvPr>
            <p:ph type="title"/>
          </p:nvPr>
        </p:nvSpPr>
        <p:spPr>
          <a:xfrm>
            <a:off x="1676400" y="638439"/>
            <a:ext cx="7991847"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Intrinsic factor of Castle</a:t>
            </a:r>
            <a:endParaRPr sz="3600">
              <a:latin typeface="Arial"/>
              <a:ea typeface="Arial"/>
              <a:cs typeface="Arial"/>
              <a:sym typeface="Arial"/>
            </a:endParaRPr>
          </a:p>
        </p:txBody>
      </p:sp>
      <p:sp>
        <p:nvSpPr>
          <p:cNvPr id="659" name="Google Shape;659;p70"/>
          <p:cNvSpPr txBox="1"/>
          <p:nvPr/>
        </p:nvSpPr>
        <p:spPr>
          <a:xfrm>
            <a:off x="2547940" y="2020953"/>
            <a:ext cx="8648065" cy="2733441"/>
          </a:xfrm>
          <a:prstGeom prst="rect">
            <a:avLst/>
          </a:prstGeom>
          <a:noFill/>
          <a:ln>
            <a:noFill/>
          </a:ln>
        </p:spPr>
        <p:txBody>
          <a:bodyPr spcFirstLastPara="1" wrap="square" lIns="0" tIns="1416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 is produced in gastric mucosa by the Parietal cell of gastric glands.</a:t>
            </a:r>
            <a:endParaRPr sz="1800" b="0" i="0" u="none" strike="noStrike" cap="none">
              <a:solidFill>
                <a:schemeClr val="dk1"/>
              </a:solidFill>
              <a:latin typeface="Arial"/>
              <a:ea typeface="Arial"/>
              <a:cs typeface="Arial"/>
              <a:sym typeface="Arial"/>
            </a:endParaRPr>
          </a:p>
          <a:p>
            <a:pPr marL="469900" marR="5080" lvl="0" indent="-457200" algn="l" rtl="0">
              <a:lnSpc>
                <a:spcPct val="119444"/>
              </a:lnSpc>
              <a:spcBef>
                <a:spcPts val="109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In the absence of intrinsic factor vitamin b12 is not absorbed from intestine  and leads to </a:t>
            </a:r>
            <a:r>
              <a:rPr lang="en-US" sz="1800" b="1" i="0" u="none" strike="noStrike" cap="none">
                <a:solidFill>
                  <a:srgbClr val="00B050"/>
                </a:solidFill>
                <a:latin typeface="Arial"/>
                <a:ea typeface="Arial"/>
                <a:cs typeface="Arial"/>
                <a:sym typeface="Arial"/>
              </a:rPr>
              <a:t>pernicious anemia</a:t>
            </a:r>
            <a:r>
              <a:rPr lang="en-US" sz="1800" b="1" i="0" u="none" strike="noStrike" cap="none">
                <a:solidFill>
                  <a:srgbClr val="3E3E3E"/>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45"/>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Its deficiency occurs in</a:t>
            </a:r>
            <a:endParaRPr sz="1800" b="0" i="0" u="none" strike="noStrike" cap="none">
              <a:solidFill>
                <a:schemeClr val="dk1"/>
              </a:solidFill>
              <a:latin typeface="Arial"/>
              <a:ea typeface="Arial"/>
              <a:cs typeface="Arial"/>
              <a:sym typeface="Arial"/>
            </a:endParaRPr>
          </a:p>
          <a:p>
            <a:pPr marL="469900" marR="0" lvl="0" indent="-419100" algn="l" rtl="0">
              <a:lnSpc>
                <a:spcPct val="100000"/>
              </a:lnSpc>
              <a:spcBef>
                <a:spcPts val="990"/>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Severe Gastric</a:t>
            </a:r>
            <a:endParaRPr sz="1800" b="0" i="0" u="none" strike="noStrike" cap="none">
              <a:solidFill>
                <a:schemeClr val="dk1"/>
              </a:solidFill>
              <a:latin typeface="Arial"/>
              <a:ea typeface="Arial"/>
              <a:cs typeface="Arial"/>
              <a:sym typeface="Arial"/>
            </a:endParaRPr>
          </a:p>
          <a:p>
            <a:pPr marL="469900" marR="0" lvl="0" indent="-432433" algn="l" rtl="0">
              <a:lnSpc>
                <a:spcPct val="100000"/>
              </a:lnSpc>
              <a:spcBef>
                <a:spcPts val="990"/>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Ulcer</a:t>
            </a:r>
            <a:endParaRPr sz="1800" b="0" i="0" u="none" strike="noStrike" cap="none">
              <a:solidFill>
                <a:schemeClr val="dk1"/>
              </a:solidFill>
              <a:latin typeface="Arial"/>
              <a:ea typeface="Arial"/>
              <a:cs typeface="Arial"/>
              <a:sym typeface="Arial"/>
            </a:endParaRPr>
          </a:p>
          <a:p>
            <a:pPr marL="469900" marR="0" lvl="0" indent="-406400" algn="l" rtl="0">
              <a:lnSpc>
                <a:spcPct val="100000"/>
              </a:lnSpc>
              <a:spcBef>
                <a:spcPts val="990"/>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Gastrectomy</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1"/>
          <p:cNvSpPr txBox="1">
            <a:spLocks noGrp="1"/>
          </p:cNvSpPr>
          <p:nvPr>
            <p:ph type="title"/>
          </p:nvPr>
        </p:nvSpPr>
        <p:spPr>
          <a:xfrm>
            <a:off x="5943745" y="629731"/>
            <a:ext cx="2205355"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Folic Acid</a:t>
            </a:r>
            <a:endParaRPr sz="3600">
              <a:latin typeface="Arial"/>
              <a:ea typeface="Arial"/>
              <a:cs typeface="Arial"/>
              <a:sym typeface="Arial"/>
            </a:endParaRPr>
          </a:p>
        </p:txBody>
      </p:sp>
      <p:sp>
        <p:nvSpPr>
          <p:cNvPr id="665" name="Google Shape;665;p71"/>
          <p:cNvSpPr txBox="1"/>
          <p:nvPr/>
        </p:nvSpPr>
        <p:spPr>
          <a:xfrm>
            <a:off x="2551649" y="2427351"/>
            <a:ext cx="7506971" cy="822020"/>
          </a:xfrm>
          <a:prstGeom prst="rect">
            <a:avLst/>
          </a:prstGeom>
          <a:noFill/>
          <a:ln>
            <a:noFill/>
          </a:ln>
        </p:spPr>
        <p:txBody>
          <a:bodyPr spcFirstLastPara="1" wrap="square" lIns="0" tIns="138425"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Essential for maturation, it is required for synthesis of DNA.</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Anemia due to folic acid deficiency called </a:t>
            </a:r>
            <a:r>
              <a:rPr lang="en-US" sz="1800" b="1" i="0" u="none" strike="noStrike" cap="none">
                <a:solidFill>
                  <a:srgbClr val="00B050"/>
                </a:solidFill>
                <a:latin typeface="Arial"/>
                <a:ea typeface="Arial"/>
                <a:cs typeface="Arial"/>
                <a:sym typeface="Arial"/>
              </a:rPr>
              <a:t>megaloblastic anemia.</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72"/>
          <p:cNvSpPr txBox="1">
            <a:spLocks noGrp="1"/>
          </p:cNvSpPr>
          <p:nvPr>
            <p:ph type="title"/>
          </p:nvPr>
        </p:nvSpPr>
        <p:spPr>
          <a:xfrm>
            <a:off x="990600" y="1247332"/>
            <a:ext cx="10281851" cy="50526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200"/>
              <a:buFont typeface="Arial"/>
              <a:buNone/>
            </a:pPr>
            <a:r>
              <a:rPr lang="en-US" sz="3200">
                <a:latin typeface="Arial"/>
                <a:ea typeface="Arial"/>
                <a:cs typeface="Arial"/>
                <a:sym typeface="Arial"/>
              </a:rPr>
              <a:t>Factor necessary for Hemoglobin formation</a:t>
            </a:r>
            <a:endParaRPr/>
          </a:p>
        </p:txBody>
      </p:sp>
      <p:sp>
        <p:nvSpPr>
          <p:cNvPr id="671" name="Google Shape;671;p72"/>
          <p:cNvSpPr txBox="1"/>
          <p:nvPr/>
        </p:nvSpPr>
        <p:spPr>
          <a:xfrm>
            <a:off x="2586112" y="2020953"/>
            <a:ext cx="4261485" cy="2446182"/>
          </a:xfrm>
          <a:prstGeom prst="rect">
            <a:avLst/>
          </a:prstGeom>
          <a:noFill/>
          <a:ln>
            <a:noFill/>
          </a:ln>
        </p:spPr>
        <p:txBody>
          <a:bodyPr spcFirstLastPara="1" wrap="square" lIns="0" tIns="141600" rIns="0" bIns="0" anchor="t" anchorCtr="0">
            <a:spAutoFit/>
          </a:bodyPr>
          <a:lstStyle/>
          <a:p>
            <a:pPr marL="431165" marR="0" lvl="0" indent="-419100" algn="l" rtl="0">
              <a:lnSpc>
                <a:spcPct val="100000"/>
              </a:lnSpc>
              <a:spcBef>
                <a:spcPts val="0"/>
              </a:spcBef>
              <a:spcAft>
                <a:spcPts val="0"/>
              </a:spcAft>
              <a:buClr>
                <a:srgbClr val="A53010"/>
              </a:buClr>
              <a:buSzPts val="1800"/>
              <a:buFont typeface="Times New Roman"/>
              <a:buAutoNum type="arabicParenR"/>
            </a:pPr>
            <a:r>
              <a:rPr lang="en-US" sz="1800" b="1" i="0" u="none" strike="noStrike" cap="none">
                <a:solidFill>
                  <a:srgbClr val="3E3E3E"/>
                </a:solidFill>
                <a:latin typeface="Arial"/>
                <a:ea typeface="Arial"/>
                <a:cs typeface="Arial"/>
                <a:sym typeface="Arial"/>
              </a:rPr>
              <a:t>First class proteins and amino acid</a:t>
            </a:r>
            <a:endParaRPr sz="1800" b="0" i="0" u="none" strike="noStrike" cap="none">
              <a:solidFill>
                <a:schemeClr val="dk1"/>
              </a:solidFill>
              <a:latin typeface="Arial"/>
              <a:ea typeface="Arial"/>
              <a:cs typeface="Arial"/>
              <a:sym typeface="Arial"/>
            </a:endParaRPr>
          </a:p>
          <a:p>
            <a:pPr marL="431165" marR="0" lvl="0" indent="-419100" algn="l" rtl="0">
              <a:lnSpc>
                <a:spcPct val="100000"/>
              </a:lnSpc>
              <a:spcBef>
                <a:spcPts val="1015"/>
              </a:spcBef>
              <a:spcAft>
                <a:spcPts val="0"/>
              </a:spcAft>
              <a:buClr>
                <a:srgbClr val="A53010"/>
              </a:buClr>
              <a:buSzPts val="1800"/>
              <a:buFont typeface="Times New Roman"/>
              <a:buAutoNum type="arabicParenR"/>
            </a:pPr>
            <a:r>
              <a:rPr lang="en-US" sz="1800" b="1" i="0" u="none" strike="noStrike" cap="none">
                <a:solidFill>
                  <a:srgbClr val="3E3E3E"/>
                </a:solidFill>
                <a:latin typeface="Arial"/>
                <a:ea typeface="Arial"/>
                <a:cs typeface="Arial"/>
                <a:sym typeface="Arial"/>
              </a:rPr>
              <a:t>Iron</a:t>
            </a:r>
            <a:endParaRPr sz="1800" b="0" i="0" u="none" strike="noStrike" cap="none">
              <a:solidFill>
                <a:schemeClr val="dk1"/>
              </a:solidFill>
              <a:latin typeface="Arial"/>
              <a:ea typeface="Arial"/>
              <a:cs typeface="Arial"/>
              <a:sym typeface="Arial"/>
            </a:endParaRPr>
          </a:p>
          <a:p>
            <a:pPr marL="431165" marR="0" lvl="0" indent="-419100" algn="l" rtl="0">
              <a:lnSpc>
                <a:spcPct val="100000"/>
              </a:lnSpc>
              <a:spcBef>
                <a:spcPts val="990"/>
              </a:spcBef>
              <a:spcAft>
                <a:spcPts val="0"/>
              </a:spcAft>
              <a:buClr>
                <a:srgbClr val="A53010"/>
              </a:buClr>
              <a:buSzPts val="1800"/>
              <a:buFont typeface="Times New Roman"/>
              <a:buAutoNum type="arabicParenR"/>
            </a:pPr>
            <a:r>
              <a:rPr lang="en-US" sz="1800" b="1" i="0" u="none" strike="noStrike" cap="none">
                <a:solidFill>
                  <a:srgbClr val="3E3E3E"/>
                </a:solidFill>
                <a:latin typeface="Arial"/>
                <a:ea typeface="Arial"/>
                <a:cs typeface="Arial"/>
                <a:sym typeface="Arial"/>
              </a:rPr>
              <a:t>Copper</a:t>
            </a:r>
            <a:endParaRPr sz="1800" b="0" i="0" u="none" strike="noStrike" cap="none">
              <a:solidFill>
                <a:schemeClr val="dk1"/>
              </a:solidFill>
              <a:latin typeface="Arial"/>
              <a:ea typeface="Arial"/>
              <a:cs typeface="Arial"/>
              <a:sym typeface="Arial"/>
            </a:endParaRPr>
          </a:p>
          <a:p>
            <a:pPr marL="431165" marR="0" lvl="0" indent="-419100" algn="l" rtl="0">
              <a:lnSpc>
                <a:spcPct val="100000"/>
              </a:lnSpc>
              <a:spcBef>
                <a:spcPts val="990"/>
              </a:spcBef>
              <a:spcAft>
                <a:spcPts val="0"/>
              </a:spcAft>
              <a:buClr>
                <a:srgbClr val="A53010"/>
              </a:buClr>
              <a:buSzPts val="1800"/>
              <a:buFont typeface="Times New Roman"/>
              <a:buAutoNum type="arabicParenR"/>
            </a:pPr>
            <a:r>
              <a:rPr lang="en-US" sz="1800" b="1" i="0" u="none" strike="noStrike" cap="none">
                <a:solidFill>
                  <a:srgbClr val="3E3E3E"/>
                </a:solidFill>
                <a:latin typeface="Arial"/>
                <a:ea typeface="Arial"/>
                <a:cs typeface="Arial"/>
                <a:sym typeface="Arial"/>
              </a:rPr>
              <a:t>Cobalt</a:t>
            </a:r>
            <a:endParaRPr sz="1800" b="0" i="0" u="none" strike="noStrike" cap="none">
              <a:solidFill>
                <a:schemeClr val="dk1"/>
              </a:solidFill>
              <a:latin typeface="Arial"/>
              <a:ea typeface="Arial"/>
              <a:cs typeface="Arial"/>
              <a:sym typeface="Arial"/>
            </a:endParaRPr>
          </a:p>
          <a:p>
            <a:pPr marL="431165" marR="0" lvl="0" indent="-419100" algn="l" rtl="0">
              <a:lnSpc>
                <a:spcPct val="100000"/>
              </a:lnSpc>
              <a:spcBef>
                <a:spcPts val="990"/>
              </a:spcBef>
              <a:spcAft>
                <a:spcPts val="0"/>
              </a:spcAft>
              <a:buClr>
                <a:srgbClr val="A53010"/>
              </a:buClr>
              <a:buSzPts val="1800"/>
              <a:buFont typeface="Times New Roman"/>
              <a:buAutoNum type="arabicParenR"/>
            </a:pPr>
            <a:r>
              <a:rPr lang="en-US" sz="1800" b="1" i="0" u="none" strike="noStrike" cap="none">
                <a:solidFill>
                  <a:srgbClr val="3E3E3E"/>
                </a:solidFill>
                <a:latin typeface="Arial"/>
                <a:ea typeface="Arial"/>
                <a:cs typeface="Arial"/>
                <a:sym typeface="Arial"/>
              </a:rPr>
              <a:t>Nickel</a:t>
            </a:r>
            <a:endParaRPr sz="1800" b="0" i="0" u="none" strike="noStrike" cap="none">
              <a:solidFill>
                <a:schemeClr val="dk1"/>
              </a:solidFill>
              <a:latin typeface="Arial"/>
              <a:ea typeface="Arial"/>
              <a:cs typeface="Arial"/>
              <a:sym typeface="Arial"/>
            </a:endParaRPr>
          </a:p>
          <a:p>
            <a:pPr marL="431165" marR="0" lvl="0" indent="-419100" algn="l" rtl="0">
              <a:lnSpc>
                <a:spcPct val="100000"/>
              </a:lnSpc>
              <a:spcBef>
                <a:spcPts val="990"/>
              </a:spcBef>
              <a:spcAft>
                <a:spcPts val="0"/>
              </a:spcAft>
              <a:buClr>
                <a:srgbClr val="A53010"/>
              </a:buClr>
              <a:buSzPts val="1800"/>
              <a:buFont typeface="Times New Roman"/>
              <a:buAutoNum type="arabicParenR"/>
            </a:pPr>
            <a:r>
              <a:rPr lang="en-US" sz="1800" b="1" i="0" u="none" strike="noStrike" cap="none">
                <a:solidFill>
                  <a:srgbClr val="3E3E3E"/>
                </a:solidFill>
                <a:latin typeface="Arial"/>
                <a:ea typeface="Arial"/>
                <a:cs typeface="Arial"/>
                <a:sym typeface="Arial"/>
              </a:rPr>
              <a:t>Vitamins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p:nvPr/>
        </p:nvSpPr>
        <p:spPr>
          <a:xfrm>
            <a:off x="1905000" y="1600202"/>
            <a:ext cx="7620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993D00"/>
                </a:solidFill>
                <a:latin typeface="Arial"/>
                <a:ea typeface="Arial"/>
                <a:cs typeface="Arial"/>
                <a:sym typeface="Arial"/>
              </a:rPr>
              <a:t>रक्त निर्माण की प्रक्रिया -  </a:t>
            </a:r>
            <a:endParaRPr sz="6000" b="0" i="0" u="none" strike="noStrike" cap="none">
              <a:solidFill>
                <a:srgbClr val="993D00"/>
              </a:solidFill>
              <a:latin typeface="Century Schoolbook"/>
              <a:ea typeface="Century Schoolbook"/>
              <a:cs typeface="Century Schoolbook"/>
              <a:sym typeface="Century Schoolbook"/>
            </a:endParaRPr>
          </a:p>
        </p:txBody>
      </p:sp>
      <p:sp>
        <p:nvSpPr>
          <p:cNvPr id="182" name="Google Shape;182;p7"/>
          <p:cNvSpPr/>
          <p:nvPr/>
        </p:nvSpPr>
        <p:spPr>
          <a:xfrm>
            <a:off x="3163888" y="1399651"/>
            <a:ext cx="3048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 </a:t>
            </a:r>
            <a:endParaRPr sz="6000" b="0" i="0" u="none" strike="noStrike" cap="none">
              <a:solidFill>
                <a:srgbClr val="000000"/>
              </a:solidFill>
              <a:latin typeface="Century Schoolbook"/>
              <a:ea typeface="Century Schoolbook"/>
              <a:cs typeface="Century Schoolbook"/>
              <a:sym typeface="Century Schoolbook"/>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675"/>
        <p:cNvGrpSpPr/>
        <p:nvPr/>
      </p:nvGrpSpPr>
      <p:grpSpPr>
        <a:xfrm>
          <a:off x="0" y="0"/>
          <a:ext cx="0" cy="0"/>
          <a:chOff x="0" y="0"/>
          <a:chExt cx="0" cy="0"/>
        </a:xfrm>
      </p:grpSpPr>
      <p:grpSp>
        <p:nvGrpSpPr>
          <p:cNvPr id="676" name="Google Shape;676;p73"/>
          <p:cNvGrpSpPr/>
          <p:nvPr/>
        </p:nvGrpSpPr>
        <p:grpSpPr>
          <a:xfrm>
            <a:off x="0" y="0"/>
            <a:ext cx="12191999" cy="6858785"/>
            <a:chOff x="0" y="0"/>
            <a:chExt cx="12191999" cy="6858785"/>
          </a:xfrm>
        </p:grpSpPr>
        <p:pic>
          <p:nvPicPr>
            <p:cNvPr id="677" name="Google Shape;677;p73"/>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678" name="Google Shape;678;p73"/>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679" name="Google Shape;679;p73"/>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680" name="Google Shape;680;p73"/>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681" name="Google Shape;681;p73"/>
          <p:cNvSpPr txBox="1"/>
          <p:nvPr/>
        </p:nvSpPr>
        <p:spPr>
          <a:xfrm>
            <a:off x="5409294" y="629189"/>
            <a:ext cx="3267075" cy="62837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Arial"/>
                <a:ea typeface="Arial"/>
                <a:cs typeface="Arial"/>
                <a:sym typeface="Arial"/>
              </a:rPr>
              <a:t>Leukopoiesis</a:t>
            </a:r>
            <a:endParaRPr sz="4000" b="0" i="0" u="none" strike="noStrike" cap="none">
              <a:solidFill>
                <a:schemeClr val="dk1"/>
              </a:solidFill>
              <a:latin typeface="Arial"/>
              <a:ea typeface="Arial"/>
              <a:cs typeface="Arial"/>
              <a:sym typeface="Arial"/>
            </a:endParaRPr>
          </a:p>
        </p:txBody>
      </p:sp>
      <p:sp>
        <p:nvSpPr>
          <p:cNvPr id="682" name="Google Shape;682;p73"/>
          <p:cNvSpPr txBox="1"/>
          <p:nvPr/>
        </p:nvSpPr>
        <p:spPr>
          <a:xfrm>
            <a:off x="2662239" y="2456815"/>
            <a:ext cx="4366260" cy="880754"/>
          </a:xfrm>
          <a:prstGeom prst="rect">
            <a:avLst/>
          </a:prstGeom>
          <a:noFill/>
          <a:ln>
            <a:noFill/>
          </a:ln>
        </p:spPr>
        <p:txBody>
          <a:bodyPr spcFirstLastPara="1" wrap="square" lIns="0" tIns="12700" rIns="0" bIns="0" anchor="t" anchorCtr="0">
            <a:spAutoFit/>
          </a:bodyPr>
          <a:lstStyle/>
          <a:p>
            <a:pPr marL="12700" marR="5080" lvl="0" indent="0" algn="l" rtl="0">
              <a:lnSpc>
                <a:spcPct val="140600"/>
              </a:lnSpc>
              <a:spcBef>
                <a:spcPts val="0"/>
              </a:spcBef>
              <a:spcAft>
                <a:spcPts val="0"/>
              </a:spcAft>
              <a:buClr>
                <a:srgbClr val="000000"/>
              </a:buClr>
              <a:buSzPts val="2000"/>
              <a:buFont typeface="Arial"/>
              <a:buNone/>
            </a:pPr>
            <a:r>
              <a:rPr lang="en-US" sz="2000" b="1" i="0" u="none" strike="noStrike" cap="none">
                <a:solidFill>
                  <a:srgbClr val="3E3E3E"/>
                </a:solidFill>
                <a:latin typeface="Arial"/>
                <a:ea typeface="Arial"/>
                <a:cs typeface="Arial"/>
                <a:sym typeface="Arial"/>
              </a:rPr>
              <a:t>Development of leukocytes (WBCs).  Performs defense function.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686"/>
        <p:cNvGrpSpPr/>
        <p:nvPr/>
      </p:nvGrpSpPr>
      <p:grpSpPr>
        <a:xfrm>
          <a:off x="0" y="0"/>
          <a:ext cx="0" cy="0"/>
          <a:chOff x="0" y="0"/>
          <a:chExt cx="0" cy="0"/>
        </a:xfrm>
      </p:grpSpPr>
      <p:pic>
        <p:nvPicPr>
          <p:cNvPr id="687" name="Google Shape;687;p74"/>
          <p:cNvPicPr preferRelativeResize="0"/>
          <p:nvPr/>
        </p:nvPicPr>
        <p:blipFill rotWithShape="1">
          <a:blip r:embed="rId3">
            <a:alphaModFix/>
          </a:blip>
          <a:srcRect/>
          <a:stretch/>
        </p:blipFill>
        <p:spPr>
          <a:xfrm>
            <a:off x="3" y="4"/>
            <a:ext cx="12191999" cy="685799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75"/>
          <p:cNvSpPr txBox="1">
            <a:spLocks noGrp="1"/>
          </p:cNvSpPr>
          <p:nvPr>
            <p:ph type="title"/>
          </p:nvPr>
        </p:nvSpPr>
        <p:spPr>
          <a:xfrm>
            <a:off x="2665952" y="957177"/>
            <a:ext cx="5563648"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Stages of WBCs</a:t>
            </a:r>
            <a:endParaRPr sz="3600">
              <a:latin typeface="Arial"/>
              <a:ea typeface="Arial"/>
              <a:cs typeface="Arial"/>
              <a:sym typeface="Arial"/>
            </a:endParaRPr>
          </a:p>
        </p:txBody>
      </p:sp>
      <p:sp>
        <p:nvSpPr>
          <p:cNvPr id="693" name="Google Shape;693;p75"/>
          <p:cNvSpPr txBox="1"/>
          <p:nvPr/>
        </p:nvSpPr>
        <p:spPr>
          <a:xfrm>
            <a:off x="2573274" y="2149857"/>
            <a:ext cx="8731251" cy="3150606"/>
          </a:xfrm>
          <a:prstGeom prst="rect">
            <a:avLst/>
          </a:prstGeom>
          <a:noFill/>
          <a:ln>
            <a:noFill/>
          </a:ln>
        </p:spPr>
        <p:txBody>
          <a:bodyPr spcFirstLastPara="1" wrap="square" lIns="0" tIns="10775" rIns="0" bIns="0" anchor="t" anchorCtr="0">
            <a:spAutoFit/>
          </a:bodyPr>
          <a:lstStyle/>
          <a:p>
            <a:pPr marL="444500" marR="127000" lvl="0" indent="-309245" algn="l" rtl="0">
              <a:lnSpc>
                <a:spcPct val="100699"/>
              </a:lnSpc>
              <a:spcBef>
                <a:spcPts val="0"/>
              </a:spcBef>
              <a:spcAft>
                <a:spcPts val="0"/>
              </a:spcAft>
              <a:buClr>
                <a:srgbClr val="A53010"/>
              </a:buClr>
              <a:buSzPts val="1800"/>
              <a:buFont typeface="Arial"/>
              <a:buChar char="•"/>
            </a:pPr>
            <a:r>
              <a:rPr lang="en-US" sz="1800" b="1" i="0" u="none" strike="noStrike" cap="none">
                <a:solidFill>
                  <a:srgbClr val="3E3E3E"/>
                </a:solidFill>
                <a:latin typeface="Arial"/>
                <a:ea typeface="Arial"/>
                <a:cs typeface="Arial"/>
                <a:sym typeface="Arial"/>
              </a:rPr>
              <a:t>The Pluripotent Stem Cells in the bone marrow give rise to committed stem  cells.</a:t>
            </a:r>
            <a:endParaRPr sz="1800" b="0" i="0" u="none" strike="noStrike" cap="none">
              <a:solidFill>
                <a:schemeClr val="dk1"/>
              </a:solidFill>
              <a:latin typeface="Arial"/>
              <a:ea typeface="Arial"/>
              <a:cs typeface="Arial"/>
              <a:sym typeface="Arial"/>
            </a:endParaRPr>
          </a:p>
          <a:p>
            <a:pPr marL="444500" marR="147955" lvl="0" indent="-309245" algn="l" rtl="0">
              <a:lnSpc>
                <a:spcPct val="100000"/>
              </a:lnSpc>
              <a:spcBef>
                <a:spcPts val="1015"/>
              </a:spcBef>
              <a:spcAft>
                <a:spcPts val="0"/>
              </a:spcAft>
              <a:buClr>
                <a:srgbClr val="A53010"/>
              </a:buClr>
              <a:buSzPts val="1800"/>
              <a:buFont typeface="Arial"/>
              <a:buChar char="•"/>
            </a:pPr>
            <a:r>
              <a:rPr lang="en-US" sz="1800" b="1" i="0" u="none" strike="noStrike" cap="none">
                <a:solidFill>
                  <a:srgbClr val="3E3E3E"/>
                </a:solidFill>
                <a:latin typeface="Arial"/>
                <a:ea typeface="Arial"/>
                <a:cs typeface="Arial"/>
                <a:sym typeface="Arial"/>
              </a:rPr>
              <a:t>The committed stem cells in bone marrow are of two types i.e. The myeloid  stem cells and lymphoid stem cells.</a:t>
            </a:r>
            <a:endParaRPr sz="1800" b="0" i="0" u="none" strike="noStrike" cap="none">
              <a:solidFill>
                <a:schemeClr val="dk1"/>
              </a:solidFill>
              <a:latin typeface="Arial"/>
              <a:ea typeface="Arial"/>
              <a:cs typeface="Arial"/>
              <a:sym typeface="Arial"/>
            </a:endParaRPr>
          </a:p>
          <a:p>
            <a:pPr marL="444500" marR="5080" lvl="0" indent="-309245" algn="l" rtl="0">
              <a:lnSpc>
                <a:spcPct val="100000"/>
              </a:lnSpc>
              <a:spcBef>
                <a:spcPts val="1005"/>
              </a:spcBef>
              <a:spcAft>
                <a:spcPts val="0"/>
              </a:spcAft>
              <a:buClr>
                <a:srgbClr val="A53010"/>
              </a:buClr>
              <a:buSzPts val="1800"/>
              <a:buFont typeface="Arial"/>
              <a:buChar char="•"/>
            </a:pPr>
            <a:r>
              <a:rPr lang="en-US" sz="1800" b="1" i="0" u="none" strike="noStrike" cap="none">
                <a:solidFill>
                  <a:srgbClr val="3E3E3E"/>
                </a:solidFill>
                <a:latin typeface="Arial"/>
                <a:ea typeface="Arial"/>
                <a:cs typeface="Arial"/>
                <a:sym typeface="Arial"/>
              </a:rPr>
              <a:t>The stem cells of myeloid Series are trilinage stem cells that form stem cells  for three series of blood cells.</a:t>
            </a:r>
            <a:endParaRPr sz="1800" b="0" i="0" u="none" strike="noStrike" cap="none">
              <a:solidFill>
                <a:schemeClr val="dk1"/>
              </a:solidFill>
              <a:latin typeface="Arial"/>
              <a:ea typeface="Arial"/>
              <a:cs typeface="Arial"/>
              <a:sym typeface="Arial"/>
            </a:endParaRPr>
          </a:p>
          <a:p>
            <a:pPr marL="444500" marR="0" lvl="0" indent="-419733" algn="l" rtl="0">
              <a:lnSpc>
                <a:spcPct val="100000"/>
              </a:lnSpc>
              <a:spcBef>
                <a:spcPts val="1005"/>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Erythroid series of blood cells.</a:t>
            </a:r>
            <a:endParaRPr sz="1800" b="0" i="0" u="none" strike="noStrike" cap="none">
              <a:solidFill>
                <a:schemeClr val="dk1"/>
              </a:solidFill>
              <a:latin typeface="Arial"/>
              <a:ea typeface="Arial"/>
              <a:cs typeface="Arial"/>
              <a:sym typeface="Arial"/>
            </a:endParaRPr>
          </a:p>
          <a:p>
            <a:pPr marL="444500" marR="0" lvl="0" indent="-432433" algn="l" rtl="0">
              <a:lnSpc>
                <a:spcPct val="100000"/>
              </a:lnSpc>
              <a:spcBef>
                <a:spcPts val="990"/>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Megakaryoid series of red cells.</a:t>
            </a:r>
            <a:endParaRPr sz="1800" b="0" i="0" u="none" strike="noStrike" cap="none">
              <a:solidFill>
                <a:schemeClr val="dk1"/>
              </a:solidFill>
              <a:latin typeface="Arial"/>
              <a:ea typeface="Arial"/>
              <a:cs typeface="Arial"/>
              <a:sym typeface="Arial"/>
            </a:endParaRPr>
          </a:p>
          <a:p>
            <a:pPr marL="444500" marR="0" lvl="0" indent="-407033" algn="l" rtl="0">
              <a:lnSpc>
                <a:spcPct val="100000"/>
              </a:lnSpc>
              <a:spcBef>
                <a:spcPts val="990"/>
              </a:spcBef>
              <a:spcAft>
                <a:spcPts val="0"/>
              </a:spcAft>
              <a:buClr>
                <a:srgbClr val="A53010"/>
              </a:buClr>
              <a:buSzPts val="1800"/>
              <a:buFont typeface="Times New Roman"/>
              <a:buAutoNum type="alphaLcParenR"/>
            </a:pPr>
            <a:r>
              <a:rPr lang="en-US" sz="1800" b="1" i="0" u="none" strike="noStrike" cap="none">
                <a:solidFill>
                  <a:srgbClr val="3E3E3E"/>
                </a:solidFill>
                <a:latin typeface="Arial"/>
                <a:ea typeface="Arial"/>
                <a:cs typeface="Arial"/>
                <a:sym typeface="Arial"/>
              </a:rPr>
              <a:t>Stem cells for Granulocytes- monocyte series.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697"/>
        <p:cNvGrpSpPr/>
        <p:nvPr/>
      </p:nvGrpSpPr>
      <p:grpSpPr>
        <a:xfrm>
          <a:off x="0" y="0"/>
          <a:ext cx="0" cy="0"/>
          <a:chOff x="0" y="0"/>
          <a:chExt cx="0" cy="0"/>
        </a:xfrm>
      </p:grpSpPr>
      <p:grpSp>
        <p:nvGrpSpPr>
          <p:cNvPr id="698" name="Google Shape;698;p76"/>
          <p:cNvGrpSpPr/>
          <p:nvPr/>
        </p:nvGrpSpPr>
        <p:grpSpPr>
          <a:xfrm>
            <a:off x="0" y="0"/>
            <a:ext cx="12191999" cy="6858785"/>
            <a:chOff x="0" y="0"/>
            <a:chExt cx="12191999" cy="6858785"/>
          </a:xfrm>
        </p:grpSpPr>
        <p:pic>
          <p:nvPicPr>
            <p:cNvPr id="699" name="Google Shape;699;p76"/>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700" name="Google Shape;700;p76"/>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701" name="Google Shape;701;p76"/>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702" name="Google Shape;702;p76"/>
            <p:cNvSpPr/>
            <p:nvPr/>
          </p:nvSpPr>
          <p:spPr>
            <a:xfrm>
              <a:off x="0" y="4323810"/>
              <a:ext cx="1742439" cy="779145"/>
            </a:xfrm>
            <a:custGeom>
              <a:avLst/>
              <a:gdLst/>
              <a:ahLst/>
              <a:cxnLst/>
              <a:rect l="l" t="t" r="r" b="b"/>
              <a:pathLst>
                <a:path w="1742439" h="779145" extrusionOk="0">
                  <a:moveTo>
                    <a:pt x="1346008" y="778588"/>
                  </a:moveTo>
                  <a:lnTo>
                    <a:pt x="0" y="778588"/>
                  </a:lnTo>
                  <a:lnTo>
                    <a:pt x="0" y="0"/>
                  </a:lnTo>
                  <a:lnTo>
                    <a:pt x="1346008" y="0"/>
                  </a:lnTo>
                  <a:lnTo>
                    <a:pt x="1355681" y="806"/>
                  </a:lnTo>
                  <a:lnTo>
                    <a:pt x="1363595" y="2931"/>
                  </a:lnTo>
                  <a:lnTo>
                    <a:pt x="1369751" y="5936"/>
                  </a:lnTo>
                  <a:lnTo>
                    <a:pt x="1374147" y="9380"/>
                  </a:lnTo>
                  <a:lnTo>
                    <a:pt x="1378837" y="9380"/>
                  </a:lnTo>
                  <a:lnTo>
                    <a:pt x="1378837" y="14070"/>
                  </a:lnTo>
                  <a:lnTo>
                    <a:pt x="1735271" y="365842"/>
                  </a:lnTo>
                  <a:lnTo>
                    <a:pt x="1740548" y="377055"/>
                  </a:lnTo>
                  <a:lnTo>
                    <a:pt x="1742306" y="388708"/>
                  </a:lnTo>
                  <a:lnTo>
                    <a:pt x="1740548" y="399481"/>
                  </a:lnTo>
                  <a:lnTo>
                    <a:pt x="1735271" y="408055"/>
                  </a:lnTo>
                  <a:lnTo>
                    <a:pt x="1378837" y="764517"/>
                  </a:lnTo>
                  <a:lnTo>
                    <a:pt x="1374147" y="764517"/>
                  </a:lnTo>
                  <a:lnTo>
                    <a:pt x="1374147" y="769208"/>
                  </a:lnTo>
                  <a:lnTo>
                    <a:pt x="1369751" y="772652"/>
                  </a:lnTo>
                  <a:lnTo>
                    <a:pt x="1363595" y="775657"/>
                  </a:lnTo>
                  <a:lnTo>
                    <a:pt x="1355681" y="777782"/>
                  </a:lnTo>
                  <a:lnTo>
                    <a:pt x="1346008" y="778588"/>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703" name="Google Shape;703;p76"/>
          <p:cNvSpPr txBox="1">
            <a:spLocks noGrp="1"/>
          </p:cNvSpPr>
          <p:nvPr>
            <p:ph type="title"/>
          </p:nvPr>
        </p:nvSpPr>
        <p:spPr>
          <a:xfrm>
            <a:off x="3661565" y="2953022"/>
            <a:ext cx="7768435"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Development of leukocytes</a:t>
            </a:r>
            <a:endParaRPr sz="400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707"/>
        <p:cNvGrpSpPr/>
        <p:nvPr/>
      </p:nvGrpSpPr>
      <p:grpSpPr>
        <a:xfrm>
          <a:off x="0" y="0"/>
          <a:ext cx="0" cy="0"/>
          <a:chOff x="0" y="0"/>
          <a:chExt cx="0" cy="0"/>
        </a:xfrm>
      </p:grpSpPr>
      <p:pic>
        <p:nvPicPr>
          <p:cNvPr id="708" name="Google Shape;708;p77"/>
          <p:cNvPicPr preferRelativeResize="0"/>
          <p:nvPr/>
        </p:nvPicPr>
        <p:blipFill rotWithShape="1">
          <a:blip r:embed="rId3">
            <a:alphaModFix/>
          </a:blip>
          <a:srcRect/>
          <a:stretch/>
        </p:blipFill>
        <p:spPr>
          <a:xfrm>
            <a:off x="3" y="4"/>
            <a:ext cx="12191999" cy="685799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8"/>
          <p:cNvSpPr txBox="1">
            <a:spLocks noGrp="1"/>
          </p:cNvSpPr>
          <p:nvPr>
            <p:ph type="title"/>
          </p:nvPr>
        </p:nvSpPr>
        <p:spPr>
          <a:xfrm>
            <a:off x="3720006" y="592271"/>
            <a:ext cx="6649084" cy="628377"/>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4000"/>
              <a:buFont typeface="Arial"/>
              <a:buNone/>
            </a:pPr>
            <a:r>
              <a:rPr lang="en-US" sz="4000">
                <a:latin typeface="Arial"/>
                <a:ea typeface="Arial"/>
                <a:cs typeface="Arial"/>
                <a:sym typeface="Arial"/>
              </a:rPr>
              <a:t>Regulation of Leukopoiesis</a:t>
            </a:r>
            <a:endParaRPr sz="4000">
              <a:latin typeface="Arial"/>
              <a:ea typeface="Arial"/>
              <a:cs typeface="Arial"/>
              <a:sym typeface="Arial"/>
            </a:endParaRPr>
          </a:p>
        </p:txBody>
      </p:sp>
      <p:sp>
        <p:nvSpPr>
          <p:cNvPr id="714" name="Google Shape;714;p78"/>
          <p:cNvSpPr txBox="1"/>
          <p:nvPr/>
        </p:nvSpPr>
        <p:spPr>
          <a:xfrm>
            <a:off x="2547940" y="2553081"/>
            <a:ext cx="8805545" cy="1256754"/>
          </a:xfrm>
          <a:prstGeom prst="rect">
            <a:avLst/>
          </a:prstGeom>
          <a:noFill/>
          <a:ln>
            <a:noFill/>
          </a:ln>
        </p:spPr>
        <p:txBody>
          <a:bodyPr spcFirstLastPara="1" wrap="square" lIns="0" tIns="22850" rIns="0" bIns="0" anchor="t" anchorCtr="0">
            <a:spAutoFit/>
          </a:bodyPr>
          <a:lstStyle/>
          <a:p>
            <a:pPr marL="469900" marR="5080" lvl="0" indent="-457200" algn="l" rtl="0">
              <a:lnSpc>
                <a:spcPct val="119444"/>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Leukopoiesis is mainly regulated by cytokines, especially, colony stimulated  factor (CSFs), interleukins and tumor necrosis factor.</a:t>
            </a:r>
            <a:endParaRPr sz="1800" b="0" i="0" u="none" strike="noStrike" cap="none">
              <a:solidFill>
                <a:schemeClr val="dk1"/>
              </a:solidFill>
              <a:latin typeface="Arial"/>
              <a:ea typeface="Arial"/>
              <a:cs typeface="Arial"/>
              <a:sym typeface="Arial"/>
            </a:endParaRPr>
          </a:p>
          <a:p>
            <a:pPr marL="469900" marR="323215" lvl="0" indent="-457200" algn="l" rtl="0">
              <a:lnSpc>
                <a:spcPct val="100000"/>
              </a:lnSpc>
              <a:spcBef>
                <a:spcPts val="944"/>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T-Lymphocytes, monocytes , fibroblast, endothelial cells, liver and kidney  are major sources of Hemopoietic Growth Factors(HGFs)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0"/>
          <p:cNvSpPr txBox="1">
            <a:spLocks noGrp="1"/>
          </p:cNvSpPr>
          <p:nvPr>
            <p:ph type="title"/>
          </p:nvPr>
        </p:nvSpPr>
        <p:spPr>
          <a:xfrm>
            <a:off x="5257944" y="647149"/>
            <a:ext cx="3576320"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Thrombopoiesis</a:t>
            </a:r>
            <a:endParaRPr sz="3600">
              <a:latin typeface="Arial"/>
              <a:ea typeface="Arial"/>
              <a:cs typeface="Arial"/>
              <a:sym typeface="Arial"/>
            </a:endParaRPr>
          </a:p>
        </p:txBody>
      </p:sp>
      <p:sp>
        <p:nvSpPr>
          <p:cNvPr id="720" name="Google Shape;720;p80"/>
          <p:cNvSpPr txBox="1"/>
          <p:nvPr/>
        </p:nvSpPr>
        <p:spPr>
          <a:xfrm>
            <a:off x="2662240" y="2953131"/>
            <a:ext cx="5046345"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E3E3E"/>
                </a:solidFill>
                <a:latin typeface="Arial"/>
                <a:ea typeface="Arial"/>
                <a:cs typeface="Arial"/>
                <a:sym typeface="Arial"/>
              </a:rPr>
              <a:t>The formation of platelets in the bone marrow.</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724"/>
        <p:cNvGrpSpPr/>
        <p:nvPr/>
      </p:nvGrpSpPr>
      <p:grpSpPr>
        <a:xfrm>
          <a:off x="0" y="0"/>
          <a:ext cx="0" cy="0"/>
          <a:chOff x="0" y="0"/>
          <a:chExt cx="0" cy="0"/>
        </a:xfrm>
      </p:grpSpPr>
      <p:pic>
        <p:nvPicPr>
          <p:cNvPr id="725" name="Google Shape;725;p81"/>
          <p:cNvPicPr preferRelativeResize="0"/>
          <p:nvPr/>
        </p:nvPicPr>
        <p:blipFill rotWithShape="1">
          <a:blip r:embed="rId3">
            <a:alphaModFix/>
          </a:blip>
          <a:srcRect/>
          <a:stretch/>
        </p:blipFill>
        <p:spPr>
          <a:xfrm>
            <a:off x="3" y="4"/>
            <a:ext cx="12191999" cy="685799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729"/>
        <p:cNvGrpSpPr/>
        <p:nvPr/>
      </p:nvGrpSpPr>
      <p:grpSpPr>
        <a:xfrm>
          <a:off x="0" y="0"/>
          <a:ext cx="0" cy="0"/>
          <a:chOff x="0" y="0"/>
          <a:chExt cx="0" cy="0"/>
        </a:xfrm>
      </p:grpSpPr>
      <p:grpSp>
        <p:nvGrpSpPr>
          <p:cNvPr id="730" name="Google Shape;730;p82"/>
          <p:cNvGrpSpPr/>
          <p:nvPr/>
        </p:nvGrpSpPr>
        <p:grpSpPr>
          <a:xfrm>
            <a:off x="0" y="0"/>
            <a:ext cx="12191999" cy="6858785"/>
            <a:chOff x="0" y="0"/>
            <a:chExt cx="12191999" cy="6858785"/>
          </a:xfrm>
        </p:grpSpPr>
        <p:pic>
          <p:nvPicPr>
            <p:cNvPr id="731" name="Google Shape;731;p82"/>
            <p:cNvPicPr preferRelativeResize="0"/>
            <p:nvPr/>
          </p:nvPicPr>
          <p:blipFill rotWithShape="1">
            <a:blip r:embed="rId3">
              <a:alphaModFix/>
            </a:blip>
            <a:srcRect/>
            <a:stretch/>
          </p:blipFill>
          <p:spPr>
            <a:xfrm>
              <a:off x="0" y="0"/>
              <a:ext cx="12191999" cy="6857999"/>
            </a:xfrm>
            <a:prstGeom prst="rect">
              <a:avLst/>
            </a:prstGeom>
            <a:noFill/>
            <a:ln>
              <a:noFill/>
            </a:ln>
          </p:spPr>
        </p:pic>
        <p:pic>
          <p:nvPicPr>
            <p:cNvPr id="732" name="Google Shape;732;p82"/>
            <p:cNvPicPr preferRelativeResize="0"/>
            <p:nvPr/>
          </p:nvPicPr>
          <p:blipFill rotWithShape="1">
            <a:blip r:embed="rId4">
              <a:alphaModFix/>
            </a:blip>
            <a:srcRect/>
            <a:stretch/>
          </p:blipFill>
          <p:spPr>
            <a:xfrm>
              <a:off x="1" y="0"/>
              <a:ext cx="2851515" cy="6858785"/>
            </a:xfrm>
            <a:prstGeom prst="rect">
              <a:avLst/>
            </a:prstGeom>
            <a:noFill/>
            <a:ln>
              <a:noFill/>
            </a:ln>
          </p:spPr>
        </p:pic>
        <p:sp>
          <p:nvSpPr>
            <p:cNvPr id="733" name="Google Shape;733;p82"/>
            <p:cNvSpPr/>
            <p:nvPr/>
          </p:nvSpPr>
          <p:spPr>
            <a:xfrm>
              <a:off x="0" y="0"/>
              <a:ext cx="182880" cy="6858000"/>
            </a:xfrm>
            <a:custGeom>
              <a:avLst/>
              <a:gdLst/>
              <a:ahLst/>
              <a:cxnLst/>
              <a:rect l="l" t="t" r="r" b="b"/>
              <a:pathLst>
                <a:path w="182880" h="6858000" extrusionOk="0">
                  <a:moveTo>
                    <a:pt x="182879" y="6857999"/>
                  </a:moveTo>
                  <a:lnTo>
                    <a:pt x="0" y="6857999"/>
                  </a:lnTo>
                  <a:lnTo>
                    <a:pt x="0" y="0"/>
                  </a:lnTo>
                  <a:lnTo>
                    <a:pt x="182879" y="0"/>
                  </a:lnTo>
                  <a:lnTo>
                    <a:pt x="182879" y="6857999"/>
                  </a:lnTo>
                  <a:close/>
                </a:path>
              </a:pathLst>
            </a:custGeom>
            <a:solidFill>
              <a:srgbClr val="766F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734" name="Google Shape;734;p82"/>
            <p:cNvSpPr/>
            <p:nvPr/>
          </p:nvSpPr>
          <p:spPr>
            <a:xfrm>
              <a:off x="0" y="714374"/>
              <a:ext cx="1591945" cy="507365"/>
            </a:xfrm>
            <a:custGeom>
              <a:avLst/>
              <a:gdLst/>
              <a:ahLst/>
              <a:cxnLst/>
              <a:rect l="l" t="t" r="r" b="b"/>
              <a:pathLst>
                <a:path w="1591945" h="507365" extrusionOk="0">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Schoolbook"/>
                <a:ea typeface="Century Schoolbook"/>
                <a:cs typeface="Century Schoolbook"/>
                <a:sym typeface="Century Schoolbook"/>
              </a:endParaRPr>
            </a:p>
          </p:txBody>
        </p:sp>
      </p:grpSp>
      <p:sp>
        <p:nvSpPr>
          <p:cNvPr id="735" name="Google Shape;735;p82"/>
          <p:cNvSpPr txBox="1">
            <a:spLocks noGrp="1"/>
          </p:cNvSpPr>
          <p:nvPr>
            <p:ph type="title"/>
          </p:nvPr>
        </p:nvSpPr>
        <p:spPr>
          <a:xfrm>
            <a:off x="2665951" y="638439"/>
            <a:ext cx="5499735"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Stages of Thrombopoisis</a:t>
            </a:r>
            <a:endParaRPr sz="3600">
              <a:latin typeface="Arial"/>
              <a:ea typeface="Arial"/>
              <a:cs typeface="Arial"/>
              <a:sym typeface="Arial"/>
            </a:endParaRPr>
          </a:p>
        </p:txBody>
      </p:sp>
      <p:pic>
        <p:nvPicPr>
          <p:cNvPr id="736" name="Google Shape;736;p82"/>
          <p:cNvPicPr preferRelativeResize="0"/>
          <p:nvPr/>
        </p:nvPicPr>
        <p:blipFill rotWithShape="1">
          <a:blip r:embed="rId5">
            <a:alphaModFix/>
          </a:blip>
          <a:srcRect/>
          <a:stretch/>
        </p:blipFill>
        <p:spPr>
          <a:xfrm>
            <a:off x="4116925" y="1639726"/>
            <a:ext cx="3642411" cy="5218277"/>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3"/>
          <p:cNvSpPr txBox="1">
            <a:spLocks noGrp="1"/>
          </p:cNvSpPr>
          <p:nvPr>
            <p:ph type="title"/>
          </p:nvPr>
        </p:nvSpPr>
        <p:spPr>
          <a:xfrm>
            <a:off x="3581400" y="1338177"/>
            <a:ext cx="5970641" cy="566822"/>
          </a:xfrm>
          <a:prstGeom prst="rect">
            <a:avLst/>
          </a:prstGeom>
          <a:noFill/>
          <a:ln>
            <a:noFill/>
          </a:ln>
        </p:spPr>
        <p:txBody>
          <a:bodyPr spcFirstLastPara="1" wrap="square" lIns="0" tIns="12700" rIns="0" bIns="0" anchor="b" anchorCtr="0">
            <a:spAutoFit/>
          </a:bodyPr>
          <a:lstStyle/>
          <a:p>
            <a:pPr marL="12700" lvl="0" indent="0" algn="l" rtl="0">
              <a:lnSpc>
                <a:spcPct val="100000"/>
              </a:lnSpc>
              <a:spcBef>
                <a:spcPts val="0"/>
              </a:spcBef>
              <a:spcAft>
                <a:spcPts val="0"/>
              </a:spcAft>
              <a:buClr>
                <a:schemeClr val="dk2"/>
              </a:buClr>
              <a:buSzPts val="3600"/>
              <a:buFont typeface="Arial"/>
              <a:buNone/>
            </a:pPr>
            <a:r>
              <a:rPr lang="en-US" sz="3600">
                <a:latin typeface="Arial"/>
                <a:ea typeface="Arial"/>
                <a:cs typeface="Arial"/>
                <a:sym typeface="Arial"/>
              </a:rPr>
              <a:t>Stages of development</a:t>
            </a:r>
            <a:endParaRPr sz="3600">
              <a:latin typeface="Arial"/>
              <a:ea typeface="Arial"/>
              <a:cs typeface="Arial"/>
              <a:sym typeface="Arial"/>
            </a:endParaRPr>
          </a:p>
        </p:txBody>
      </p:sp>
      <p:sp>
        <p:nvSpPr>
          <p:cNvPr id="742" name="Google Shape;742;p83"/>
          <p:cNvSpPr txBox="1"/>
          <p:nvPr/>
        </p:nvSpPr>
        <p:spPr>
          <a:xfrm>
            <a:off x="2547940" y="2427354"/>
            <a:ext cx="8216265" cy="1227259"/>
          </a:xfrm>
          <a:prstGeom prst="rect">
            <a:avLst/>
          </a:prstGeom>
          <a:noFill/>
          <a:ln>
            <a:noFill/>
          </a:ln>
        </p:spPr>
        <p:txBody>
          <a:bodyPr spcFirstLastPara="1" wrap="square" lIns="0" tIns="138425"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Formation of megakaryoblast from hemopoietic stem cells.</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Megakaryopoiesis – formation of megakaryocyte from megakaryoblast.</a:t>
            </a:r>
            <a:endParaRPr sz="1800" b="0" i="0" u="none" strike="noStrike" cap="none">
              <a:solidFill>
                <a:schemeClr val="dk1"/>
              </a:solidFill>
              <a:latin typeface="Arial"/>
              <a:ea typeface="Arial"/>
              <a:cs typeface="Arial"/>
              <a:sym typeface="Arial"/>
            </a:endParaRPr>
          </a:p>
          <a:p>
            <a:pPr marL="12700" marR="0" lvl="0" indent="0" algn="l" rtl="0">
              <a:lnSpc>
                <a:spcPct val="100000"/>
              </a:lnSpc>
              <a:spcBef>
                <a:spcPts val="990"/>
              </a:spcBef>
              <a:spcAft>
                <a:spcPts val="0"/>
              </a:spcAft>
              <a:buClr>
                <a:srgbClr val="000000"/>
              </a:buClr>
              <a:buSzPts val="1800"/>
              <a:buFont typeface="Arial"/>
              <a:buNone/>
            </a:pPr>
            <a:r>
              <a:rPr lang="en-US" sz="1800" b="1" i="0" u="none" strike="noStrike" cap="none">
                <a:solidFill>
                  <a:srgbClr val="A53010"/>
                </a:solidFill>
                <a:latin typeface="Arial"/>
                <a:ea typeface="Arial"/>
                <a:cs typeface="Arial"/>
                <a:sym typeface="Arial"/>
              </a:rPr>
              <a:t>�	</a:t>
            </a:r>
            <a:r>
              <a:rPr lang="en-US" sz="1800" b="1" i="0" u="none" strike="noStrike" cap="none">
                <a:solidFill>
                  <a:srgbClr val="3E3E3E"/>
                </a:solidFill>
                <a:latin typeface="Arial"/>
                <a:ea typeface="Arial"/>
                <a:cs typeface="Arial"/>
                <a:sym typeface="Arial"/>
              </a:rPr>
              <a:t>Formation of platelets from megakaryocytes.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p:nvPr/>
        </p:nvSpPr>
        <p:spPr>
          <a:xfrm>
            <a:off x="228600" y="152400"/>
            <a:ext cx="1165859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तेजो रसानां सर्वेषां मनुजानां यदुच्यते । </a:t>
            </a:r>
            <a:endParaRPr sz="40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पित्तोष्मणः स रागेण रसौ रक्तत्वमृच्छति।।</a:t>
            </a:r>
            <a:r>
              <a:rPr lang="en-US" sz="3600" b="1" i="0" u="none" strike="noStrike" cap="none">
                <a:solidFill>
                  <a:schemeClr val="dk1"/>
                </a:solidFill>
                <a:latin typeface="Century Schoolbook"/>
                <a:ea typeface="Century Schoolbook"/>
                <a:cs typeface="Century Schoolbook"/>
                <a:sym typeface="Century Schoolbook"/>
              </a:rPr>
              <a:t>(च.चि.15/28)</a:t>
            </a:r>
            <a:endParaRPr sz="3600" b="1" i="0" u="none" strike="noStrike" cap="none">
              <a:solidFill>
                <a:schemeClr val="dk1"/>
              </a:solidFill>
              <a:latin typeface="Century Schoolbook"/>
              <a:ea typeface="Century Schoolbook"/>
              <a:cs typeface="Century Schoolbook"/>
              <a:sym typeface="Century Schoolbook"/>
            </a:endParaRPr>
          </a:p>
        </p:txBody>
      </p:sp>
      <p:sp>
        <p:nvSpPr>
          <p:cNvPr id="188" name="Google Shape;188;p8"/>
          <p:cNvSpPr txBox="1"/>
          <p:nvPr/>
        </p:nvSpPr>
        <p:spPr>
          <a:xfrm>
            <a:off x="228600" y="1676400"/>
            <a:ext cx="116586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entury Schoolbook"/>
                <a:ea typeface="Century Schoolbook"/>
                <a:cs typeface="Century Schoolbook"/>
                <a:sym typeface="Century Schoolbook"/>
              </a:rPr>
              <a:t>रक्त निर्माण की प्रक्रिया को समझाते हुए आचार्य ने कहा है कि सभी मनुष्यों में जो आहार रस का तेज भाग है वह और पित की उष्मा द्वारा रञ्जित होने पर रस रक्त रूप में परिवर्तित हो जाता है।</a:t>
            </a:r>
            <a:endParaRPr sz="3200" b="0" i="0" u="none" strike="noStrike" cap="none">
              <a:solidFill>
                <a:schemeClr val="dk1"/>
              </a:solidFill>
              <a:latin typeface="Century Schoolbook"/>
              <a:ea typeface="Century Schoolbook"/>
              <a:cs typeface="Century Schoolbook"/>
              <a:sym typeface="Century Schoolbook"/>
            </a:endParaRPr>
          </a:p>
        </p:txBody>
      </p:sp>
      <p:sp>
        <p:nvSpPr>
          <p:cNvPr id="189" name="Google Shape;189;p8"/>
          <p:cNvSpPr txBox="1"/>
          <p:nvPr/>
        </p:nvSpPr>
        <p:spPr>
          <a:xfrm>
            <a:off x="228600" y="3276600"/>
            <a:ext cx="1173480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Schoolbook"/>
                <a:ea typeface="Century Schoolbook"/>
                <a:cs typeface="Century Schoolbook"/>
                <a:sym typeface="Century Schoolbook"/>
              </a:rPr>
              <a:t>रक्त निर्माण की प्रक्रिया के लिए तीन द्रव्य आवश्यक माने गये है - </a:t>
            </a:r>
            <a:endParaRPr sz="2800" b="1" i="0" u="none" strike="noStrike" cap="none">
              <a:solidFill>
                <a:schemeClr val="dk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Schoolbook"/>
                <a:ea typeface="Century Schoolbook"/>
                <a:cs typeface="Century Schoolbook"/>
                <a:sym typeface="Century Schoolbook"/>
              </a:rPr>
              <a:t>                ● आहार रस का तेज</a:t>
            </a:r>
            <a:endParaRPr sz="2800" b="1" i="0" u="none" strike="noStrike" cap="none">
              <a:solidFill>
                <a:srgbClr val="00206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Schoolbook"/>
                <a:ea typeface="Century Schoolbook"/>
                <a:cs typeface="Century Schoolbook"/>
                <a:sym typeface="Century Schoolbook"/>
              </a:rPr>
              <a:t>                ● रज्जक पित एवं</a:t>
            </a:r>
            <a:endParaRPr sz="2800" b="1" i="0" u="none" strike="noStrike" cap="none">
              <a:solidFill>
                <a:srgbClr val="00206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Schoolbook"/>
                <a:ea typeface="Century Schoolbook"/>
                <a:cs typeface="Century Schoolbook"/>
                <a:sym typeface="Century Schoolbook"/>
              </a:rPr>
              <a:t>                ● रक्ताग्नि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Schoolbook"/>
                <a:ea typeface="Century Schoolbook"/>
                <a:cs typeface="Century Schoolbook"/>
                <a:sym typeface="Century Schoolbook"/>
              </a:rPr>
              <a:t>•तेजो रसाना का तात्पर्य रस में विद्यमान आग्नेय द्रव्य यथा कोबाल्ट लौह    तत्व से 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Schoolbook"/>
                <a:ea typeface="Century Schoolbook"/>
                <a:cs typeface="Century Schoolbook"/>
                <a:sym typeface="Century Schoolbook"/>
              </a:rPr>
              <a:t>• रञ्जक पित, रक्ताग्नि से मिलकर रक्त का निर्माण होता है।</a:t>
            </a:r>
            <a:endParaRPr sz="2800" b="1"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grpSp>
        <p:nvGrpSpPr>
          <p:cNvPr id="747" name="Google Shape;747;p84"/>
          <p:cNvGrpSpPr/>
          <p:nvPr/>
        </p:nvGrpSpPr>
        <p:grpSpPr>
          <a:xfrm>
            <a:off x="3370522" y="3299280"/>
            <a:ext cx="5110237" cy="1669960"/>
            <a:chOff x="3370522" y="3299280"/>
            <a:chExt cx="5110237" cy="1669960"/>
          </a:xfrm>
        </p:grpSpPr>
        <p:pic>
          <p:nvPicPr>
            <p:cNvPr id="748" name="Google Shape;748;p84"/>
            <p:cNvPicPr preferRelativeResize="0"/>
            <p:nvPr/>
          </p:nvPicPr>
          <p:blipFill rotWithShape="1">
            <a:blip r:embed="rId3">
              <a:alphaModFix/>
            </a:blip>
            <a:srcRect/>
            <a:stretch/>
          </p:blipFill>
          <p:spPr>
            <a:xfrm>
              <a:off x="3370522" y="3299280"/>
              <a:ext cx="5110237" cy="1669960"/>
            </a:xfrm>
            <a:prstGeom prst="rect">
              <a:avLst/>
            </a:prstGeom>
            <a:noFill/>
            <a:ln>
              <a:noFill/>
            </a:ln>
          </p:spPr>
        </p:pic>
        <p:pic>
          <p:nvPicPr>
            <p:cNvPr id="749" name="Google Shape;749;p84"/>
            <p:cNvPicPr preferRelativeResize="0"/>
            <p:nvPr/>
          </p:nvPicPr>
          <p:blipFill rotWithShape="1">
            <a:blip r:embed="rId4">
              <a:alphaModFix/>
            </a:blip>
            <a:srcRect/>
            <a:stretch/>
          </p:blipFill>
          <p:spPr>
            <a:xfrm>
              <a:off x="3473634" y="4024286"/>
              <a:ext cx="4904013" cy="496406"/>
            </a:xfrm>
            <a:prstGeom prst="rect">
              <a:avLst/>
            </a:prstGeom>
            <a:noFill/>
            <a:ln>
              <a:noFill/>
            </a:ln>
          </p:spPr>
        </p:pic>
      </p:grpSp>
      <p:sp>
        <p:nvSpPr>
          <p:cNvPr id="750" name="Google Shape;750;p84"/>
          <p:cNvSpPr txBox="1">
            <a:spLocks noGrp="1"/>
          </p:cNvSpPr>
          <p:nvPr>
            <p:ph type="title"/>
          </p:nvPr>
        </p:nvSpPr>
        <p:spPr>
          <a:xfrm>
            <a:off x="3378460" y="2928482"/>
            <a:ext cx="5094605" cy="923330"/>
          </a:xfrm>
          <a:prstGeom prst="rect">
            <a:avLst/>
          </a:prstGeom>
          <a:noFill/>
          <a:ln w="15850" cap="flat" cmpd="sng">
            <a:solidFill>
              <a:srgbClr val="6A7B37"/>
            </a:solidFill>
            <a:prstDash val="solid"/>
            <a:round/>
            <a:headEnd type="none" w="sm" len="sm"/>
            <a:tailEnd type="none" w="sm" len="sm"/>
          </a:ln>
        </p:spPr>
        <p:txBody>
          <a:bodyPr spcFirstLastPara="1" wrap="square" lIns="0" tIns="0" rIns="0" bIns="0" anchor="b" anchorCtr="0">
            <a:spAutoFit/>
          </a:bodyPr>
          <a:lstStyle/>
          <a:p>
            <a:pPr marL="281940" lvl="0" indent="0" algn="l" rtl="0">
              <a:lnSpc>
                <a:spcPct val="119733"/>
              </a:lnSpc>
              <a:spcBef>
                <a:spcPts val="0"/>
              </a:spcBef>
              <a:spcAft>
                <a:spcPts val="0"/>
              </a:spcAft>
              <a:buClr>
                <a:srgbClr val="C00000"/>
              </a:buClr>
              <a:buSzPts val="6000"/>
              <a:buFont typeface="Arial"/>
              <a:buNone/>
            </a:pPr>
            <a:r>
              <a:rPr lang="en-US" sz="6000">
                <a:solidFill>
                  <a:srgbClr val="C00000"/>
                </a:solidFill>
                <a:latin typeface="Arial"/>
                <a:ea typeface="Arial"/>
                <a:cs typeface="Arial"/>
                <a:sym typeface="Arial"/>
              </a:rPr>
              <a:t>THANK YOU</a:t>
            </a:r>
            <a:endParaRPr sz="6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304800" y="152399"/>
            <a:ext cx="113538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यत्तु यकृत्प्लीह्नोः पित्तं तस्मिन् रञ्जकोऽग्निरिति सञ्ज्ञा, स रसस्य रागकृदुक्तः ||                      (सु. सू. 21/10) </a:t>
            </a:r>
            <a:endParaRPr sz="4000" b="0" i="0" u="none" strike="noStrike" cap="none">
              <a:solidFill>
                <a:schemeClr val="dk1"/>
              </a:solidFill>
              <a:latin typeface="Century Schoolbook"/>
              <a:ea typeface="Century Schoolbook"/>
              <a:cs typeface="Century Schoolbook"/>
              <a:sym typeface="Century Schoolbook"/>
            </a:endParaRPr>
          </a:p>
        </p:txBody>
      </p:sp>
      <p:sp>
        <p:nvSpPr>
          <p:cNvPr id="195" name="Google Shape;195;p9"/>
          <p:cNvSpPr txBox="1"/>
          <p:nvPr/>
        </p:nvSpPr>
        <p:spPr>
          <a:xfrm>
            <a:off x="381000" y="1524000"/>
            <a:ext cx="1098624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entury Schoolbook"/>
                <a:ea typeface="Century Schoolbook"/>
                <a:cs typeface="Century Schoolbook"/>
                <a:sym typeface="Century Schoolbook"/>
              </a:rPr>
              <a:t>स खल्वाप्यो रसो यकृत्प्लीहानौ प्राप्य रागमुपैति (सु.सू.14/4)</a:t>
            </a:r>
            <a:endParaRPr sz="4000" b="1" i="0" u="none" strike="noStrike" cap="none">
              <a:solidFill>
                <a:schemeClr val="dk1"/>
              </a:solidFill>
              <a:latin typeface="Century Schoolbook"/>
              <a:ea typeface="Century Schoolbook"/>
              <a:cs typeface="Century Schoolbook"/>
              <a:sym typeface="Century Schoolbook"/>
            </a:endParaRPr>
          </a:p>
        </p:txBody>
      </p:sp>
      <p:sp>
        <p:nvSpPr>
          <p:cNvPr id="196" name="Google Shape;196;p9"/>
          <p:cNvSpPr txBox="1"/>
          <p:nvPr/>
        </p:nvSpPr>
        <p:spPr>
          <a:xfrm>
            <a:off x="228600" y="3124199"/>
            <a:ext cx="1143000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entury Schoolbook"/>
                <a:ea typeface="Century Schoolbook"/>
                <a:cs typeface="Century Schoolbook"/>
                <a:sym typeface="Century Schoolbook"/>
              </a:rPr>
              <a:t>यकृत और प्लीहा में उपस्थित रंजक पित्त की रंजकाग्नि जिसका नाम है उसी से रस रंजित होकर रक्त में परिवर्तित हो जाता है वह आहार के पाचन से बना हुआ जल के समान जीवन, तर्पण रूप से शान्ति देने वाला रस प्रथम यकृत और प्लीहा में जाकर राग को प्राप्त होता है।देह धारियो के शरीर में रहने वाला शुद्ध रंजक पित्त से रज्जित तथा अविकृत निर्मल जो आहार प्रसाद जलीय रस है उसे रक्त कहा जाता है।</a:t>
            </a:r>
            <a:endParaRPr sz="32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2288</Words>
  <PresentationFormat>Custom</PresentationFormat>
  <Paragraphs>367</Paragraphs>
  <Slides>80</Slides>
  <Notes>80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Century Schoolbook</vt:lpstr>
      <vt:lpstr>Noto Sans Symbols</vt:lpstr>
      <vt:lpstr>Times New Roman</vt:lpstr>
      <vt:lpstr>Courier New</vt: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HEMOPOIESIS</vt:lpstr>
      <vt:lpstr>Hemopoiesis</vt:lpstr>
      <vt:lpstr>Hemopoiesis</vt:lpstr>
      <vt:lpstr>Theories of Hemopoiesis</vt:lpstr>
      <vt:lpstr>Monophyletic theory</vt:lpstr>
      <vt:lpstr>Polyphyletic Theory</vt:lpstr>
      <vt:lpstr>Process of hemopoiesis</vt:lpstr>
      <vt:lpstr>Stem Cells</vt:lpstr>
      <vt:lpstr>Uncommitted Pluripotent hematopoietic  stem cell</vt:lpstr>
      <vt:lpstr>Committed Pluripotent hematopoietic  stem cell.</vt:lpstr>
      <vt:lpstr>Slide 41</vt:lpstr>
      <vt:lpstr>Different units of colony forming cells</vt:lpstr>
      <vt:lpstr>ERYTHROPOIESIS</vt:lpstr>
      <vt:lpstr>SITES OF ERYTHROPOIESIS</vt:lpstr>
      <vt:lpstr>In fetal life</vt:lpstr>
      <vt:lpstr>Mesoblastic stage</vt:lpstr>
      <vt:lpstr>Hepatic Stage</vt:lpstr>
      <vt:lpstr>Myeloid Stage</vt:lpstr>
      <vt:lpstr>Slide 49</vt:lpstr>
      <vt:lpstr>Slide 50</vt:lpstr>
      <vt:lpstr>After the age of 20 years</vt:lpstr>
      <vt:lpstr>Difference's B/w</vt:lpstr>
      <vt:lpstr>Stages of Erythropoiesis.</vt:lpstr>
      <vt:lpstr>Slide 54</vt:lpstr>
      <vt:lpstr>Changes during Erythropoiesis</vt:lpstr>
      <vt:lpstr>Factors Necessary for Erythropoiesis</vt:lpstr>
      <vt:lpstr>Slide 57</vt:lpstr>
      <vt:lpstr>Stimulating Factors</vt:lpstr>
      <vt:lpstr>Hypoxia</vt:lpstr>
      <vt:lpstr>Erythropoietin</vt:lpstr>
      <vt:lpstr>Slide 61</vt:lpstr>
      <vt:lpstr>Role of Sex hormone</vt:lpstr>
      <vt:lpstr>Hematopoetic growth factors</vt:lpstr>
      <vt:lpstr>Vitamins</vt:lpstr>
      <vt:lpstr>Maturation factor</vt:lpstr>
      <vt:lpstr>Vitamin B12</vt:lpstr>
      <vt:lpstr>Intrinsic factor of Castle</vt:lpstr>
      <vt:lpstr>Folic Acid</vt:lpstr>
      <vt:lpstr>Factor necessary for Hemoglobin formation</vt:lpstr>
      <vt:lpstr>Slide 70</vt:lpstr>
      <vt:lpstr>Slide 71</vt:lpstr>
      <vt:lpstr>Stages of WBCs</vt:lpstr>
      <vt:lpstr>Development of leukocytes</vt:lpstr>
      <vt:lpstr>Slide 74</vt:lpstr>
      <vt:lpstr>Regulation of Leukopoiesis</vt:lpstr>
      <vt:lpstr>Thrombopoiesis</vt:lpstr>
      <vt:lpstr>Slide 77</vt:lpstr>
      <vt:lpstr>Stages of Thrombopoisis</vt:lpstr>
      <vt:lpstr>Stages of development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modified xsi:type="dcterms:W3CDTF">2022-04-14T12:24:03Z</dcterms:modified>
</cp:coreProperties>
</file>