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8"/>
  </p:notesMasterIdLst>
  <p:sldIdLst>
    <p:sldId id="322" r:id="rId2"/>
    <p:sldId id="256" r:id="rId3"/>
    <p:sldId id="257" r:id="rId4"/>
    <p:sldId id="323" r:id="rId5"/>
    <p:sldId id="325" r:id="rId6"/>
    <p:sldId id="326" r:id="rId7"/>
    <p:sldId id="290" r:id="rId8"/>
    <p:sldId id="261" r:id="rId9"/>
    <p:sldId id="263" r:id="rId10"/>
    <p:sldId id="269" r:id="rId11"/>
    <p:sldId id="259" r:id="rId12"/>
    <p:sldId id="265" r:id="rId13"/>
    <p:sldId id="266" r:id="rId14"/>
    <p:sldId id="268" r:id="rId15"/>
    <p:sldId id="278" r:id="rId16"/>
    <p:sldId id="267" r:id="rId17"/>
    <p:sldId id="277" r:id="rId18"/>
    <p:sldId id="270" r:id="rId19"/>
    <p:sldId id="272" r:id="rId20"/>
    <p:sldId id="274" r:id="rId21"/>
    <p:sldId id="327" r:id="rId22"/>
    <p:sldId id="276" r:id="rId23"/>
    <p:sldId id="298" r:id="rId24"/>
    <p:sldId id="281" r:id="rId25"/>
    <p:sldId id="273" r:id="rId26"/>
    <p:sldId id="283" r:id="rId27"/>
    <p:sldId id="284" r:id="rId28"/>
    <p:sldId id="328" r:id="rId29"/>
    <p:sldId id="288" r:id="rId30"/>
    <p:sldId id="289" r:id="rId31"/>
    <p:sldId id="299" r:id="rId32"/>
    <p:sldId id="301" r:id="rId33"/>
    <p:sldId id="302" r:id="rId34"/>
    <p:sldId id="304" r:id="rId35"/>
    <p:sldId id="305" r:id="rId36"/>
    <p:sldId id="306" r:id="rId37"/>
    <p:sldId id="307" r:id="rId38"/>
    <p:sldId id="308" r:id="rId39"/>
    <p:sldId id="309" r:id="rId40"/>
    <p:sldId id="310" r:id="rId41"/>
    <p:sldId id="311" r:id="rId42"/>
    <p:sldId id="312" r:id="rId43"/>
    <p:sldId id="313" r:id="rId44"/>
    <p:sldId id="314" r:id="rId45"/>
    <p:sldId id="315" r:id="rId46"/>
    <p:sldId id="316" r:id="rId47"/>
    <p:sldId id="317" r:id="rId48"/>
    <p:sldId id="318" r:id="rId49"/>
    <p:sldId id="319" r:id="rId50"/>
    <p:sldId id="320" r:id="rId51"/>
    <p:sldId id="321" r:id="rId52"/>
    <p:sldId id="295" r:id="rId53"/>
    <p:sldId id="297" r:id="rId54"/>
    <p:sldId id="296" r:id="rId55"/>
    <p:sldId id="303" r:id="rId56"/>
    <p:sldId id="329"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500" autoAdjust="0"/>
    <p:restoredTop sz="94660"/>
  </p:normalViewPr>
  <p:slideViewPr>
    <p:cSldViewPr>
      <p:cViewPr varScale="1">
        <p:scale>
          <a:sx n="68" d="100"/>
          <a:sy n="68" d="100"/>
        </p:scale>
        <p:origin x="-157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9E3249-B063-44FA-B154-D6548BD1EFE8}" type="datetimeFigureOut">
              <a:rPr lang="en-US" smtClean="0"/>
              <a:pPr/>
              <a:t>13/09/2022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2A47ED-8189-4F5E-A473-FF6953B53F5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E2A47ED-8189-4F5E-A473-FF6953B53F54}"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E2A47ED-8189-4F5E-A473-FF6953B53F54}"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E2A47ED-8189-4F5E-A473-FF6953B53F54}" type="slidenum">
              <a:rPr lang="en-US" smtClean="0"/>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7F5C7C-6A4C-4E9A-B2CE-08D605681F36}" type="datetime1">
              <a:rPr lang="en-US" smtClean="0"/>
              <a:pPr/>
              <a:t>13/09/2022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F89730-E8F3-4070-ADDB-0FB9BBFA950A}" type="datetime1">
              <a:rPr lang="en-US" smtClean="0"/>
              <a:pPr/>
              <a:t>13/09/2022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30791F-E070-4DCE-B584-A61539E855E7}" type="datetime1">
              <a:rPr lang="en-US" smtClean="0"/>
              <a:pPr/>
              <a:t>13/09/2022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769999-11DE-4073-AEAC-8401F297967E}" type="datetime1">
              <a:rPr lang="en-US" smtClean="0"/>
              <a:pPr/>
              <a:t>13/09/2022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E21698-9200-4102-BFB4-B0B85BD288CF}" type="datetime1">
              <a:rPr lang="en-US" smtClean="0"/>
              <a:pPr/>
              <a:t>13/09/2022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836AC7-1BF1-4B53-9EC8-AE6B5CB6749B}" type="datetime1">
              <a:rPr lang="en-US" smtClean="0"/>
              <a:pPr/>
              <a:t>13/09/2022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905B7E-A948-4549-8BCA-EFD54B7FFF00}" type="datetime1">
              <a:rPr lang="en-US" smtClean="0"/>
              <a:pPr/>
              <a:t>13/09/2022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926658-A711-476F-BA8A-FF2667CF7622}" type="datetime1">
              <a:rPr lang="en-US" smtClean="0"/>
              <a:pPr/>
              <a:t>13/09/2022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39BE8-3E98-483F-8339-582F4709FAD1}" type="datetime1">
              <a:rPr lang="en-US" smtClean="0"/>
              <a:pPr/>
              <a:t>13/09/2022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C7126F-17AD-4BA5-9654-69DD9E20A71E}" type="datetime1">
              <a:rPr lang="en-US" smtClean="0"/>
              <a:pPr/>
              <a:t>13/09/2022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03519E-5193-40F8-8083-3BB2ACA582DF}" type="datetime1">
              <a:rPr lang="en-US" smtClean="0"/>
              <a:pPr/>
              <a:t>13/09/2022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C59FCE-F9C3-4FCC-B189-9C9F75322A5A}" type="datetime1">
              <a:rPr lang="en-US" smtClean="0"/>
              <a:pPr/>
              <a:t>13/09/2022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52600"/>
            <a:ext cx="9144000" cy="5105400"/>
          </a:xfrm>
        </p:spPr>
        <p:txBody>
          <a:bodyPr>
            <a:normAutofit/>
          </a:bodyPr>
          <a:lstStyle/>
          <a:p>
            <a:pPr algn="ctr"/>
            <a:r>
              <a:rPr lang="hi-IN" sz="4000" b="1" dirty="0" smtClean="0">
                <a:solidFill>
                  <a:schemeClr val="tx1"/>
                </a:solidFill>
                <a:effectLst>
                  <a:outerShdw blurRad="38100" dist="19050" dir="2700000" algn="tl" rotWithShape="0">
                    <a:schemeClr val="dk1">
                      <a:alpha val="40000"/>
                    </a:schemeClr>
                  </a:outerShdw>
                </a:effectLst>
                <a:latin typeface="Agency FB" pitchFamily="34" charset="0"/>
                <a:cs typeface="Algerian" panose="04020705040A02060702" charset="0"/>
              </a:rPr>
              <a:t/>
            </a:r>
            <a:br>
              <a:rPr lang="hi-IN" sz="4000" b="1" dirty="0" smtClean="0">
                <a:solidFill>
                  <a:schemeClr val="tx1"/>
                </a:solidFill>
                <a:effectLst>
                  <a:outerShdw blurRad="38100" dist="19050" dir="2700000" algn="tl" rotWithShape="0">
                    <a:schemeClr val="dk1">
                      <a:alpha val="40000"/>
                    </a:schemeClr>
                  </a:outerShdw>
                </a:effectLst>
                <a:latin typeface="Agency FB" pitchFamily="34" charset="0"/>
                <a:cs typeface="Algerian" panose="04020705040A02060702" charset="0"/>
              </a:rPr>
            </a:br>
            <a:r>
              <a:rPr lang="hi-IN" sz="4000" b="1" dirty="0" smtClean="0">
                <a:effectLst>
                  <a:outerShdw blurRad="38100" dist="19050" dir="2700000" algn="tl" rotWithShape="0">
                    <a:schemeClr val="dk1">
                      <a:alpha val="40000"/>
                    </a:schemeClr>
                  </a:outerShdw>
                </a:effectLst>
                <a:latin typeface="Agency FB" pitchFamily="34" charset="0"/>
                <a:cs typeface="Algerian" panose="04020705040A02060702" charset="0"/>
              </a:rPr>
              <a:t/>
            </a:r>
            <a:br>
              <a:rPr lang="hi-IN" sz="4000" b="1" dirty="0" smtClean="0">
                <a:effectLst>
                  <a:outerShdw blurRad="38100" dist="19050" dir="2700000" algn="tl" rotWithShape="0">
                    <a:schemeClr val="dk1">
                      <a:alpha val="40000"/>
                    </a:schemeClr>
                  </a:outerShdw>
                </a:effectLst>
                <a:latin typeface="Agency FB" pitchFamily="34" charset="0"/>
                <a:cs typeface="Algerian" panose="04020705040A02060702" charset="0"/>
              </a:rPr>
            </a:br>
            <a:r>
              <a:rPr lang="hi-IN" sz="4000" b="1" dirty="0" smtClean="0">
                <a:effectLst>
                  <a:outerShdw blurRad="38100" dist="19050" dir="2700000" algn="tl" rotWithShape="0">
                    <a:schemeClr val="dk1">
                      <a:alpha val="40000"/>
                    </a:schemeClr>
                  </a:outerShdw>
                </a:effectLst>
                <a:latin typeface="Agency FB" pitchFamily="34" charset="0"/>
                <a:cs typeface="Algerian" panose="04020705040A02060702" charset="0"/>
              </a:rPr>
              <a:t/>
            </a:r>
            <a:br>
              <a:rPr lang="hi-IN" sz="4000" b="1" dirty="0" smtClean="0">
                <a:effectLst>
                  <a:outerShdw blurRad="38100" dist="19050" dir="2700000" algn="tl" rotWithShape="0">
                    <a:schemeClr val="dk1">
                      <a:alpha val="40000"/>
                    </a:schemeClr>
                  </a:outerShdw>
                </a:effectLst>
                <a:latin typeface="Agency FB" pitchFamily="34" charset="0"/>
                <a:cs typeface="Algerian" panose="04020705040A02060702" charset="0"/>
              </a:rPr>
            </a:br>
            <a:r>
              <a:rPr lang="hi-IN" sz="4000" b="1" dirty="0" smtClean="0">
                <a:effectLst>
                  <a:outerShdw blurRad="38100" dist="19050" dir="2700000" algn="tl" rotWithShape="0">
                    <a:schemeClr val="dk1">
                      <a:alpha val="40000"/>
                    </a:schemeClr>
                  </a:outerShdw>
                </a:effectLst>
                <a:latin typeface="Agency FB" pitchFamily="34" charset="0"/>
                <a:cs typeface="Algerian" panose="04020705040A02060702" charset="0"/>
              </a:rPr>
              <a:t/>
            </a:r>
            <a:br>
              <a:rPr lang="hi-IN" sz="4000" b="1" dirty="0" smtClean="0">
                <a:effectLst>
                  <a:outerShdw blurRad="38100" dist="19050" dir="2700000" algn="tl" rotWithShape="0">
                    <a:schemeClr val="dk1">
                      <a:alpha val="40000"/>
                    </a:schemeClr>
                  </a:outerShdw>
                </a:effectLst>
                <a:latin typeface="Agency FB" pitchFamily="34" charset="0"/>
                <a:cs typeface="Algerian" panose="04020705040A02060702" charset="0"/>
              </a:rPr>
            </a:br>
            <a:r>
              <a:rPr lang="hi-IN" sz="4000" b="1" dirty="0" smtClean="0">
                <a:effectLst>
                  <a:outerShdw blurRad="38100" dist="19050" dir="2700000" algn="tl" rotWithShape="0">
                    <a:schemeClr val="dk1">
                      <a:alpha val="40000"/>
                    </a:schemeClr>
                  </a:outerShdw>
                </a:effectLst>
                <a:latin typeface="Agency FB" pitchFamily="34" charset="0"/>
                <a:cs typeface="Algerian" panose="04020705040A02060702" charset="0"/>
              </a:rPr>
              <a:t/>
            </a:r>
            <a:br>
              <a:rPr lang="hi-IN" sz="4000" b="1" dirty="0" smtClean="0">
                <a:effectLst>
                  <a:outerShdw blurRad="38100" dist="19050" dir="2700000" algn="tl" rotWithShape="0">
                    <a:schemeClr val="dk1">
                      <a:alpha val="40000"/>
                    </a:schemeClr>
                  </a:outerShdw>
                </a:effectLst>
                <a:latin typeface="Agency FB" pitchFamily="34" charset="0"/>
                <a:cs typeface="Algerian" panose="04020705040A02060702" charset="0"/>
              </a:rPr>
            </a:br>
            <a:r>
              <a:rPr lang="hi-IN" sz="4000" b="1" dirty="0" smtClean="0">
                <a:effectLst>
                  <a:outerShdw blurRad="38100" dist="19050" dir="2700000" algn="tl" rotWithShape="0">
                    <a:schemeClr val="dk1">
                      <a:alpha val="40000"/>
                    </a:schemeClr>
                  </a:outerShdw>
                </a:effectLst>
                <a:latin typeface="Agency FB" pitchFamily="34" charset="0"/>
                <a:cs typeface="Algerian" panose="04020705040A02060702" charset="0"/>
              </a:rPr>
              <a:t/>
            </a:r>
            <a:br>
              <a:rPr lang="hi-IN" sz="4000" b="1" dirty="0" smtClean="0">
                <a:effectLst>
                  <a:outerShdw blurRad="38100" dist="19050" dir="2700000" algn="tl" rotWithShape="0">
                    <a:schemeClr val="dk1">
                      <a:alpha val="40000"/>
                    </a:schemeClr>
                  </a:outerShdw>
                </a:effectLst>
                <a:latin typeface="Agency FB" pitchFamily="34" charset="0"/>
                <a:cs typeface="Algerian" panose="04020705040A02060702" charset="0"/>
              </a:rPr>
            </a:br>
            <a:endParaRPr lang="en-US" sz="4000" b="1" dirty="0">
              <a:solidFill>
                <a:schemeClr val="tx1"/>
              </a:solidFill>
              <a:effectLst>
                <a:outerShdw blurRad="38100" dist="19050" dir="2700000" algn="tl" rotWithShape="0">
                  <a:schemeClr val="dk1">
                    <a:alpha val="40000"/>
                  </a:schemeClr>
                </a:outerShdw>
              </a:effectLst>
              <a:latin typeface="Agency FB" pitchFamily="34" charset="0"/>
              <a:cs typeface="Algerian" panose="04020705040A02060702" charset="0"/>
            </a:endParaRPr>
          </a:p>
        </p:txBody>
      </p:sp>
      <p:sp>
        <p:nvSpPr>
          <p:cNvPr id="3" name="Subtitle 2"/>
          <p:cNvSpPr>
            <a:spLocks noGrp="1"/>
          </p:cNvSpPr>
          <p:nvPr>
            <p:ph type="subTitle" idx="1"/>
          </p:nvPr>
        </p:nvSpPr>
        <p:spPr>
          <a:xfrm>
            <a:off x="0" y="2133600"/>
            <a:ext cx="9144000" cy="4724400"/>
          </a:xfrm>
        </p:spPr>
        <p:txBody>
          <a:bodyPr>
            <a:normAutofit lnSpcReduction="10000"/>
          </a:bodyPr>
          <a:lstStyle/>
          <a:p>
            <a:r>
              <a:rPr lang="en-US" sz="4400" b="1" i="1" dirty="0" smtClean="0">
                <a:solidFill>
                  <a:srgbClr val="002060"/>
                </a:solidFill>
                <a:latin typeface="Times New Roman" pitchFamily="18" charset="0"/>
                <a:cs typeface="Times New Roman" pitchFamily="18" charset="0"/>
              </a:rPr>
              <a:t>Concept of </a:t>
            </a:r>
            <a:r>
              <a:rPr lang="en-US" sz="4400" b="1" i="1" dirty="0" err="1" smtClean="0">
                <a:solidFill>
                  <a:srgbClr val="002060"/>
                </a:solidFill>
                <a:latin typeface="Times New Roman" pitchFamily="18" charset="0"/>
                <a:cs typeface="Times New Roman" pitchFamily="18" charset="0"/>
              </a:rPr>
              <a:t>Vipaka</a:t>
            </a:r>
            <a:r>
              <a:rPr lang="en-US" sz="4400" b="1" i="1" dirty="0" smtClean="0">
                <a:solidFill>
                  <a:srgbClr val="002060"/>
                </a:solidFill>
                <a:latin typeface="Times New Roman" pitchFamily="18" charset="0"/>
                <a:cs typeface="Times New Roman" pitchFamily="18" charset="0"/>
              </a:rPr>
              <a:t> and its Scientific interpretation </a:t>
            </a:r>
          </a:p>
          <a:p>
            <a:endParaRPr lang="en-US" sz="4400" b="1" i="1" dirty="0" smtClean="0">
              <a:solidFill>
                <a:srgbClr val="002060"/>
              </a:solidFill>
              <a:latin typeface="Times New Roman" pitchFamily="18" charset="0"/>
              <a:cs typeface="Times New Roman" pitchFamily="18" charset="0"/>
            </a:endParaRPr>
          </a:p>
          <a:p>
            <a:r>
              <a:rPr lang="en-US" sz="4000" b="1" i="1" dirty="0" smtClean="0">
                <a:solidFill>
                  <a:srgbClr val="FF0000"/>
                </a:solidFill>
              </a:rPr>
              <a:t>Guided by -                         Presented by-                                                                                     </a:t>
            </a:r>
            <a:r>
              <a:rPr lang="en-US" sz="4000" b="1" i="1" dirty="0" err="1" smtClean="0">
                <a:solidFill>
                  <a:srgbClr val="FF0000"/>
                </a:solidFill>
              </a:rPr>
              <a:t>Dr.Pradeep</a:t>
            </a:r>
            <a:r>
              <a:rPr lang="en-US" sz="4000" b="1" i="1" dirty="0" smtClean="0">
                <a:solidFill>
                  <a:srgbClr val="FF0000"/>
                </a:solidFill>
              </a:rPr>
              <a:t> Jain                 </a:t>
            </a:r>
            <a:r>
              <a:rPr lang="en-US" sz="4000" b="1" i="1" dirty="0" err="1" smtClean="0">
                <a:solidFill>
                  <a:srgbClr val="FF0000"/>
                </a:solidFill>
              </a:rPr>
              <a:t>Shreya</a:t>
            </a:r>
            <a:r>
              <a:rPr lang="en-US" sz="4000" b="1" i="1" dirty="0" smtClean="0">
                <a:solidFill>
                  <a:srgbClr val="FF0000"/>
                </a:solidFill>
              </a:rPr>
              <a:t> </a:t>
            </a:r>
            <a:r>
              <a:rPr lang="en-US" sz="4000" b="1" i="1" dirty="0" err="1" smtClean="0">
                <a:solidFill>
                  <a:srgbClr val="FF0000"/>
                </a:solidFill>
              </a:rPr>
              <a:t>verma</a:t>
            </a:r>
            <a:endParaRPr lang="en-US" sz="4000" b="1" i="1" dirty="0" smtClean="0">
              <a:solidFill>
                <a:srgbClr val="FF0000"/>
              </a:solidFill>
            </a:endParaRPr>
          </a:p>
          <a:p>
            <a:r>
              <a:rPr lang="en-US" sz="4000" b="1" i="1" dirty="0" smtClean="0">
                <a:solidFill>
                  <a:srgbClr val="FF0000"/>
                </a:solidFill>
              </a:rPr>
              <a:t>Dr. </a:t>
            </a:r>
            <a:r>
              <a:rPr lang="en-US" sz="4000" b="1" i="1" dirty="0" err="1" smtClean="0">
                <a:solidFill>
                  <a:srgbClr val="FF0000"/>
                </a:solidFill>
              </a:rPr>
              <a:t>Priya</a:t>
            </a:r>
            <a:r>
              <a:rPr lang="en-US" sz="4000" b="1" i="1" dirty="0" smtClean="0">
                <a:solidFill>
                  <a:srgbClr val="FF0000"/>
                </a:solidFill>
              </a:rPr>
              <a:t> Singh                   </a:t>
            </a:r>
            <a:r>
              <a:rPr lang="en-US" sz="4000" b="1" i="1" dirty="0" err="1" smtClean="0">
                <a:solidFill>
                  <a:srgbClr val="FF0000"/>
                </a:solidFill>
              </a:rPr>
              <a:t>Sandhya</a:t>
            </a:r>
            <a:r>
              <a:rPr lang="en-US" sz="4000" b="1" i="1" dirty="0" smtClean="0">
                <a:solidFill>
                  <a:srgbClr val="FF0000"/>
                </a:solidFill>
              </a:rPr>
              <a:t> </a:t>
            </a:r>
            <a:r>
              <a:rPr lang="en-US" sz="4000" b="1" i="1" dirty="0" err="1" smtClean="0">
                <a:solidFill>
                  <a:srgbClr val="FF0000"/>
                </a:solidFill>
              </a:rPr>
              <a:t>yadav</a:t>
            </a:r>
            <a:endParaRPr lang="en-US" sz="4000" b="1" i="1" dirty="0" smtClean="0">
              <a:solidFill>
                <a:srgbClr val="FF0000"/>
              </a:solidFill>
            </a:endParaRPr>
          </a:p>
          <a:p>
            <a:r>
              <a:rPr lang="en-US" sz="4000" b="1" i="1" dirty="0" smtClean="0">
                <a:solidFill>
                  <a:srgbClr val="FF0000"/>
                </a:solidFill>
              </a:rPr>
              <a:t>                                           (Batch 19-20)</a:t>
            </a:r>
            <a:endParaRPr lang="en-US" sz="4000" b="1" i="1"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pic>
        <p:nvPicPr>
          <p:cNvPr id="5" name="Picture 4" descr="1655457391-jeevak-ayurvedic-medical-college-jamch-chandauli-chandauli-logo.jpg"/>
          <p:cNvPicPr>
            <a:picLocks noChangeAspect="1"/>
          </p:cNvPicPr>
          <p:nvPr/>
        </p:nvPicPr>
        <p:blipFill>
          <a:blip r:embed="rId2"/>
          <a:stretch>
            <a:fillRect/>
          </a:stretch>
        </p:blipFill>
        <p:spPr>
          <a:xfrm>
            <a:off x="0" y="0"/>
            <a:ext cx="1676400" cy="1676400"/>
          </a:xfrm>
          <a:prstGeom prst="rect">
            <a:avLst/>
          </a:prstGeom>
        </p:spPr>
      </p:pic>
      <p:sp>
        <p:nvSpPr>
          <p:cNvPr id="6" name="TextBox 5"/>
          <p:cNvSpPr txBox="1"/>
          <p:nvPr/>
        </p:nvSpPr>
        <p:spPr>
          <a:xfrm>
            <a:off x="1600200" y="152400"/>
            <a:ext cx="6629400" cy="1938992"/>
          </a:xfrm>
          <a:prstGeom prst="rect">
            <a:avLst/>
          </a:prstGeom>
          <a:noFill/>
        </p:spPr>
        <p:txBody>
          <a:bodyPr wrap="square" rtlCol="0">
            <a:spAutoFit/>
          </a:bodyPr>
          <a:lstStyle/>
          <a:p>
            <a:pPr algn="ctr"/>
            <a:r>
              <a:rPr lang="en-US" sz="4000" b="1" dirty="0" smtClean="0">
                <a:effectLst>
                  <a:outerShdw blurRad="38100" dist="19050" dir="2700000" algn="tl" rotWithShape="0">
                    <a:schemeClr val="dk1">
                      <a:alpha val="40000"/>
                    </a:schemeClr>
                  </a:outerShdw>
                </a:effectLst>
                <a:latin typeface="Agency FB" pitchFamily="34" charset="0"/>
                <a:cs typeface="Algerian" panose="04020705040A02060702" charset="0"/>
              </a:rPr>
              <a:t>JEEVAK AYURVEDIC MEDICAL COLLEGE HOSPITAL AND RESEARCH CENTER</a:t>
            </a:r>
            <a:endParaRPr lang="en-US"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304800"/>
          <a:ext cx="8229600" cy="6238240"/>
        </p:xfrm>
        <a:graphic>
          <a:graphicData uri="http://schemas.openxmlformats.org/drawingml/2006/table">
            <a:tbl>
              <a:tblPr firstRow="1" bandRow="1">
                <a:tableStyleId>{5C22544A-7EE6-4342-B048-85BDC9FD1C3A}</a:tableStyleId>
              </a:tblPr>
              <a:tblGrid>
                <a:gridCol w="2057400"/>
                <a:gridCol w="3276600"/>
                <a:gridCol w="2895600"/>
              </a:tblGrid>
              <a:tr h="812800">
                <a:tc>
                  <a:txBody>
                    <a:bodyPr/>
                    <a:lstStyle/>
                    <a:p>
                      <a:endParaRPr lang="en-US" dirty="0"/>
                    </a:p>
                  </a:txBody>
                  <a:tcPr/>
                </a:tc>
                <a:tc>
                  <a:txBody>
                    <a:bodyPr/>
                    <a:lstStyle/>
                    <a:p>
                      <a:pPr algn="ctr"/>
                      <a:endParaRPr lang="hi-IN" sz="2400" dirty="0" smtClean="0">
                        <a:solidFill>
                          <a:srgbClr val="FFFF00"/>
                        </a:solidFill>
                      </a:endParaRPr>
                    </a:p>
                    <a:p>
                      <a:pPr algn="ctr"/>
                      <a:r>
                        <a:rPr lang="hi-IN" sz="2400" dirty="0" smtClean="0">
                          <a:solidFill>
                            <a:srgbClr val="FFFF00"/>
                          </a:solidFill>
                        </a:rPr>
                        <a:t>अवस्थापाक</a:t>
                      </a:r>
                    </a:p>
                    <a:p>
                      <a:pPr algn="ctr"/>
                      <a:endParaRPr lang="en-US" sz="2400" dirty="0">
                        <a:solidFill>
                          <a:srgbClr val="FFFF00"/>
                        </a:solidFill>
                      </a:endParaRPr>
                    </a:p>
                  </a:txBody>
                  <a:tcPr/>
                </a:tc>
                <a:tc>
                  <a:txBody>
                    <a:bodyPr/>
                    <a:lstStyle/>
                    <a:p>
                      <a:pPr algn="ctr">
                        <a:buNone/>
                      </a:pPr>
                      <a:endParaRPr lang="hi-IN" sz="2400" dirty="0" smtClean="0">
                        <a:solidFill>
                          <a:srgbClr val="FF0000"/>
                        </a:solidFill>
                      </a:endParaRPr>
                    </a:p>
                    <a:p>
                      <a:pPr algn="ctr">
                        <a:buNone/>
                      </a:pPr>
                      <a:r>
                        <a:rPr lang="hi-IN" sz="2400" dirty="0" smtClean="0">
                          <a:solidFill>
                            <a:srgbClr val="FF0000"/>
                          </a:solidFill>
                        </a:rPr>
                        <a:t> </a:t>
                      </a:r>
                      <a:r>
                        <a:rPr lang="hi-IN" sz="2400" b="1" dirty="0" smtClean="0">
                          <a:solidFill>
                            <a:srgbClr val="FFFF00"/>
                          </a:solidFill>
                        </a:rPr>
                        <a:t>निष्ठापाक</a:t>
                      </a:r>
                      <a:endParaRPr lang="hi-IN" sz="2400" dirty="0" smtClean="0">
                        <a:solidFill>
                          <a:srgbClr val="FFFF00"/>
                        </a:solidFill>
                      </a:endParaRPr>
                    </a:p>
                  </a:txBody>
                  <a:tcPr/>
                </a:tc>
              </a:tr>
              <a:tr h="965200">
                <a:tc>
                  <a:txBody>
                    <a:bodyPr/>
                    <a:lstStyle/>
                    <a:p>
                      <a:pPr algn="ctr"/>
                      <a:r>
                        <a:rPr lang="hi-IN" b="1" dirty="0" smtClean="0"/>
                        <a:t>लक्षण भेद </a:t>
                      </a:r>
                      <a:endParaRPr lang="en-US" b="1" dirty="0"/>
                    </a:p>
                  </a:txBody>
                  <a:tcPr/>
                </a:tc>
                <a:tc>
                  <a:txBody>
                    <a:bodyPr/>
                    <a:lstStyle/>
                    <a:p>
                      <a:r>
                        <a:rPr lang="hi-IN" dirty="0" smtClean="0"/>
                        <a:t>यह महास्रोतस</a:t>
                      </a:r>
                      <a:r>
                        <a:rPr lang="hi-IN" baseline="0" dirty="0" smtClean="0"/>
                        <a:t> की अवस्था के अनुसार होने वाला परिणाम है</a:t>
                      </a:r>
                      <a:endParaRPr lang="en-US" dirty="0"/>
                    </a:p>
                  </a:txBody>
                  <a:tcPr/>
                </a:tc>
                <a:tc>
                  <a:txBody>
                    <a:bodyPr/>
                    <a:lstStyle/>
                    <a:p>
                      <a:r>
                        <a:rPr lang="hi-IN" dirty="0" smtClean="0"/>
                        <a:t>यह जठराग्नि का व्यापार समाप्त होने पर रसो का अन्तिम</a:t>
                      </a:r>
                      <a:r>
                        <a:rPr lang="hi-IN" baseline="0" dirty="0" smtClean="0"/>
                        <a:t> परिणाम होता हैं </a:t>
                      </a:r>
                      <a:endParaRPr lang="en-US" dirty="0"/>
                    </a:p>
                  </a:txBody>
                  <a:tcPr/>
                </a:tc>
              </a:tr>
              <a:tr h="965200">
                <a:tc>
                  <a:txBody>
                    <a:bodyPr/>
                    <a:lstStyle/>
                    <a:p>
                      <a:pPr algn="ctr"/>
                      <a:r>
                        <a:rPr lang="hi-IN" b="1" dirty="0" smtClean="0"/>
                        <a:t>पाकावस्था भेद </a:t>
                      </a:r>
                      <a:endParaRPr lang="en-US" b="1" dirty="0"/>
                    </a:p>
                  </a:txBody>
                  <a:tcPr/>
                </a:tc>
                <a:tc>
                  <a:txBody>
                    <a:bodyPr/>
                    <a:lstStyle/>
                    <a:p>
                      <a:r>
                        <a:rPr lang="hi-IN" dirty="0" smtClean="0"/>
                        <a:t>भुक्त द्रव्य का प्रथम पाक है </a:t>
                      </a:r>
                      <a:endParaRPr lang="en-US" dirty="0"/>
                    </a:p>
                  </a:txBody>
                  <a:tcPr/>
                </a:tc>
                <a:tc>
                  <a:txBody>
                    <a:bodyPr/>
                    <a:lstStyle/>
                    <a:p>
                      <a:pPr>
                        <a:lnSpc>
                          <a:spcPct val="150000"/>
                        </a:lnSpc>
                      </a:pPr>
                      <a:r>
                        <a:rPr lang="hi-IN" dirty="0" smtClean="0"/>
                        <a:t>भुक्त आहार का अन्तिम परिणाम </a:t>
                      </a:r>
                      <a:endParaRPr lang="en-US" dirty="0"/>
                    </a:p>
                  </a:txBody>
                  <a:tcPr/>
                </a:tc>
              </a:tr>
              <a:tr h="965200">
                <a:tc>
                  <a:txBody>
                    <a:bodyPr/>
                    <a:lstStyle/>
                    <a:p>
                      <a:pPr algn="ctr"/>
                      <a:r>
                        <a:rPr lang="hi-IN" b="1" dirty="0" smtClean="0"/>
                        <a:t>अधिष्ठान भेद </a:t>
                      </a:r>
                      <a:endParaRPr lang="en-US" b="1" dirty="0"/>
                    </a:p>
                  </a:txBody>
                  <a:tcPr/>
                </a:tc>
                <a:tc>
                  <a:txBody>
                    <a:bodyPr/>
                    <a:lstStyle/>
                    <a:p>
                      <a:r>
                        <a:rPr lang="hi-IN" dirty="0" smtClean="0"/>
                        <a:t>यह आमाशय ( मधुर अवस्थापाक ), पच्यामानाशय ( अम्ल  अवस्थापाक), पक्वाशय ( कटु अवस्थपाक)  में संपन्न होता हैं </a:t>
                      </a:r>
                      <a:endParaRPr lang="en-US" dirty="0"/>
                    </a:p>
                  </a:txBody>
                  <a:tcPr/>
                </a:tc>
                <a:tc>
                  <a:txBody>
                    <a:bodyPr/>
                    <a:lstStyle/>
                    <a:p>
                      <a:r>
                        <a:rPr lang="hi-IN" dirty="0" smtClean="0"/>
                        <a:t>यह  रस धातु में संपन्न होता हैं </a:t>
                      </a:r>
                      <a:endParaRPr lang="en-US" dirty="0"/>
                    </a:p>
                  </a:txBody>
                  <a:tcPr/>
                </a:tc>
              </a:tr>
              <a:tr h="965200">
                <a:tc>
                  <a:txBody>
                    <a:bodyPr/>
                    <a:lstStyle/>
                    <a:p>
                      <a:pPr algn="ctr"/>
                      <a:r>
                        <a:rPr lang="hi-IN" b="1" dirty="0" smtClean="0"/>
                        <a:t>फल  भेद </a:t>
                      </a:r>
                      <a:endParaRPr lang="en-US" b="1" dirty="0"/>
                    </a:p>
                  </a:txBody>
                  <a:tcPr/>
                </a:tc>
                <a:tc>
                  <a:txBody>
                    <a:bodyPr/>
                    <a:lstStyle/>
                    <a:p>
                      <a:r>
                        <a:rPr lang="hi-IN" dirty="0" smtClean="0"/>
                        <a:t>मल रूप  दोषों की उत्पत्ति होती हैं </a:t>
                      </a:r>
                      <a:endParaRPr lang="en-US" dirty="0"/>
                    </a:p>
                  </a:txBody>
                  <a:tcPr/>
                </a:tc>
                <a:tc>
                  <a:txBody>
                    <a:bodyPr/>
                    <a:lstStyle/>
                    <a:p>
                      <a:r>
                        <a:rPr lang="hi-IN" dirty="0" smtClean="0"/>
                        <a:t>धातु रूप दोषों की उत्पत्ति होती हैं </a:t>
                      </a:r>
                      <a:endParaRPr lang="en-US" dirty="0"/>
                    </a:p>
                  </a:txBody>
                  <a:tcPr/>
                </a:tc>
              </a:tr>
              <a:tr h="965200">
                <a:tc>
                  <a:txBody>
                    <a:bodyPr/>
                    <a:lstStyle/>
                    <a:p>
                      <a:pPr algn="ctr"/>
                      <a:r>
                        <a:rPr lang="hi-IN" b="1" dirty="0" smtClean="0"/>
                        <a:t>उपलब्धि भेद </a:t>
                      </a:r>
                      <a:endParaRPr lang="en-US" b="1" dirty="0"/>
                    </a:p>
                  </a:txBody>
                  <a:tcPr/>
                </a:tc>
                <a:tc>
                  <a:txBody>
                    <a:bodyPr/>
                    <a:lstStyle/>
                    <a:p>
                      <a:r>
                        <a:rPr lang="hi-IN" dirty="0" smtClean="0"/>
                        <a:t>यह प्रत्यक्ष  गम्य हैं </a:t>
                      </a:r>
                      <a:endParaRPr lang="en-US" dirty="0"/>
                    </a:p>
                  </a:txBody>
                  <a:tcPr/>
                </a:tc>
                <a:tc>
                  <a:txBody>
                    <a:bodyPr/>
                    <a:lstStyle/>
                    <a:p>
                      <a:r>
                        <a:rPr lang="hi-IN" dirty="0" smtClean="0"/>
                        <a:t>यह कर्मानुमेय (अनुमान गम्य) हैं </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B6F15528-21DE-4FAA-801E-634DDDAF4B2B}"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763000" cy="5867400"/>
          </a:xfrm>
        </p:spPr>
        <p:txBody>
          <a:bodyPr>
            <a:normAutofit/>
          </a:bodyPr>
          <a:lstStyle/>
          <a:p>
            <a:pPr algn="ctr">
              <a:buNone/>
            </a:pPr>
            <a:r>
              <a:rPr lang="hi-IN" b="1" dirty="0" smtClean="0">
                <a:solidFill>
                  <a:srgbClr val="FF0000"/>
                </a:solidFill>
              </a:rPr>
              <a:t>विपाक के भेद</a:t>
            </a:r>
          </a:p>
          <a:p>
            <a:pPr algn="ctr">
              <a:buNone/>
            </a:pPr>
            <a:endParaRPr lang="hi-IN" b="1" dirty="0" smtClean="0">
              <a:solidFill>
                <a:srgbClr val="FF0000"/>
              </a:solidFill>
            </a:endParaRPr>
          </a:p>
          <a:p>
            <a:r>
              <a:rPr lang="hi-IN" sz="2800" b="1" dirty="0" smtClean="0">
                <a:solidFill>
                  <a:srgbClr val="FF0000"/>
                </a:solidFill>
              </a:rPr>
              <a:t>द्विविध विपाकवाद </a:t>
            </a:r>
            <a:r>
              <a:rPr lang="hi-IN" sz="2800" dirty="0" smtClean="0"/>
              <a:t>- धनवन्तरि सम्प्रदाय (सुश्रुत, नागार्जुन )</a:t>
            </a:r>
            <a:endParaRPr lang="en-US" sz="2800" dirty="0" smtClean="0"/>
          </a:p>
          <a:p>
            <a:r>
              <a:rPr lang="hi-IN" sz="2800" b="1" dirty="0" smtClean="0">
                <a:solidFill>
                  <a:srgbClr val="FF0000"/>
                </a:solidFill>
              </a:rPr>
              <a:t>त्रिविध विपाकवाद </a:t>
            </a:r>
            <a:r>
              <a:rPr lang="hi-IN" sz="2800" dirty="0" smtClean="0"/>
              <a:t>- आत्रेय सम्प्रदाय (अग्निवेश , पराशर, वाग्भट्ट, वृद्धवाग्भट्ट)</a:t>
            </a:r>
            <a:endParaRPr lang="en-US" sz="2800" dirty="0" smtClean="0"/>
          </a:p>
          <a:p>
            <a:r>
              <a:rPr lang="hi-IN" sz="2800" b="1" dirty="0" smtClean="0">
                <a:solidFill>
                  <a:srgbClr val="FF0000"/>
                </a:solidFill>
              </a:rPr>
              <a:t>पंचविध  विपाकवाद </a:t>
            </a:r>
            <a:r>
              <a:rPr lang="hi-IN" sz="2800" dirty="0" smtClean="0"/>
              <a:t>- सुश्रुत , चक्रपाणि , शिवदास सेन</a:t>
            </a:r>
            <a:endParaRPr lang="en-US" sz="2800" dirty="0" smtClean="0"/>
          </a:p>
          <a:p>
            <a:r>
              <a:rPr lang="hi-IN" sz="2800" b="1" dirty="0" smtClean="0">
                <a:solidFill>
                  <a:srgbClr val="FF0000"/>
                </a:solidFill>
              </a:rPr>
              <a:t>षडविध विपाकवाद </a:t>
            </a:r>
            <a:r>
              <a:rPr lang="hi-IN" sz="2800" dirty="0" smtClean="0">
                <a:solidFill>
                  <a:srgbClr val="FF0000"/>
                </a:solidFill>
              </a:rPr>
              <a:t>–</a:t>
            </a:r>
            <a:endParaRPr lang="en-US" sz="2800" dirty="0" smtClean="0">
              <a:solidFill>
                <a:srgbClr val="FF0000"/>
              </a:solidFill>
            </a:endParaRPr>
          </a:p>
          <a:p>
            <a:pPr>
              <a:buNone/>
            </a:pPr>
            <a:r>
              <a:rPr lang="en-US" sz="2800" dirty="0" smtClean="0"/>
              <a:t>  </a:t>
            </a:r>
            <a:r>
              <a:rPr lang="hi-IN" sz="2800" dirty="0" smtClean="0"/>
              <a:t> १ - </a:t>
            </a:r>
            <a:r>
              <a:rPr lang="hi-IN" sz="2800" b="1" dirty="0" smtClean="0">
                <a:solidFill>
                  <a:srgbClr val="002060"/>
                </a:solidFill>
              </a:rPr>
              <a:t>यथारस विपाकवाद </a:t>
            </a:r>
            <a:r>
              <a:rPr lang="hi-IN" sz="2800" dirty="0" smtClean="0"/>
              <a:t>- सुश्रुत , योगेन्द्रनाथसेन </a:t>
            </a:r>
            <a:endParaRPr lang="en-US" sz="2800" dirty="0" smtClean="0"/>
          </a:p>
          <a:p>
            <a:pPr>
              <a:buNone/>
            </a:pPr>
            <a:r>
              <a:rPr lang="hi-IN" sz="2800" dirty="0" smtClean="0"/>
              <a:t> </a:t>
            </a:r>
            <a:r>
              <a:rPr lang="en-US" sz="2800" dirty="0" smtClean="0"/>
              <a:t>  </a:t>
            </a:r>
            <a:r>
              <a:rPr lang="hi-IN" sz="2800" dirty="0" smtClean="0"/>
              <a:t>२ - </a:t>
            </a:r>
            <a:r>
              <a:rPr lang="hi-IN" sz="2800" b="1" dirty="0" smtClean="0">
                <a:solidFill>
                  <a:srgbClr val="002060"/>
                </a:solidFill>
              </a:rPr>
              <a:t>अनियतविपाकवाद</a:t>
            </a:r>
            <a:r>
              <a:rPr lang="hi-IN" sz="2800" dirty="0" smtClean="0"/>
              <a:t> - सुश्रुत , वृद्धवाग्भट्ट, नागार्जुन,</a:t>
            </a:r>
            <a:r>
              <a:rPr lang="en-US" sz="2800" dirty="0" smtClean="0"/>
              <a:t> </a:t>
            </a:r>
            <a:endParaRPr lang="hi-IN" sz="2800" dirty="0" smtClean="0"/>
          </a:p>
          <a:p>
            <a:pPr>
              <a:buNone/>
            </a:pPr>
            <a:r>
              <a:rPr lang="hi-IN" sz="2800" dirty="0" smtClean="0"/>
              <a:t>                                     शिवदास सेन</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944562"/>
          </a:xfrm>
        </p:spPr>
        <p:txBody>
          <a:bodyPr>
            <a:normAutofit/>
          </a:bodyPr>
          <a:lstStyle/>
          <a:p>
            <a:r>
              <a:rPr lang="hi-IN" b="1" u="sng" dirty="0" smtClean="0">
                <a:solidFill>
                  <a:srgbClr val="FF0000"/>
                </a:solidFill>
              </a:rPr>
              <a:t>द्विविध विपाकवाद </a:t>
            </a:r>
            <a:endParaRPr lang="en-US" dirty="0"/>
          </a:p>
        </p:txBody>
      </p:sp>
      <p:sp>
        <p:nvSpPr>
          <p:cNvPr id="3" name="Content Placeholder 2"/>
          <p:cNvSpPr>
            <a:spLocks noGrp="1"/>
          </p:cNvSpPr>
          <p:nvPr>
            <p:ph idx="1"/>
          </p:nvPr>
        </p:nvSpPr>
        <p:spPr>
          <a:xfrm>
            <a:off x="0" y="1219200"/>
            <a:ext cx="9144000" cy="5334000"/>
          </a:xfrm>
        </p:spPr>
        <p:txBody>
          <a:bodyPr>
            <a:normAutofit fontScale="70000" lnSpcReduction="20000"/>
          </a:bodyPr>
          <a:lstStyle/>
          <a:p>
            <a:pPr marL="514350" indent="-514350" algn="just">
              <a:lnSpc>
                <a:spcPct val="120000"/>
              </a:lnSpc>
              <a:buAutoNum type="hindiNumParenR"/>
            </a:pPr>
            <a:r>
              <a:rPr lang="hi-IN" dirty="0" smtClean="0"/>
              <a:t>इस सिद्धान्त</a:t>
            </a:r>
            <a:r>
              <a:rPr lang="en-US" dirty="0" smtClean="0"/>
              <a:t> </a:t>
            </a:r>
            <a:r>
              <a:rPr lang="hi-IN" dirty="0" smtClean="0"/>
              <a:t> को ‘</a:t>
            </a:r>
            <a:r>
              <a:rPr lang="hi-IN" b="1" dirty="0" smtClean="0"/>
              <a:t>भूतविपाकवाद’ </a:t>
            </a:r>
            <a:r>
              <a:rPr lang="hi-IN" dirty="0" smtClean="0"/>
              <a:t>या  </a:t>
            </a:r>
            <a:r>
              <a:rPr lang="hi-IN" b="1" dirty="0" smtClean="0"/>
              <a:t>‘गुण विपाकवाद</a:t>
            </a:r>
            <a:r>
              <a:rPr lang="hi-IN" dirty="0" smtClean="0"/>
              <a:t>’ कहते है</a:t>
            </a:r>
            <a:endParaRPr lang="en-US" dirty="0" smtClean="0"/>
          </a:p>
          <a:p>
            <a:pPr marL="514350" indent="-514350" algn="just">
              <a:lnSpc>
                <a:spcPct val="120000"/>
              </a:lnSpc>
              <a:buAutoNum type="hindiNumParenR"/>
            </a:pPr>
            <a:r>
              <a:rPr lang="hi-IN" b="1" u="sng" dirty="0" smtClean="0">
                <a:solidFill>
                  <a:schemeClr val="tx2">
                    <a:lumMod val="75000"/>
                  </a:schemeClr>
                </a:solidFill>
              </a:rPr>
              <a:t>सिद्धान्त का आधार</a:t>
            </a:r>
            <a:r>
              <a:rPr lang="hi-IN" b="1" dirty="0" smtClean="0">
                <a:solidFill>
                  <a:schemeClr val="tx2">
                    <a:lumMod val="75000"/>
                  </a:schemeClr>
                </a:solidFill>
              </a:rPr>
              <a:t> </a:t>
            </a:r>
            <a:r>
              <a:rPr lang="hi-IN" dirty="0" smtClean="0"/>
              <a:t>- पंचमहाभूत और गुरु - लघु गुण है</a:t>
            </a:r>
            <a:endParaRPr lang="en-US" dirty="0" smtClean="0"/>
          </a:p>
          <a:p>
            <a:pPr marL="514350" indent="-514350" algn="just">
              <a:lnSpc>
                <a:spcPct val="120000"/>
              </a:lnSpc>
              <a:buAutoNum type="hindiNumParenR"/>
            </a:pPr>
            <a:r>
              <a:rPr lang="hi-IN" b="1" u="sng" dirty="0" smtClean="0">
                <a:solidFill>
                  <a:schemeClr val="tx2">
                    <a:lumMod val="75000"/>
                  </a:schemeClr>
                </a:solidFill>
              </a:rPr>
              <a:t>सिद्धान्त का वर्णन</a:t>
            </a:r>
            <a:r>
              <a:rPr lang="hi-IN" b="1" dirty="0" smtClean="0">
                <a:solidFill>
                  <a:schemeClr val="tx2">
                    <a:lumMod val="75000"/>
                  </a:schemeClr>
                </a:solidFill>
              </a:rPr>
              <a:t> - </a:t>
            </a:r>
            <a:r>
              <a:rPr lang="hi-IN" dirty="0" smtClean="0"/>
              <a:t>धन्वन्तरि सम्प्रदाय के आचार्यो का मत है की विपाक दो  है - </a:t>
            </a:r>
            <a:r>
              <a:rPr lang="hi-IN" b="1" dirty="0" smtClean="0"/>
              <a:t>गुरु</a:t>
            </a:r>
            <a:r>
              <a:rPr lang="hi-IN" dirty="0" smtClean="0"/>
              <a:t> और </a:t>
            </a:r>
            <a:r>
              <a:rPr lang="hi-IN" b="1" dirty="0" smtClean="0"/>
              <a:t>लघु</a:t>
            </a:r>
          </a:p>
          <a:p>
            <a:pPr marL="514350" indent="-514350" algn="just">
              <a:lnSpc>
                <a:spcPct val="120000"/>
              </a:lnSpc>
              <a:buAutoNum type="hindiNumParenR"/>
            </a:pPr>
            <a:endParaRPr lang="en-US" dirty="0" smtClean="0"/>
          </a:p>
          <a:p>
            <a:pPr marL="514350" indent="-514350" algn="just">
              <a:lnSpc>
                <a:spcPct val="120000"/>
              </a:lnSpc>
            </a:pPr>
            <a:r>
              <a:rPr lang="hi-IN" dirty="0" smtClean="0"/>
              <a:t>सुश्रुत ने विपाक के समय महाभूतों से उत्पन्न जो गुण व्यक्त होते है उनके दो वर्ग माने</a:t>
            </a:r>
            <a:r>
              <a:rPr lang="en-US" dirty="0" smtClean="0"/>
              <a:t> </a:t>
            </a:r>
            <a:r>
              <a:rPr lang="hi-IN" dirty="0" smtClean="0"/>
              <a:t>है - गुरू व लघु </a:t>
            </a:r>
          </a:p>
          <a:p>
            <a:pPr marL="514350" indent="-514350" algn="just">
              <a:lnSpc>
                <a:spcPct val="120000"/>
              </a:lnSpc>
              <a:buNone/>
            </a:pPr>
            <a:endParaRPr lang="en-US" dirty="0" smtClean="0"/>
          </a:p>
          <a:p>
            <a:pPr marL="514350" indent="-514350" algn="just">
              <a:lnSpc>
                <a:spcPct val="120000"/>
              </a:lnSpc>
            </a:pPr>
            <a:r>
              <a:rPr lang="hi-IN" dirty="0" smtClean="0"/>
              <a:t>अन्ततः विपाक काल मे यदि गुरु गुण भूयिष्ट, पृथ्वी और जल की प्रधानता होगी तो विपाक गुरु होगा, इसी प्रकार भुक्तद्रव्यों के विपाक काल में लघु गुण भूयिष्ट महाभूतो की प्रधानता होने पर विपाक लघु होता है</a:t>
            </a:r>
            <a:r>
              <a:rPr lang="en-US" dirty="0" smtClean="0"/>
              <a:t> </a:t>
            </a:r>
            <a:endParaRPr lang="hi-IN" dirty="0" smtClean="0"/>
          </a:p>
          <a:p>
            <a:pPr marL="514350" indent="-514350" algn="just">
              <a:lnSpc>
                <a:spcPct val="120000"/>
              </a:lnSpc>
            </a:pPr>
            <a:endParaRPr lang="hi-IN" dirty="0" smtClean="0"/>
          </a:p>
          <a:p>
            <a:pPr marL="514350" indent="-514350" algn="just">
              <a:lnSpc>
                <a:spcPct val="120000"/>
              </a:lnSpc>
            </a:pPr>
            <a:r>
              <a:rPr lang="hi-IN" dirty="0" smtClean="0"/>
              <a:t>पंचमहाभूतों एवं गुणों पर अवलम्बीत होने से यह सिद्धान्त ‘भूतविपाकवाद’ या ‘गुणविपाकवाद’ कहलाता है</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txBody>
          <a:bodyPr>
            <a:normAutofit fontScale="77500" lnSpcReduction="20000"/>
          </a:bodyPr>
          <a:lstStyle/>
          <a:p>
            <a:pPr algn="ctr">
              <a:buNone/>
            </a:pPr>
            <a:r>
              <a:rPr lang="hi-IN" sz="3600" b="1" u="sng" dirty="0" smtClean="0">
                <a:solidFill>
                  <a:srgbClr val="FF0000"/>
                </a:solidFill>
              </a:rPr>
              <a:t>त्रिविध   विपाकवाद </a:t>
            </a:r>
            <a:endParaRPr lang="en-US" sz="3600" b="1" u="sng" dirty="0" smtClean="0">
              <a:solidFill>
                <a:srgbClr val="FF0000"/>
              </a:solidFill>
            </a:endParaRPr>
          </a:p>
          <a:p>
            <a:pPr>
              <a:buNone/>
            </a:pPr>
            <a:endParaRPr lang="hi-IN" dirty="0" smtClean="0"/>
          </a:p>
          <a:p>
            <a:pPr>
              <a:lnSpc>
                <a:spcPct val="120000"/>
              </a:lnSpc>
            </a:pPr>
            <a:r>
              <a:rPr lang="hi-IN" sz="3100" dirty="0" smtClean="0"/>
              <a:t>इस सिद्धांत को </a:t>
            </a:r>
            <a:r>
              <a:rPr lang="hi-IN" sz="3100" b="1" dirty="0" smtClean="0"/>
              <a:t>'रस विपाकवाद</a:t>
            </a:r>
            <a:r>
              <a:rPr lang="hi-IN" sz="3100" dirty="0" smtClean="0"/>
              <a:t>' भी कहते है। </a:t>
            </a:r>
          </a:p>
          <a:p>
            <a:pPr>
              <a:lnSpc>
                <a:spcPct val="120000"/>
              </a:lnSpc>
            </a:pPr>
            <a:r>
              <a:rPr lang="hi-IN" sz="3100" b="1" dirty="0" smtClean="0">
                <a:solidFill>
                  <a:schemeClr val="tx2">
                    <a:lumMod val="75000"/>
                  </a:schemeClr>
                </a:solidFill>
              </a:rPr>
              <a:t>सिद्धांत का आधार </a:t>
            </a:r>
            <a:r>
              <a:rPr lang="hi-IN" sz="3100" dirty="0" smtClean="0"/>
              <a:t>-त्रिदोष एवं षडरस </a:t>
            </a:r>
          </a:p>
          <a:p>
            <a:pPr>
              <a:lnSpc>
                <a:spcPct val="120000"/>
              </a:lnSpc>
            </a:pPr>
            <a:r>
              <a:rPr lang="hi-IN" sz="3100" dirty="0" smtClean="0"/>
              <a:t>इस विपाक को मानने वाले आचार्यो का मत है की विपाक ३ होते</a:t>
            </a:r>
            <a:r>
              <a:rPr lang="en-US" sz="3100" dirty="0" smtClean="0"/>
              <a:t> </a:t>
            </a:r>
            <a:r>
              <a:rPr lang="hi-IN" sz="3100" dirty="0" smtClean="0"/>
              <a:t>है। </a:t>
            </a:r>
          </a:p>
          <a:p>
            <a:pPr>
              <a:lnSpc>
                <a:spcPct val="120000"/>
              </a:lnSpc>
              <a:buNone/>
            </a:pPr>
            <a:r>
              <a:rPr lang="hi-IN" sz="3100" dirty="0" smtClean="0"/>
              <a:t>         1.  मधुर   </a:t>
            </a:r>
          </a:p>
          <a:p>
            <a:pPr>
              <a:lnSpc>
                <a:spcPct val="120000"/>
              </a:lnSpc>
              <a:buNone/>
            </a:pPr>
            <a:r>
              <a:rPr lang="hi-IN" sz="3100" dirty="0" smtClean="0"/>
              <a:t>         2. अम्ल </a:t>
            </a:r>
          </a:p>
          <a:p>
            <a:pPr>
              <a:lnSpc>
                <a:spcPct val="120000"/>
              </a:lnSpc>
              <a:buNone/>
            </a:pPr>
            <a:r>
              <a:rPr lang="hi-IN" sz="3100" dirty="0" smtClean="0"/>
              <a:t>         3. कटु </a:t>
            </a:r>
          </a:p>
          <a:p>
            <a:pPr>
              <a:lnSpc>
                <a:spcPct val="120000"/>
              </a:lnSpc>
            </a:pPr>
            <a:endParaRPr lang="hi-IN" sz="3100" dirty="0" smtClean="0"/>
          </a:p>
          <a:p>
            <a:pPr>
              <a:lnSpc>
                <a:spcPct val="120000"/>
              </a:lnSpc>
            </a:pPr>
            <a:r>
              <a:rPr lang="hi-IN" sz="3100" dirty="0" smtClean="0"/>
              <a:t>चरक, वृद्ध वाग्भट्ट एवं वाग्भट का मत है, कि प्रायः </a:t>
            </a:r>
          </a:p>
          <a:p>
            <a:pPr lvl="1">
              <a:lnSpc>
                <a:spcPct val="120000"/>
              </a:lnSpc>
            </a:pPr>
            <a:r>
              <a:rPr lang="hi-IN" b="1" dirty="0" smtClean="0"/>
              <a:t>कटु, तिक्त और कषाय रस  -  </a:t>
            </a:r>
            <a:r>
              <a:rPr lang="hi-IN" b="1" dirty="0" smtClean="0">
                <a:solidFill>
                  <a:srgbClr val="FF0000"/>
                </a:solidFill>
              </a:rPr>
              <a:t>कटु विपाक </a:t>
            </a:r>
          </a:p>
          <a:p>
            <a:pPr lvl="1">
              <a:lnSpc>
                <a:spcPct val="120000"/>
              </a:lnSpc>
            </a:pPr>
            <a:r>
              <a:rPr lang="hi-IN" b="1" dirty="0" smtClean="0"/>
              <a:t>अम्ल रस - </a:t>
            </a:r>
            <a:r>
              <a:rPr lang="hi-IN" b="1" dirty="0" smtClean="0">
                <a:solidFill>
                  <a:srgbClr val="FF0000"/>
                </a:solidFill>
              </a:rPr>
              <a:t>अम्ल विपाक </a:t>
            </a:r>
          </a:p>
          <a:p>
            <a:pPr lvl="1">
              <a:lnSpc>
                <a:spcPct val="120000"/>
              </a:lnSpc>
            </a:pPr>
            <a:r>
              <a:rPr lang="hi-IN" b="1" dirty="0" smtClean="0"/>
              <a:t>मधुर और लवण रस - </a:t>
            </a:r>
            <a:r>
              <a:rPr lang="hi-IN" b="1" dirty="0" smtClean="0">
                <a:solidFill>
                  <a:srgbClr val="FF0000"/>
                </a:solidFill>
              </a:rPr>
              <a:t>मधुर विपाक </a:t>
            </a:r>
            <a:endParaRPr lang="en-US" b="1"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lgn="ctr">
              <a:buNone/>
            </a:pPr>
            <a:r>
              <a:rPr lang="hi-IN" sz="3500" b="1" dirty="0" smtClean="0">
                <a:solidFill>
                  <a:srgbClr val="FF0000"/>
                </a:solidFill>
              </a:rPr>
              <a:t>पराशर मुनि के अनुसार</a:t>
            </a:r>
            <a:endParaRPr lang="en-US" sz="3500" b="1" dirty="0" smtClean="0">
              <a:solidFill>
                <a:srgbClr val="FF0000"/>
              </a:solidFill>
            </a:endParaRPr>
          </a:p>
          <a:p>
            <a:pPr>
              <a:buNone/>
            </a:pPr>
            <a:endParaRPr lang="hi-IN" b="1" dirty="0" smtClean="0">
              <a:solidFill>
                <a:srgbClr val="FF0000"/>
              </a:solidFill>
            </a:endParaRPr>
          </a:p>
          <a:p>
            <a:r>
              <a:rPr lang="hi-IN" sz="2800" dirty="0" smtClean="0"/>
              <a:t>विपाक के ३ भेद स्वीकार किया है,</a:t>
            </a:r>
            <a:r>
              <a:rPr lang="en-US" sz="2800" dirty="0" smtClean="0"/>
              <a:t> </a:t>
            </a:r>
            <a:r>
              <a:rPr lang="hi-IN" sz="2800" dirty="0" smtClean="0"/>
              <a:t>प्रायः –</a:t>
            </a:r>
            <a:endParaRPr lang="en-US" sz="2800" dirty="0" smtClean="0"/>
          </a:p>
          <a:p>
            <a:pPr>
              <a:buNone/>
            </a:pPr>
            <a:r>
              <a:rPr lang="hi-IN" sz="2800" dirty="0" smtClean="0"/>
              <a:t>      </a:t>
            </a:r>
            <a:r>
              <a:rPr lang="en-US" sz="2800" dirty="0" smtClean="0"/>
              <a:t>1</a:t>
            </a:r>
            <a:r>
              <a:rPr lang="hi-IN" sz="2800" dirty="0" smtClean="0"/>
              <a:t>. अम्ल रस का विपाक- अम्ल</a:t>
            </a:r>
            <a:r>
              <a:rPr lang="en-US" sz="2800" dirty="0" smtClean="0"/>
              <a:t> </a:t>
            </a:r>
          </a:p>
          <a:p>
            <a:pPr>
              <a:buNone/>
            </a:pPr>
            <a:r>
              <a:rPr lang="hi-IN" sz="2800" dirty="0" smtClean="0"/>
              <a:t>      </a:t>
            </a:r>
            <a:r>
              <a:rPr lang="en-US" sz="2800" dirty="0" smtClean="0"/>
              <a:t>2.</a:t>
            </a:r>
            <a:r>
              <a:rPr lang="hi-IN" sz="2800" dirty="0" smtClean="0"/>
              <a:t> कटु रस का विपाक – कटु</a:t>
            </a:r>
          </a:p>
          <a:p>
            <a:pPr>
              <a:buNone/>
            </a:pPr>
            <a:r>
              <a:rPr lang="hi-IN" sz="2800" dirty="0" smtClean="0"/>
              <a:t>      3. मधुर, लवण, </a:t>
            </a:r>
            <a:r>
              <a:rPr lang="hi-IN" sz="2800" b="1" dirty="0" smtClean="0">
                <a:solidFill>
                  <a:srgbClr val="FF0000"/>
                </a:solidFill>
              </a:rPr>
              <a:t>तिक्त और कषाय </a:t>
            </a:r>
            <a:r>
              <a:rPr lang="hi-IN" sz="2800" dirty="0" smtClean="0"/>
              <a:t>का विपाक -</a:t>
            </a:r>
            <a:r>
              <a:rPr lang="en-US" sz="2800" dirty="0" smtClean="0"/>
              <a:t> </a:t>
            </a:r>
            <a:r>
              <a:rPr lang="hi-IN" sz="2800" dirty="0" smtClean="0"/>
              <a:t>मधुर </a:t>
            </a:r>
          </a:p>
          <a:p>
            <a:pPr algn="just"/>
            <a:endParaRPr lang="hi-IN" sz="2800" b="1" dirty="0" smtClean="0"/>
          </a:p>
          <a:p>
            <a:pPr algn="just"/>
            <a:r>
              <a:rPr lang="hi-IN" sz="2800" b="1" dirty="0" smtClean="0"/>
              <a:t>नोट</a:t>
            </a:r>
            <a:r>
              <a:rPr lang="en-US" sz="2800" b="1" dirty="0" smtClean="0"/>
              <a:t>-</a:t>
            </a:r>
            <a:r>
              <a:rPr lang="hi-IN" sz="2800" dirty="0" smtClean="0"/>
              <a:t>  पराशर मुनि ने विपाक के सन्दर्भ में सभी आचार्यो से भिन्न एक नया मत भी प्रस्तुत किया है।  उनके अनुसार संकीर्ण ( मिश्र ) रसो का विपाक भी संकीर्ण ( मिश्र ) होता है।</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248400"/>
          </a:xfrm>
        </p:spPr>
        <p:txBody>
          <a:bodyPr>
            <a:noAutofit/>
          </a:bodyPr>
          <a:lstStyle/>
          <a:p>
            <a:pPr algn="just"/>
            <a:r>
              <a:rPr lang="hi-IN" sz="2800" dirty="0" smtClean="0"/>
              <a:t>त्रिविध विपाकवाद का सिद्धांत षडरस</a:t>
            </a:r>
            <a:r>
              <a:rPr lang="en-US" sz="2800" dirty="0" smtClean="0"/>
              <a:t> </a:t>
            </a:r>
            <a:r>
              <a:rPr lang="hi-IN" sz="2800" dirty="0" smtClean="0"/>
              <a:t>और</a:t>
            </a:r>
            <a:r>
              <a:rPr lang="en-US" sz="2800" dirty="0" smtClean="0"/>
              <a:t> </a:t>
            </a:r>
            <a:r>
              <a:rPr lang="hi-IN" sz="2800" dirty="0" smtClean="0"/>
              <a:t>त्रिदोष पर आधारित होने के कारण होने से इसे </a:t>
            </a:r>
            <a:r>
              <a:rPr lang="hi-IN" sz="2800" b="1" dirty="0" smtClean="0"/>
              <a:t>' रसविपाकवाद</a:t>
            </a:r>
            <a:r>
              <a:rPr lang="hi-IN" sz="2800" dirty="0" smtClean="0"/>
              <a:t> ‘या</a:t>
            </a:r>
            <a:r>
              <a:rPr lang="en-US" sz="2800" dirty="0" smtClean="0"/>
              <a:t> </a:t>
            </a:r>
            <a:r>
              <a:rPr lang="hi-IN" sz="2800" dirty="0" smtClean="0"/>
              <a:t> </a:t>
            </a:r>
            <a:r>
              <a:rPr lang="hi-IN" sz="2800" b="1" dirty="0" smtClean="0"/>
              <a:t>त्रिदोषवाद</a:t>
            </a:r>
            <a:r>
              <a:rPr lang="en-US" sz="2800" b="1" dirty="0" smtClean="0"/>
              <a:t> </a:t>
            </a:r>
            <a:r>
              <a:rPr lang="hi-IN" sz="2800" dirty="0" smtClean="0"/>
              <a:t>भी कहते है। </a:t>
            </a:r>
          </a:p>
          <a:p>
            <a:pPr algn="just">
              <a:buNone/>
            </a:pPr>
            <a:endParaRPr lang="hi-IN" sz="2800" dirty="0" smtClean="0"/>
          </a:p>
          <a:p>
            <a:pPr algn="just"/>
            <a:r>
              <a:rPr lang="hi-IN" sz="2800" dirty="0" smtClean="0"/>
              <a:t>चरक मतानुसार चक्रपाणि</a:t>
            </a:r>
            <a:r>
              <a:rPr lang="en-US" sz="2800" dirty="0" smtClean="0"/>
              <a:t>,</a:t>
            </a:r>
            <a:r>
              <a:rPr lang="hi-IN" sz="2800" dirty="0" smtClean="0"/>
              <a:t> गंगाधर सेन, योगिन्द्रनाथ सेन और शिवदास सेन </a:t>
            </a:r>
            <a:r>
              <a:rPr lang="hi-IN" sz="2800" dirty="0" smtClean="0">
                <a:solidFill>
                  <a:schemeClr val="tx1">
                    <a:lumMod val="95000"/>
                    <a:lumOff val="5000"/>
                  </a:schemeClr>
                </a:solidFill>
              </a:rPr>
              <a:t>आ</a:t>
            </a:r>
            <a:r>
              <a:rPr lang="hi-IN" sz="2800" dirty="0" smtClean="0"/>
              <a:t>दि सभी ने त्रिदोषवाद के आधार पर त्रिविधविपाकवाद को स्वीकार किया है।</a:t>
            </a:r>
          </a:p>
          <a:p>
            <a:pPr algn="just">
              <a:buNone/>
            </a:pPr>
            <a:endParaRPr lang="hi-IN" sz="2800" dirty="0" smtClean="0"/>
          </a:p>
          <a:p>
            <a:pPr algn="just"/>
            <a:r>
              <a:rPr lang="hi-IN" sz="2800" dirty="0" smtClean="0"/>
              <a:t>इन आचार्यो के अनुसार हम जो भी औषध और आहार द्रव्य खाते है,उसका जठराग्नि द्वारा पाक होने पर उत्पन्न आद्य रसधातु में मधुर,अम्ल या कटु रस के परिणाम से ही वात, पित्त और कफ दोष में वृद्धि या क्षय होता</a:t>
            </a:r>
            <a:r>
              <a:rPr lang="en-US" sz="2800" dirty="0" smtClean="0"/>
              <a:t> </a:t>
            </a:r>
            <a:r>
              <a:rPr lang="hi-IN" sz="2800" dirty="0" smtClean="0"/>
              <a:t>है। </a:t>
            </a:r>
            <a:endParaRPr lang="en-US" sz="28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ctr">
              <a:buNone/>
            </a:pPr>
            <a:r>
              <a:rPr lang="hi-IN" b="1" dirty="0" smtClean="0">
                <a:solidFill>
                  <a:srgbClr val="FF0000"/>
                </a:solidFill>
              </a:rPr>
              <a:t>उपरोक्त सिद्धांत के अपवाद जैसे –</a:t>
            </a:r>
            <a:endParaRPr lang="en-US" b="1" dirty="0" smtClean="0">
              <a:solidFill>
                <a:srgbClr val="FF0000"/>
              </a:solidFill>
            </a:endParaRPr>
          </a:p>
          <a:p>
            <a:endParaRPr lang="hi-IN" b="1" dirty="0" smtClean="0">
              <a:solidFill>
                <a:srgbClr val="FF0000"/>
              </a:solidFill>
            </a:endParaRPr>
          </a:p>
          <a:p>
            <a:pPr>
              <a:buNone/>
            </a:pPr>
            <a:r>
              <a:rPr lang="hi-IN" sz="2800" dirty="0" smtClean="0"/>
              <a:t>१ - मधुर रस युक्त तैल  का विपाक - कटु </a:t>
            </a:r>
          </a:p>
          <a:p>
            <a:pPr>
              <a:buNone/>
            </a:pPr>
            <a:r>
              <a:rPr lang="hi-IN" sz="2800" dirty="0" smtClean="0"/>
              <a:t>२ - अम्ल रस से युक्त आमलकी का विपाक - मधुर </a:t>
            </a:r>
          </a:p>
          <a:p>
            <a:pPr>
              <a:buNone/>
            </a:pPr>
            <a:r>
              <a:rPr lang="hi-IN" sz="2800" dirty="0" smtClean="0"/>
              <a:t>३ - लवण रस से  युक्त सौवर्चल विपाक - कटु </a:t>
            </a:r>
          </a:p>
          <a:p>
            <a:pPr>
              <a:buNone/>
            </a:pPr>
            <a:r>
              <a:rPr lang="hi-IN" sz="2800" dirty="0" smtClean="0"/>
              <a:t>४- कटु रस से   युक्त पिप्पली और शुंठी का विपाक -मधुर </a:t>
            </a:r>
          </a:p>
          <a:p>
            <a:pPr>
              <a:buNone/>
            </a:pPr>
            <a:r>
              <a:rPr lang="hi-IN" sz="2800" dirty="0" smtClean="0"/>
              <a:t>५- तिक्त रस से युक्त पाटोल का विपाक -मधुर </a:t>
            </a:r>
          </a:p>
          <a:p>
            <a:pPr>
              <a:buNone/>
            </a:pPr>
            <a:r>
              <a:rPr lang="hi-IN" sz="2800" dirty="0" smtClean="0"/>
              <a:t>6 - कषाय    रस  से युक्त हरीतकी  का विपाक -मधुर </a:t>
            </a:r>
          </a:p>
          <a:p>
            <a:endParaRPr lang="hi-IN" dirty="0" smtClean="0"/>
          </a:p>
          <a:p>
            <a:pPr>
              <a:buNone/>
            </a:pPr>
            <a:endParaRPr lang="hi-IN"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normAutofit fontScale="92500" lnSpcReduction="10000"/>
          </a:bodyPr>
          <a:lstStyle/>
          <a:p>
            <a:pPr algn="ctr">
              <a:buNone/>
            </a:pPr>
            <a:r>
              <a:rPr lang="hi-IN" sz="3500" b="1" u="sng" dirty="0" smtClean="0">
                <a:solidFill>
                  <a:srgbClr val="FF0000"/>
                </a:solidFill>
              </a:rPr>
              <a:t>पंचविध विपाकवाद</a:t>
            </a:r>
            <a:r>
              <a:rPr lang="hi-IN" sz="3500" b="1" dirty="0" smtClean="0">
                <a:solidFill>
                  <a:srgbClr val="FF0000"/>
                </a:solidFill>
              </a:rPr>
              <a:t> </a:t>
            </a:r>
          </a:p>
          <a:p>
            <a:pPr algn="just">
              <a:buNone/>
            </a:pPr>
            <a:endParaRPr lang="hi-IN" sz="2400" b="1" dirty="0" smtClean="0">
              <a:solidFill>
                <a:srgbClr val="FF0000"/>
              </a:solidFill>
            </a:endParaRPr>
          </a:p>
          <a:p>
            <a:pPr algn="just"/>
            <a:r>
              <a:rPr lang="hi-IN" sz="2800" b="1" u="sng" dirty="0" smtClean="0">
                <a:solidFill>
                  <a:schemeClr val="tx2">
                    <a:lumMod val="75000"/>
                  </a:schemeClr>
                </a:solidFill>
              </a:rPr>
              <a:t>सिद्धांत का आधार</a:t>
            </a:r>
            <a:r>
              <a:rPr lang="hi-IN" sz="2800" b="1" dirty="0" smtClean="0">
                <a:solidFill>
                  <a:schemeClr val="tx2">
                    <a:lumMod val="75000"/>
                  </a:schemeClr>
                </a:solidFill>
              </a:rPr>
              <a:t> </a:t>
            </a:r>
            <a:r>
              <a:rPr lang="hi-IN" sz="2800" dirty="0" smtClean="0"/>
              <a:t>-</a:t>
            </a:r>
            <a:r>
              <a:rPr lang="hi-IN" sz="2800" b="1" dirty="0" smtClean="0"/>
              <a:t>पंचमहाभूत </a:t>
            </a:r>
          </a:p>
          <a:p>
            <a:pPr algn="just"/>
            <a:endParaRPr lang="hi-IN" sz="2800" b="1" dirty="0" smtClean="0"/>
          </a:p>
          <a:p>
            <a:pPr algn="just"/>
            <a:r>
              <a:rPr lang="hi-IN" sz="2800" dirty="0" smtClean="0">
                <a:solidFill>
                  <a:schemeClr val="tx2">
                    <a:lumMod val="75000"/>
                  </a:schemeClr>
                </a:solidFill>
              </a:rPr>
              <a:t>सुश्रुत संहिता </a:t>
            </a:r>
            <a:r>
              <a:rPr lang="hi-IN" sz="2800" dirty="0" smtClean="0"/>
              <a:t>के अनुसार पृथ्वी आदि पंचमहाभूतों से बनी हुई देह  में गया हुआ पांचभौतिक आहार पाचक पित्त द्वारा ठीक तरह से पक़्व होकर अपने - अपने गुण वाले शारीरिक दोष ,धातु और मलो को बढाता है, अर्थात भुक्त द्रव्य के भौतिक संगठन  में जिस महाभूत की प्रधानता होती है उसका विपाक उस महाभूत के अनुरूप ही होता है। </a:t>
            </a:r>
          </a:p>
          <a:p>
            <a:pPr algn="just"/>
            <a:endParaRPr lang="hi-IN" sz="2800" dirty="0" smtClean="0"/>
          </a:p>
          <a:p>
            <a:pPr algn="just"/>
            <a:r>
              <a:rPr lang="hi-IN" sz="2800" dirty="0" smtClean="0"/>
              <a:t>अतः विपाक ५ प्रकार का होता है –</a:t>
            </a:r>
          </a:p>
          <a:p>
            <a:pPr algn="just">
              <a:buNone/>
            </a:pPr>
            <a:r>
              <a:rPr lang="hi-IN" sz="2800" dirty="0" smtClean="0"/>
              <a:t>       </a:t>
            </a:r>
            <a:r>
              <a:rPr lang="hi-IN" sz="2800" b="1" dirty="0" smtClean="0">
                <a:solidFill>
                  <a:schemeClr val="tx2">
                    <a:lumMod val="75000"/>
                  </a:schemeClr>
                </a:solidFill>
              </a:rPr>
              <a:t>पृथ्वी ,आप्य,आग्नेय  वायव्य ,और नाभस</a:t>
            </a:r>
            <a:r>
              <a:rPr lang="hi-IN" sz="2800" dirty="0" smtClean="0"/>
              <a:t>। </a:t>
            </a:r>
            <a:endParaRPr lang="en-US" sz="28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533400"/>
            <a:ext cx="8229600" cy="5181600"/>
          </a:xfrm>
        </p:spPr>
        <p:txBody>
          <a:bodyPr>
            <a:normAutofit/>
          </a:bodyPr>
          <a:lstStyle/>
          <a:p>
            <a:pPr algn="ctr">
              <a:buNone/>
            </a:pPr>
            <a:r>
              <a:rPr lang="hi-IN" b="1" dirty="0" smtClean="0">
                <a:solidFill>
                  <a:srgbClr val="FF0000"/>
                </a:solidFill>
              </a:rPr>
              <a:t>समीक्षा –</a:t>
            </a:r>
            <a:endParaRPr lang="en-US" b="1" dirty="0" smtClean="0">
              <a:solidFill>
                <a:srgbClr val="FF0000"/>
              </a:solidFill>
            </a:endParaRPr>
          </a:p>
          <a:p>
            <a:pPr algn="just"/>
            <a:r>
              <a:rPr lang="hi-IN" sz="2400" dirty="0" smtClean="0"/>
              <a:t>द्विविध  विपाकवाद का आधार भी पंचमहाभूत ही है।</a:t>
            </a:r>
          </a:p>
          <a:p>
            <a:pPr algn="just"/>
            <a:endParaRPr lang="hi-IN" sz="2400" dirty="0" smtClean="0"/>
          </a:p>
          <a:p>
            <a:pPr algn="just"/>
            <a:r>
              <a:rPr lang="hi-IN" sz="2400" dirty="0" smtClean="0"/>
              <a:t>पाँचो महाभूतो को गुरुता एवं लघुता के आधार पर दो वर्गों में बाटा जाता है। पृथ्वी और जल महाभूत  की प्रधानता वाले द्रव्य गुरु होते है, जबकि शेष तीन महाभूतो की प्रधानता वाले द्रव्य लघु होते है। </a:t>
            </a:r>
          </a:p>
          <a:p>
            <a:pPr algn="just"/>
            <a:endParaRPr lang="hi-IN" sz="2400" dirty="0" smtClean="0"/>
          </a:p>
          <a:p>
            <a:pPr algn="just"/>
            <a:r>
              <a:rPr lang="hi-IN" sz="2400" dirty="0" smtClean="0"/>
              <a:t>अतः भुक्त द्रव्यों में विद्यमान प्रधान महाभूत के आधार पर पंचविध विपाकवाद तथा भुक्त द्रव्यों के आश्रित गुण(गुरु एवं लघु) के आधार पर द्विविध विपाकवाद -ये दोनों भौतिकवाद के ही दो रूप है। </a:t>
            </a:r>
          </a:p>
          <a:p>
            <a:pPr>
              <a:buNone/>
            </a:pPr>
            <a:endParaRPr lang="hi-IN" dirty="0" smtClean="0"/>
          </a:p>
        </p:txBody>
      </p:sp>
      <p:sp>
        <p:nvSpPr>
          <p:cNvPr id="3" name="Slide Number Placeholder 2"/>
          <p:cNvSpPr>
            <a:spLocks noGrp="1"/>
          </p:cNvSpPr>
          <p:nvPr>
            <p:ph type="sldNum" sz="quarter" idx="12"/>
          </p:nvPr>
        </p:nvSpPr>
        <p:spPr/>
        <p:txBody>
          <a:bodyPr/>
          <a:lstStyle/>
          <a:p>
            <a:fld id="{B6F15528-21DE-4FAA-801E-634DDDAF4B2B}"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304800"/>
            <a:ext cx="8915400" cy="6400800"/>
          </a:xfrm>
        </p:spPr>
        <p:txBody>
          <a:bodyPr>
            <a:normAutofit fontScale="85000" lnSpcReduction="20000"/>
          </a:bodyPr>
          <a:lstStyle/>
          <a:p>
            <a:pPr algn="ctr">
              <a:buNone/>
            </a:pPr>
            <a:r>
              <a:rPr lang="hi-IN" sz="4600" b="1" dirty="0" smtClean="0">
                <a:solidFill>
                  <a:srgbClr val="FF0000"/>
                </a:solidFill>
              </a:rPr>
              <a:t>षड्विध विपाकवाद </a:t>
            </a:r>
          </a:p>
          <a:p>
            <a:pPr>
              <a:buNone/>
            </a:pPr>
            <a:r>
              <a:rPr lang="hi-IN" dirty="0" smtClean="0"/>
              <a:t>        १.  यथारसविपाकवाद </a:t>
            </a:r>
          </a:p>
          <a:p>
            <a:pPr>
              <a:buNone/>
            </a:pPr>
            <a:r>
              <a:rPr lang="hi-IN" dirty="0" smtClean="0"/>
              <a:t>        २. अनियतरस विपाकवाद </a:t>
            </a:r>
          </a:p>
          <a:p>
            <a:pPr>
              <a:buNone/>
            </a:pPr>
            <a:endParaRPr lang="hi-IN" dirty="0" smtClean="0"/>
          </a:p>
          <a:p>
            <a:pPr marL="514350" indent="-514350">
              <a:buAutoNum type="hindiNumPeriod"/>
            </a:pPr>
            <a:r>
              <a:rPr lang="hi-IN" sz="3400" b="1" dirty="0" smtClean="0">
                <a:solidFill>
                  <a:srgbClr val="FF0000"/>
                </a:solidFill>
              </a:rPr>
              <a:t>यथारसविपाकवाद </a:t>
            </a:r>
            <a:endParaRPr lang="en-US" sz="3400" b="1" dirty="0" smtClean="0">
              <a:solidFill>
                <a:srgbClr val="FF0000"/>
              </a:solidFill>
            </a:endParaRPr>
          </a:p>
          <a:p>
            <a:pPr marL="514350" indent="-514350">
              <a:buAutoNum type="hindiNumPeriod"/>
            </a:pPr>
            <a:endParaRPr lang="hi-IN" sz="3400" b="1" dirty="0" smtClean="0">
              <a:solidFill>
                <a:srgbClr val="FF0000"/>
              </a:solidFill>
            </a:endParaRPr>
          </a:p>
          <a:p>
            <a:r>
              <a:rPr lang="hi-IN" b="1" u="sng" dirty="0" smtClean="0"/>
              <a:t>सिद्धांत का आधार</a:t>
            </a:r>
            <a:r>
              <a:rPr lang="en-US" b="1" u="sng" dirty="0" smtClean="0"/>
              <a:t>-</a:t>
            </a:r>
            <a:r>
              <a:rPr lang="hi-IN" b="1" u="sng" dirty="0" smtClean="0"/>
              <a:t> </a:t>
            </a:r>
            <a:r>
              <a:rPr lang="hi-IN" dirty="0" smtClean="0"/>
              <a:t>षडरस</a:t>
            </a:r>
          </a:p>
          <a:p>
            <a:r>
              <a:rPr lang="hi-IN" dirty="0" smtClean="0"/>
              <a:t>इस मत के आचार्य मानते है की मधुरादि रसो के अनुरूप ही विपाक होता है अर्थात </a:t>
            </a:r>
          </a:p>
          <a:p>
            <a:pPr lvl="1"/>
            <a:r>
              <a:rPr lang="hi-IN" dirty="0" smtClean="0"/>
              <a:t>मधुर रस युक्त द्रव्य का विपाक -मधुर ,</a:t>
            </a:r>
          </a:p>
          <a:p>
            <a:pPr lvl="1"/>
            <a:r>
              <a:rPr lang="hi-IN" dirty="0" smtClean="0"/>
              <a:t>अम्ल रस युक्त द्रव्य का विपाक –अम्ल तथा</a:t>
            </a:r>
          </a:p>
          <a:p>
            <a:pPr lvl="1"/>
            <a:r>
              <a:rPr lang="hi-IN" dirty="0" smtClean="0"/>
              <a:t>लवण रस युक्त द्रव्य का विपाक -लवण होता है </a:t>
            </a:r>
          </a:p>
          <a:p>
            <a:pPr lvl="1">
              <a:buNone/>
            </a:pPr>
            <a:endParaRPr lang="hi-IN" dirty="0" smtClean="0"/>
          </a:p>
          <a:p>
            <a:pPr lvl="1">
              <a:buNone/>
            </a:pPr>
            <a:r>
              <a:rPr lang="hi-IN" dirty="0" smtClean="0"/>
              <a:t>इस प्रकार से प्रत्येक रस का  उसके समान ही विपाक होता है। अतः रसो की संख्या के समान विपाक की संख्या ६ ही है। </a:t>
            </a:r>
          </a:p>
          <a:p>
            <a:pPr lvl="1">
              <a:buNone/>
            </a:pPr>
            <a:endParaRPr lang="hi-IN" dirty="0" smtClean="0"/>
          </a:p>
          <a:p>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81000"/>
            <a:ext cx="8610600" cy="5867400"/>
          </a:xfrm>
        </p:spPr>
        <p:txBody>
          <a:bodyPr>
            <a:normAutofit lnSpcReduction="10000"/>
          </a:bodyPr>
          <a:lstStyle/>
          <a:p>
            <a:r>
              <a:rPr lang="hi-IN" sz="4000" b="1" dirty="0" smtClean="0">
                <a:solidFill>
                  <a:srgbClr val="FF0000"/>
                </a:solidFill>
              </a:rPr>
              <a:t>विपाक शब्द की व्युत्पत्ति </a:t>
            </a:r>
          </a:p>
          <a:p>
            <a:endParaRPr lang="en-US" b="1" dirty="0" smtClean="0">
              <a:solidFill>
                <a:srgbClr val="FF0000"/>
              </a:solidFill>
            </a:endParaRPr>
          </a:p>
          <a:p>
            <a:pPr algn="just"/>
            <a:r>
              <a:rPr lang="hi-IN" dirty="0" smtClean="0"/>
              <a:t> </a:t>
            </a:r>
            <a:r>
              <a:rPr lang="hi-IN" b="1" dirty="0" smtClean="0">
                <a:solidFill>
                  <a:schemeClr val="tx2">
                    <a:lumMod val="50000"/>
                  </a:schemeClr>
                </a:solidFill>
              </a:rPr>
              <a:t>वि उपसर्ग + पच् धातु + घञ् प्रत्यय</a:t>
            </a:r>
            <a:r>
              <a:rPr lang="en-US" b="1" dirty="0" smtClean="0">
                <a:solidFill>
                  <a:schemeClr val="tx2">
                    <a:lumMod val="50000"/>
                  </a:schemeClr>
                </a:solidFill>
              </a:rPr>
              <a:t> </a:t>
            </a:r>
            <a:r>
              <a:rPr lang="hi-IN" dirty="0" smtClean="0">
                <a:solidFill>
                  <a:schemeClr val="tx1"/>
                </a:solidFill>
              </a:rPr>
              <a:t>करने से विपाक शब्द बनता है। </a:t>
            </a:r>
            <a:endParaRPr lang="en-US" dirty="0" smtClean="0">
              <a:solidFill>
                <a:schemeClr val="tx1"/>
              </a:solidFill>
            </a:endParaRPr>
          </a:p>
          <a:p>
            <a:pPr algn="just"/>
            <a:r>
              <a:rPr lang="hi-IN" dirty="0" smtClean="0">
                <a:solidFill>
                  <a:schemeClr val="tx1"/>
                </a:solidFill>
              </a:rPr>
              <a:t>जिसका अर्थ है परिपक्व होना, परिणाम , कर्म का फल।</a:t>
            </a:r>
            <a:endParaRPr lang="en-US" dirty="0" smtClean="0">
              <a:solidFill>
                <a:schemeClr val="tx1"/>
              </a:solidFill>
            </a:endParaRPr>
          </a:p>
          <a:p>
            <a:pPr algn="l"/>
            <a:endParaRPr lang="hi-IN" sz="3600" b="1" dirty="0" smtClean="0">
              <a:solidFill>
                <a:srgbClr val="FF0000"/>
              </a:solidFill>
            </a:endParaRPr>
          </a:p>
          <a:p>
            <a:pPr algn="l"/>
            <a:r>
              <a:rPr lang="hi-IN" sz="3600" b="1" dirty="0" smtClean="0">
                <a:solidFill>
                  <a:srgbClr val="FF0000"/>
                </a:solidFill>
              </a:rPr>
              <a:t>                       पर्याय</a:t>
            </a:r>
          </a:p>
          <a:p>
            <a:pPr algn="l"/>
            <a:endParaRPr lang="en-US" sz="3600" b="1" dirty="0" smtClean="0">
              <a:solidFill>
                <a:srgbClr val="FF0000"/>
              </a:solidFill>
            </a:endParaRPr>
          </a:p>
          <a:p>
            <a:r>
              <a:rPr lang="hi-IN" dirty="0" smtClean="0"/>
              <a:t>            </a:t>
            </a:r>
            <a:r>
              <a:rPr lang="hi-IN" dirty="0" smtClean="0">
                <a:solidFill>
                  <a:schemeClr val="tx1">
                    <a:lumMod val="95000"/>
                    <a:lumOff val="5000"/>
                  </a:schemeClr>
                </a:solidFill>
              </a:rPr>
              <a:t>परिणाम,जरण </a:t>
            </a:r>
            <a:r>
              <a:rPr lang="en-US" dirty="0" smtClean="0">
                <a:solidFill>
                  <a:schemeClr val="tx1">
                    <a:lumMod val="95000"/>
                    <a:lumOff val="5000"/>
                  </a:schemeClr>
                </a:solidFill>
              </a:rPr>
              <a:t>,</a:t>
            </a:r>
            <a:r>
              <a:rPr lang="hi-IN" dirty="0" smtClean="0">
                <a:solidFill>
                  <a:schemeClr val="tx1">
                    <a:lumMod val="95000"/>
                    <a:lumOff val="5000"/>
                  </a:schemeClr>
                </a:solidFill>
              </a:rPr>
              <a:t>पाक ,प्रपाक ,परिपाक ,विपाक </a:t>
            </a:r>
            <a:r>
              <a:rPr lang="en-US" dirty="0" smtClean="0">
                <a:solidFill>
                  <a:schemeClr val="tx1">
                    <a:lumMod val="95000"/>
                    <a:lumOff val="5000"/>
                  </a:schemeClr>
                </a:solidFill>
              </a:rPr>
              <a:t>         </a:t>
            </a:r>
            <a:r>
              <a:rPr lang="hi-IN" dirty="0" smtClean="0">
                <a:solidFill>
                  <a:schemeClr val="tx1">
                    <a:lumMod val="95000"/>
                    <a:lumOff val="5000"/>
                  </a:schemeClr>
                </a:solidFill>
              </a:rPr>
              <a:t>जरा</a:t>
            </a:r>
            <a:r>
              <a:rPr lang="en-US" dirty="0" smtClean="0">
                <a:solidFill>
                  <a:schemeClr val="tx1">
                    <a:lumMod val="95000"/>
                    <a:lumOff val="5000"/>
                  </a:schemeClr>
                </a:solidFill>
              </a:rPr>
              <a:t>,</a:t>
            </a:r>
            <a:r>
              <a:rPr lang="hi-IN" dirty="0" smtClean="0">
                <a:solidFill>
                  <a:schemeClr val="tx1">
                    <a:lumMod val="95000"/>
                    <a:lumOff val="5000"/>
                  </a:schemeClr>
                </a:solidFill>
              </a:rPr>
              <a:t> जूर्ति</a:t>
            </a:r>
            <a:endParaRPr lang="en-US" dirty="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68362"/>
          </a:xfrm>
        </p:spPr>
        <p:txBody>
          <a:bodyPr>
            <a:normAutofit/>
          </a:bodyPr>
          <a:lstStyle/>
          <a:p>
            <a:r>
              <a:rPr lang="hi-IN" b="1" dirty="0" smtClean="0">
                <a:solidFill>
                  <a:srgbClr val="FF0000"/>
                </a:solidFill>
              </a:rPr>
              <a:t>२. </a:t>
            </a:r>
            <a:r>
              <a:rPr lang="hi-IN" b="1" u="sng" dirty="0" smtClean="0">
                <a:solidFill>
                  <a:srgbClr val="FF0000"/>
                </a:solidFill>
              </a:rPr>
              <a:t>अनियतरस विपाकवाद </a:t>
            </a:r>
            <a:endParaRPr lang="en-US" dirty="0"/>
          </a:p>
        </p:txBody>
      </p:sp>
      <p:sp>
        <p:nvSpPr>
          <p:cNvPr id="2" name="Content Placeholder 1"/>
          <p:cNvSpPr>
            <a:spLocks noGrp="1"/>
          </p:cNvSpPr>
          <p:nvPr>
            <p:ph idx="1"/>
          </p:nvPr>
        </p:nvSpPr>
        <p:spPr>
          <a:xfrm>
            <a:off x="381000" y="1219200"/>
            <a:ext cx="8534400" cy="5486400"/>
          </a:xfrm>
        </p:spPr>
        <p:txBody>
          <a:bodyPr>
            <a:noAutofit/>
          </a:bodyPr>
          <a:lstStyle/>
          <a:p>
            <a:pPr algn="just">
              <a:lnSpc>
                <a:spcPct val="120000"/>
              </a:lnSpc>
            </a:pPr>
            <a:r>
              <a:rPr lang="hi-IN" sz="2000" b="1" u="sng" dirty="0" smtClean="0">
                <a:solidFill>
                  <a:schemeClr val="tx2">
                    <a:lumMod val="75000"/>
                  </a:schemeClr>
                </a:solidFill>
              </a:rPr>
              <a:t>सिद्धांत का आधार </a:t>
            </a:r>
            <a:r>
              <a:rPr lang="hi-IN" sz="2000" u="sng" dirty="0" smtClean="0"/>
              <a:t>- </a:t>
            </a:r>
            <a:r>
              <a:rPr lang="hi-IN" sz="2000" dirty="0" smtClean="0"/>
              <a:t>द्रव्यों के पाचन काल में प्रधान (प्रबल) रस के  आधार पर। </a:t>
            </a:r>
          </a:p>
          <a:p>
            <a:pPr algn="just">
              <a:lnSpc>
                <a:spcPct val="120000"/>
              </a:lnSpc>
            </a:pPr>
            <a:r>
              <a:rPr lang="hi-IN" sz="2000" dirty="0" smtClean="0"/>
              <a:t>इस मत के आचार्यो के अनुसार अनेक रसो से युक्त द्रव्य के पाचन के समय (विपाक काल ) में बलवान रस दुर्बल रस को दबा लेता है, और उस द्रव्य का विपाक प्रबल रस के अनुरूप ही होता है</a:t>
            </a:r>
          </a:p>
          <a:p>
            <a:pPr algn="just">
              <a:lnSpc>
                <a:spcPct val="120000"/>
              </a:lnSpc>
            </a:pPr>
            <a:r>
              <a:rPr lang="hi-IN" sz="2000" dirty="0" smtClean="0"/>
              <a:t>परन्तु इस सिद्धांत के आधार पर यह कहना कठिन होता है की किस रस की कब प्रबलता होगी, अतः विपाक निर्धारण प्रबल रस पर ही निर्भर होने के कारण इसमें अनियतता रहती है । </a:t>
            </a:r>
          </a:p>
          <a:p>
            <a:pPr algn="just">
              <a:lnSpc>
                <a:spcPct val="120000"/>
              </a:lnSpc>
            </a:pPr>
            <a:r>
              <a:rPr lang="hi-IN" sz="2000" dirty="0" smtClean="0"/>
              <a:t>अतः यदि मधुर रस प्रबल है तो मधुर विपाक ,यदि अम्ल रस प्रबल है तो अम्ल विपाक। </a:t>
            </a:r>
          </a:p>
          <a:p>
            <a:pPr algn="just">
              <a:lnSpc>
                <a:spcPct val="120000"/>
              </a:lnSpc>
            </a:pPr>
            <a:r>
              <a:rPr lang="hi-IN" sz="2000" dirty="0" smtClean="0"/>
              <a:t>इस प्रकार इस मत के अनुयायी भी विपाक की संख्या तो ६ ही मानते है लेकिन उनका निर्धारण अनियत बताया है। </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i-IN" b="1" dirty="0" smtClean="0">
                <a:solidFill>
                  <a:srgbClr val="FF0000"/>
                </a:solidFill>
              </a:rPr>
              <a:t>समीक्षा </a:t>
            </a:r>
            <a:endParaRPr lang="en-US" dirty="0"/>
          </a:p>
        </p:txBody>
      </p:sp>
      <p:sp>
        <p:nvSpPr>
          <p:cNvPr id="3" name="Content Placeholder 2"/>
          <p:cNvSpPr>
            <a:spLocks noGrp="1"/>
          </p:cNvSpPr>
          <p:nvPr>
            <p:ph idx="1"/>
          </p:nvPr>
        </p:nvSpPr>
        <p:spPr/>
        <p:txBody>
          <a:bodyPr/>
          <a:lstStyle/>
          <a:p>
            <a:pPr algn="just"/>
            <a:r>
              <a:rPr lang="hi-IN" dirty="0" smtClean="0"/>
              <a:t>अनियतविपाकवाद, यथारसविपाकवाद का ही रूप है।</a:t>
            </a:r>
            <a:r>
              <a:rPr lang="en-US" dirty="0" smtClean="0"/>
              <a:t> </a:t>
            </a:r>
            <a:r>
              <a:rPr lang="hi-IN" dirty="0" smtClean="0"/>
              <a:t>अतः  यथारसविपाकवाद</a:t>
            </a:r>
            <a:r>
              <a:rPr lang="en-US" dirty="0" smtClean="0"/>
              <a:t> </a:t>
            </a:r>
            <a:r>
              <a:rPr lang="hi-IN" dirty="0" smtClean="0"/>
              <a:t>दोष के समान ही अनियतविपाकवाद में भी  दोष आ जाता है। </a:t>
            </a:r>
            <a:endParaRPr lang="en-US" dirty="0" smtClean="0"/>
          </a:p>
          <a:p>
            <a:pPr algn="just"/>
            <a:r>
              <a:rPr lang="hi-IN" dirty="0" smtClean="0"/>
              <a:t>इस  सिद्धांत  में दूसरा महान दोष  अनवस्था या अनियतता है एवं  विज्ञान ने अनियत के लिए कोई स्थान नहीं है।</a:t>
            </a:r>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321491"/>
          </a:xfrm>
        </p:spPr>
        <p:txBody>
          <a:bodyPr/>
          <a:lstStyle/>
          <a:p>
            <a:pPr algn="ctr">
              <a:buNone/>
            </a:pPr>
            <a:r>
              <a:rPr lang="hi-IN" b="1" u="sng" dirty="0" smtClean="0">
                <a:solidFill>
                  <a:srgbClr val="FF0000"/>
                </a:solidFill>
              </a:rPr>
              <a:t>विपाक सम्बंधित सामान्य सिद्धांत स्थापना </a:t>
            </a:r>
            <a:r>
              <a:rPr lang="hi-IN" u="sng" dirty="0" smtClean="0">
                <a:solidFill>
                  <a:srgbClr val="FF0000"/>
                </a:solidFill>
              </a:rPr>
              <a:t>–</a:t>
            </a:r>
          </a:p>
          <a:p>
            <a:pPr algn="ctr">
              <a:buNone/>
            </a:pPr>
            <a:endParaRPr lang="hi-IN" u="sng" dirty="0" smtClean="0">
              <a:solidFill>
                <a:srgbClr val="FF0000"/>
              </a:solidFill>
            </a:endParaRPr>
          </a:p>
          <a:p>
            <a:pPr algn="just"/>
            <a:r>
              <a:rPr lang="hi-IN" sz="2400" dirty="0" smtClean="0"/>
              <a:t> १  षड्विधविपाकवाद की दोनों ही शाखाओ को आचार्यो ने युक्ति   पूर्वक अस्वीकार किया है। </a:t>
            </a:r>
          </a:p>
          <a:p>
            <a:pPr algn="just"/>
            <a:r>
              <a:rPr lang="hi-IN" sz="2400" dirty="0" smtClean="0"/>
              <a:t>२  पंचविध विपाकवाद मूलरूप से द्विविध विपाकवाद का ही एक पृथक रूप है। अतः इस मत को द्विविध विपाकवाद के रूप में ही ग्रहण करना चाहिए। </a:t>
            </a:r>
          </a:p>
          <a:p>
            <a:pPr algn="just"/>
            <a:r>
              <a:rPr lang="hi-IN" sz="2400" dirty="0" smtClean="0"/>
              <a:t>३  आत्रेय    संप्रदाय  का त्रिविद्विविपाकवाद और धन्वन्तरि संप्रदाय का द्विविधविपाकवाद सर्वाधिक प्रचलित और तर्कसंग्रह है। </a:t>
            </a:r>
            <a:endParaRPr lang="en-US" sz="24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b="1" dirty="0" smtClean="0">
                <a:solidFill>
                  <a:srgbClr val="FF0000"/>
                </a:solidFill>
              </a:rPr>
              <a:t>खण्डन</a:t>
            </a:r>
            <a:endParaRPr lang="en-US" b="1" dirty="0">
              <a:solidFill>
                <a:srgbClr val="FF0000"/>
              </a:solidFill>
            </a:endParaRPr>
          </a:p>
        </p:txBody>
      </p:sp>
      <p:sp>
        <p:nvSpPr>
          <p:cNvPr id="3" name="Content Placeholder 2"/>
          <p:cNvSpPr>
            <a:spLocks noGrp="1"/>
          </p:cNvSpPr>
          <p:nvPr>
            <p:ph idx="1"/>
          </p:nvPr>
        </p:nvSpPr>
        <p:spPr/>
        <p:txBody>
          <a:bodyPr>
            <a:normAutofit/>
          </a:bodyPr>
          <a:lstStyle/>
          <a:p>
            <a:r>
              <a:rPr lang="hi-IN" sz="2800" dirty="0" smtClean="0"/>
              <a:t>सुश्रुत ने आत्रेय –सम्प्रदाय के इस मत का खण्डन किया है, उनका कथन है की त्रिविध विपाक युक्तिसंगत नहीं है क्योंकि पित्त का प्राकृत रस कटु है ,वही विदग्ध होने पर अम्ल हो जाता है ;अतः अम्लता आवस्थिक है, प्राकृत नहीं , किन्तु विपाक का निर्णय तो प्राकृत रस  के आधार पर ही होना चाहिए, वैकृत  स्वरूप पर नहीं</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762000"/>
            <a:ext cx="8382000" cy="5257800"/>
          </a:xfrm>
        </p:spPr>
        <p:txBody>
          <a:bodyPr>
            <a:normAutofit/>
          </a:bodyPr>
          <a:lstStyle/>
          <a:p>
            <a:pPr algn="just"/>
            <a:r>
              <a:rPr lang="hi-IN" sz="2600" dirty="0" smtClean="0"/>
              <a:t>नागार्जुन ने भी त्रिविध विपाक का खण्डन किया है ।</a:t>
            </a:r>
            <a:endParaRPr lang="en-US" sz="2600" dirty="0" smtClean="0"/>
          </a:p>
          <a:p>
            <a:pPr algn="just"/>
            <a:r>
              <a:rPr lang="hi-IN" sz="2600" dirty="0" smtClean="0"/>
              <a:t>मुख्यतः निम्नाङ्कित तीन हेतुओं का इसमें विचार किया गया है</a:t>
            </a:r>
            <a:endParaRPr lang="en-US" sz="2600" dirty="0" smtClean="0"/>
          </a:p>
          <a:p>
            <a:pPr marL="514350" indent="-514350" algn="just">
              <a:buFont typeface="+mj-lt"/>
              <a:buAutoNum type="arabicPeriod"/>
            </a:pPr>
            <a:r>
              <a:rPr lang="hi-IN" sz="2600" b="1" dirty="0" smtClean="0"/>
              <a:t>काल की दृष्टि से- </a:t>
            </a:r>
            <a:endParaRPr lang="en-US" sz="2600" b="1" dirty="0" smtClean="0"/>
          </a:p>
          <a:p>
            <a:pPr marL="514350" indent="-514350" algn="just">
              <a:buNone/>
            </a:pPr>
            <a:r>
              <a:rPr lang="en-US" sz="2600" b="1" dirty="0" smtClean="0"/>
              <a:t>     </a:t>
            </a:r>
            <a:r>
              <a:rPr lang="hi-IN" sz="2600" dirty="0" smtClean="0"/>
              <a:t>विपाक में यदि पाचन - काल का भी विचार किया जाय तो कुछ द्रव्य देर से पचते हैं और कुछ शीघ्र पच जाते हैं , अतः इस दृष्टि से दो ही विपाक हो सकते हैं- चिरकालिक और अचिरकालिक। </a:t>
            </a:r>
            <a:endParaRPr lang="en-US" sz="2600" dirty="0" smtClean="0"/>
          </a:p>
          <a:p>
            <a:pPr algn="just">
              <a:buNone/>
            </a:pPr>
            <a:r>
              <a:rPr lang="hi-IN" sz="2600" b="1" dirty="0" smtClean="0"/>
              <a:t>२. गुण की दृष्टि से- </a:t>
            </a:r>
            <a:r>
              <a:rPr lang="hi-IN" sz="2600" dirty="0" smtClean="0"/>
              <a:t>गुण की दृष्टि से भी विचार करने पर दो ही विपाक होते हैं- गुरु और लघु</a:t>
            </a:r>
            <a:endParaRPr lang="en-US" sz="2600" dirty="0" smtClean="0"/>
          </a:p>
          <a:p>
            <a:pPr algn="just">
              <a:buNone/>
            </a:pPr>
            <a:r>
              <a:rPr lang="hi-IN" sz="2600" b="1" dirty="0" smtClean="0"/>
              <a:t>३. रस की दृष्टि से- </a:t>
            </a:r>
            <a:r>
              <a:rPr lang="hi-IN" sz="2600" dirty="0" smtClean="0"/>
              <a:t>रस की दृष्टि से भी यदि विचार किया जाय तो दो ही रस विपाक में आते हैं - मधुर और कटु </a:t>
            </a:r>
            <a:endParaRPr lang="en-US" dirty="0" smtClean="0"/>
          </a:p>
          <a:p>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fontScale="77500" lnSpcReduction="20000"/>
          </a:bodyPr>
          <a:lstStyle/>
          <a:p>
            <a:pPr>
              <a:lnSpc>
                <a:spcPct val="110000"/>
              </a:lnSpc>
            </a:pPr>
            <a:r>
              <a:rPr lang="hi-IN" b="1" dirty="0" smtClean="0">
                <a:solidFill>
                  <a:srgbClr val="FF0000"/>
                </a:solidFill>
              </a:rPr>
              <a:t>समीक्षा </a:t>
            </a:r>
            <a:r>
              <a:rPr lang="hi-IN" dirty="0" smtClean="0"/>
              <a:t>-</a:t>
            </a:r>
          </a:p>
          <a:p>
            <a:pPr>
              <a:lnSpc>
                <a:spcPct val="110000"/>
              </a:lnSpc>
            </a:pPr>
            <a:r>
              <a:rPr lang="hi-IN" dirty="0" smtClean="0"/>
              <a:t>यह  मत तर्कसंगत नहीं है। इस</a:t>
            </a:r>
            <a:r>
              <a:rPr lang="en-US" dirty="0" smtClean="0"/>
              <a:t> </a:t>
            </a:r>
            <a:r>
              <a:rPr lang="hi-IN" dirty="0" smtClean="0"/>
              <a:t>मत  </a:t>
            </a:r>
            <a:r>
              <a:rPr lang="en-US" dirty="0" smtClean="0"/>
              <a:t> </a:t>
            </a:r>
            <a:r>
              <a:rPr lang="hi-IN" dirty="0" smtClean="0"/>
              <a:t>को अस्वीकार करते हुए अष्टांग संग्रह ने तर्क दिया है की कुछ द्रव्यों का विपाक उनके रसानुसार ही होता है। लेकिन इनके अनेक अपवाद है </a:t>
            </a:r>
            <a:r>
              <a:rPr lang="en-US" dirty="0" smtClean="0"/>
              <a:t>--</a:t>
            </a:r>
            <a:endParaRPr lang="hi-IN" dirty="0" smtClean="0"/>
          </a:p>
          <a:p>
            <a:pPr>
              <a:lnSpc>
                <a:spcPct val="110000"/>
              </a:lnSpc>
            </a:pPr>
            <a:r>
              <a:rPr lang="hi-IN" dirty="0" smtClean="0"/>
              <a:t>मधुर रस युक्त ब्राम्ही का विपाक अम्ल होता है। </a:t>
            </a:r>
          </a:p>
          <a:p>
            <a:pPr>
              <a:lnSpc>
                <a:spcPct val="110000"/>
              </a:lnSpc>
            </a:pPr>
            <a:r>
              <a:rPr lang="hi-IN" dirty="0" smtClean="0"/>
              <a:t>अम्ल रस युक्त  दाड़िम और आमलकी का विपाक मधुर होता है। </a:t>
            </a:r>
          </a:p>
          <a:p>
            <a:pPr>
              <a:lnSpc>
                <a:spcPct val="110000"/>
              </a:lnSpc>
            </a:pPr>
            <a:r>
              <a:rPr lang="hi-IN" dirty="0" smtClean="0"/>
              <a:t>कटु रस युक्त पिप्पली का विपाक मधुर होता है। </a:t>
            </a:r>
          </a:p>
          <a:p>
            <a:pPr>
              <a:lnSpc>
                <a:spcPct val="110000"/>
              </a:lnSpc>
            </a:pPr>
            <a:r>
              <a:rPr lang="hi-IN" dirty="0" smtClean="0"/>
              <a:t>तिक्तरस युक्त पाटोल पत्र का विपाक मधुर होता है। </a:t>
            </a:r>
          </a:p>
          <a:p>
            <a:pPr>
              <a:lnSpc>
                <a:spcPct val="110000"/>
              </a:lnSpc>
            </a:pPr>
            <a:r>
              <a:rPr lang="hi-IN" dirty="0" smtClean="0"/>
              <a:t>कषाय रस युक्त हरीतकी का विपाक मधुर होता है। </a:t>
            </a:r>
          </a:p>
          <a:p>
            <a:pPr>
              <a:lnSpc>
                <a:spcPct val="110000"/>
              </a:lnSpc>
              <a:buNone/>
            </a:pPr>
            <a:endParaRPr lang="hi-IN" dirty="0" smtClean="0"/>
          </a:p>
          <a:p>
            <a:pPr>
              <a:lnSpc>
                <a:spcPct val="110000"/>
              </a:lnSpc>
              <a:buNone/>
            </a:pPr>
            <a:r>
              <a:rPr lang="hi-IN" dirty="0" smtClean="0"/>
              <a:t>ये सभी अपवाद यथारस विपाक वाद को गलत ठहराते है। </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hi-IN" dirty="0" smtClean="0"/>
              <a:t> </a:t>
            </a:r>
            <a:r>
              <a:rPr lang="hi-IN" sz="4000" b="1" dirty="0" smtClean="0">
                <a:solidFill>
                  <a:srgbClr val="FF0000"/>
                </a:solidFill>
              </a:rPr>
              <a:t>विपाक के गुण-कर्म</a:t>
            </a:r>
            <a:endParaRPr lang="en-US" sz="4000" b="1" dirty="0">
              <a:solidFill>
                <a:srgbClr val="FF0000"/>
              </a:solidFill>
            </a:endParaRPr>
          </a:p>
        </p:txBody>
      </p:sp>
      <p:graphicFrame>
        <p:nvGraphicFramePr>
          <p:cNvPr id="6" name="Content Placeholder 5"/>
          <p:cNvGraphicFramePr>
            <a:graphicFrameLocks noGrp="1"/>
          </p:cNvGraphicFramePr>
          <p:nvPr>
            <p:ph idx="1"/>
          </p:nvPr>
        </p:nvGraphicFramePr>
        <p:xfrm>
          <a:off x="457200" y="1447800"/>
          <a:ext cx="8229600" cy="327792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838200">
                <a:tc>
                  <a:txBody>
                    <a:bodyPr/>
                    <a:lstStyle/>
                    <a:p>
                      <a:endParaRPr lang="en-US" dirty="0"/>
                    </a:p>
                  </a:txBody>
                  <a:tcPr/>
                </a:tc>
                <a:tc>
                  <a:txBody>
                    <a:bodyPr/>
                    <a:lstStyle/>
                    <a:p>
                      <a:r>
                        <a:rPr lang="hi-IN" dirty="0" smtClean="0"/>
                        <a:t>गुण</a:t>
                      </a:r>
                      <a:endParaRPr lang="en-US" dirty="0"/>
                    </a:p>
                  </a:txBody>
                  <a:tcPr/>
                </a:tc>
                <a:tc>
                  <a:txBody>
                    <a:bodyPr/>
                    <a:lstStyle/>
                    <a:p>
                      <a:r>
                        <a:rPr lang="hi-IN" dirty="0" smtClean="0"/>
                        <a:t>दोषकर्म</a:t>
                      </a:r>
                      <a:endParaRPr lang="en-US" dirty="0"/>
                    </a:p>
                  </a:txBody>
                  <a:tcPr/>
                </a:tc>
                <a:tc>
                  <a:txBody>
                    <a:bodyPr/>
                    <a:lstStyle/>
                    <a:p>
                      <a:r>
                        <a:rPr lang="hi-IN" dirty="0" smtClean="0"/>
                        <a:t>धातुकर्म</a:t>
                      </a:r>
                      <a:endParaRPr lang="en-US" dirty="0"/>
                    </a:p>
                  </a:txBody>
                  <a:tcPr/>
                </a:tc>
                <a:tc>
                  <a:txBody>
                    <a:bodyPr/>
                    <a:lstStyle/>
                    <a:p>
                      <a:r>
                        <a:rPr lang="hi-IN" dirty="0" smtClean="0"/>
                        <a:t>मलकर्म</a:t>
                      </a:r>
                      <a:endParaRPr lang="en-US" dirty="0"/>
                    </a:p>
                  </a:txBody>
                  <a:tcPr/>
                </a:tc>
              </a:tr>
              <a:tr h="813240">
                <a:tc>
                  <a:txBody>
                    <a:bodyPr/>
                    <a:lstStyle/>
                    <a:p>
                      <a:r>
                        <a:rPr lang="hi-IN" dirty="0" smtClean="0"/>
                        <a:t>मधुरविपाक</a:t>
                      </a:r>
                      <a:endParaRPr lang="en-US" dirty="0"/>
                    </a:p>
                  </a:txBody>
                  <a:tcPr/>
                </a:tc>
                <a:tc>
                  <a:txBody>
                    <a:bodyPr/>
                    <a:lstStyle/>
                    <a:p>
                      <a:r>
                        <a:rPr lang="hi-IN" dirty="0" smtClean="0"/>
                        <a:t>स्निग्ध,गुरु</a:t>
                      </a:r>
                      <a:endParaRPr lang="en-US" dirty="0"/>
                    </a:p>
                  </a:txBody>
                  <a:tcPr/>
                </a:tc>
                <a:tc>
                  <a:txBody>
                    <a:bodyPr/>
                    <a:lstStyle/>
                    <a:p>
                      <a:r>
                        <a:rPr lang="hi-IN" dirty="0" smtClean="0"/>
                        <a:t>कफवर्धक</a:t>
                      </a:r>
                      <a:endParaRPr lang="en-US" dirty="0"/>
                    </a:p>
                  </a:txBody>
                  <a:tcPr/>
                </a:tc>
                <a:tc>
                  <a:txBody>
                    <a:bodyPr/>
                    <a:lstStyle/>
                    <a:p>
                      <a:r>
                        <a:rPr lang="hi-IN" dirty="0" smtClean="0"/>
                        <a:t>शुक्रल</a:t>
                      </a:r>
                      <a:endParaRPr lang="en-US" dirty="0"/>
                    </a:p>
                  </a:txBody>
                  <a:tcPr/>
                </a:tc>
                <a:tc>
                  <a:txBody>
                    <a:bodyPr/>
                    <a:lstStyle/>
                    <a:p>
                      <a:r>
                        <a:rPr lang="hi-IN" dirty="0" smtClean="0"/>
                        <a:t>सृष्टविण्मूत्र</a:t>
                      </a:r>
                      <a:endParaRPr lang="en-US" dirty="0"/>
                    </a:p>
                  </a:txBody>
                  <a:tcPr/>
                </a:tc>
              </a:tr>
              <a:tr h="813240">
                <a:tc>
                  <a:txBody>
                    <a:bodyPr/>
                    <a:lstStyle/>
                    <a:p>
                      <a:r>
                        <a:rPr lang="hi-IN" dirty="0" smtClean="0"/>
                        <a:t>अम्लविपाक</a:t>
                      </a:r>
                      <a:endParaRPr lang="en-US" dirty="0"/>
                    </a:p>
                  </a:txBody>
                  <a:tcPr/>
                </a:tc>
                <a:tc>
                  <a:txBody>
                    <a:bodyPr/>
                    <a:lstStyle/>
                    <a:p>
                      <a:r>
                        <a:rPr lang="hi-IN" dirty="0" smtClean="0"/>
                        <a:t>स्निग्ध,लघु</a:t>
                      </a:r>
                      <a:endParaRPr lang="en-US" dirty="0"/>
                    </a:p>
                  </a:txBody>
                  <a:tcPr/>
                </a:tc>
                <a:tc>
                  <a:txBody>
                    <a:bodyPr/>
                    <a:lstStyle/>
                    <a:p>
                      <a:r>
                        <a:rPr lang="hi-IN" dirty="0" smtClean="0"/>
                        <a:t>पित्तवर्धक</a:t>
                      </a:r>
                      <a:endParaRPr lang="en-US" dirty="0"/>
                    </a:p>
                  </a:txBody>
                  <a:tcPr/>
                </a:tc>
                <a:tc>
                  <a:txBody>
                    <a:bodyPr/>
                    <a:lstStyle/>
                    <a:p>
                      <a:r>
                        <a:rPr lang="hi-IN" dirty="0" smtClean="0"/>
                        <a:t>शुक्रनाशक </a:t>
                      </a:r>
                      <a:endParaRPr lang="en-US" dirty="0"/>
                    </a:p>
                  </a:txBody>
                  <a:tcPr/>
                </a:tc>
                <a:tc>
                  <a:txBody>
                    <a:bodyPr/>
                    <a:lstStyle/>
                    <a:p>
                      <a:r>
                        <a:rPr lang="hi-IN" dirty="0" smtClean="0"/>
                        <a:t>सृष्टविण्मूत्र</a:t>
                      </a:r>
                      <a:endParaRPr lang="en-US" dirty="0"/>
                    </a:p>
                  </a:txBody>
                  <a:tcPr/>
                </a:tc>
              </a:tr>
              <a:tr h="813240">
                <a:tc>
                  <a:txBody>
                    <a:bodyPr/>
                    <a:lstStyle/>
                    <a:p>
                      <a:r>
                        <a:rPr lang="hi-IN" dirty="0" smtClean="0"/>
                        <a:t>कटुविपाक</a:t>
                      </a:r>
                      <a:endParaRPr lang="en-US" dirty="0"/>
                    </a:p>
                  </a:txBody>
                  <a:tcPr/>
                </a:tc>
                <a:tc>
                  <a:txBody>
                    <a:bodyPr/>
                    <a:lstStyle/>
                    <a:p>
                      <a:r>
                        <a:rPr lang="hi-IN" dirty="0" smtClean="0"/>
                        <a:t>रूक्ष,लघु</a:t>
                      </a:r>
                      <a:endParaRPr lang="en-US" dirty="0"/>
                    </a:p>
                  </a:txBody>
                  <a:tcPr/>
                </a:tc>
                <a:tc>
                  <a:txBody>
                    <a:bodyPr/>
                    <a:lstStyle/>
                    <a:p>
                      <a:r>
                        <a:rPr lang="hi-IN" dirty="0" smtClean="0"/>
                        <a:t>वातवर्धक</a:t>
                      </a:r>
                      <a:endParaRPr lang="en-US" dirty="0"/>
                    </a:p>
                  </a:txBody>
                  <a:tcPr/>
                </a:tc>
                <a:tc>
                  <a:txBody>
                    <a:bodyPr/>
                    <a:lstStyle/>
                    <a:p>
                      <a:r>
                        <a:rPr lang="hi-IN" dirty="0" smtClean="0"/>
                        <a:t>शुक्रनाशक</a:t>
                      </a:r>
                      <a:endParaRPr lang="en-US" dirty="0"/>
                    </a:p>
                  </a:txBody>
                  <a:tcPr/>
                </a:tc>
                <a:tc>
                  <a:txBody>
                    <a:bodyPr/>
                    <a:lstStyle/>
                    <a:p>
                      <a:r>
                        <a:rPr lang="hi-IN" dirty="0" smtClean="0"/>
                        <a:t> बद्धविण्मूत्र</a:t>
                      </a:r>
                      <a:endParaRPr lang="en-US" dirty="0"/>
                    </a:p>
                  </a:txBody>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lnSpcReduction="10000"/>
          </a:bodyPr>
          <a:lstStyle/>
          <a:p>
            <a:pPr algn="ctr">
              <a:buNone/>
            </a:pPr>
            <a:r>
              <a:rPr lang="hi-IN" b="1" dirty="0" smtClean="0">
                <a:solidFill>
                  <a:srgbClr val="FF0000"/>
                </a:solidFill>
              </a:rPr>
              <a:t> </a:t>
            </a:r>
            <a:r>
              <a:rPr lang="hi-IN" sz="3600" b="1" dirty="0" smtClean="0">
                <a:solidFill>
                  <a:srgbClr val="FF0000"/>
                </a:solidFill>
              </a:rPr>
              <a:t>विपाक की उपलब्धि</a:t>
            </a:r>
          </a:p>
          <a:p>
            <a:pPr algn="ctr">
              <a:buNone/>
            </a:pPr>
            <a:endParaRPr lang="hi-IN" b="1" dirty="0" smtClean="0">
              <a:solidFill>
                <a:srgbClr val="FF0000"/>
              </a:solidFill>
            </a:endParaRPr>
          </a:p>
          <a:p>
            <a:pPr>
              <a:buNone/>
            </a:pPr>
            <a:r>
              <a:rPr lang="hi-IN" sz="2800" b="1" dirty="0" smtClean="0"/>
              <a:t>विपाकः कर्मनिष्ठ्या ||                   </a:t>
            </a:r>
            <a:r>
              <a:rPr lang="en-US" sz="2800" b="1" dirty="0" smtClean="0"/>
              <a:t> </a:t>
            </a:r>
            <a:r>
              <a:rPr lang="hi-IN" sz="2800" b="1" dirty="0" smtClean="0"/>
              <a:t>(च.सू. २६/६६)</a:t>
            </a:r>
            <a:endParaRPr lang="hi-IN" sz="2800" b="1" dirty="0" smtClean="0">
              <a:solidFill>
                <a:srgbClr val="FF0000"/>
              </a:solidFill>
            </a:endParaRPr>
          </a:p>
          <a:p>
            <a:pPr algn="just">
              <a:lnSpc>
                <a:spcPct val="150000"/>
              </a:lnSpc>
              <a:buNone/>
            </a:pPr>
            <a:r>
              <a:rPr lang="hi-IN" dirty="0" smtClean="0"/>
              <a:t> </a:t>
            </a:r>
            <a:r>
              <a:rPr lang="en-US" dirty="0" smtClean="0"/>
              <a:t>   </a:t>
            </a:r>
            <a:r>
              <a:rPr lang="hi-IN" sz="2400" dirty="0" smtClean="0"/>
              <a:t>शरीर के भीतर आवस्थिक पाकों के बाद विपाक की प्रक्रिया होने से इसका प्रत्यक्ष नहीं किया जा सकता अतः इसका ज्ञान पाकक्रिया की परिसमाप्ति पर उत्पन्न कर्मों के आधार पर अनुमान के द्वारा किया जाता है । शुक्रवर्धन , कफवर्धन , सृष्टविण्मूत्र इन कार्यों से कारणभूत मधुरविपाक का अनुमान होता है । इसी प्रकार अन्य विपाकों का परिज्ञान किया जाता है ।</a:t>
            </a:r>
            <a:endParaRPr lang="en-US" sz="2400" dirty="0" smtClean="0"/>
          </a:p>
          <a:p>
            <a:pPr>
              <a:buNone/>
            </a:pPr>
            <a:r>
              <a:rPr lang="en-US" dirty="0" smtClean="0"/>
              <a:t> </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hi-IN" sz="3600" b="1" dirty="0" smtClean="0">
                <a:solidFill>
                  <a:srgbClr val="FF0000"/>
                </a:solidFill>
              </a:rPr>
              <a:t>रस –विपाक भेद </a:t>
            </a:r>
            <a:endParaRPr lang="en-US" sz="3600" b="1" dirty="0">
              <a:solidFill>
                <a:srgbClr val="FF0000"/>
              </a:solidFill>
            </a:endParaRPr>
          </a:p>
        </p:txBody>
      </p:sp>
      <p:graphicFrame>
        <p:nvGraphicFramePr>
          <p:cNvPr id="5" name="Content Placeholder 4"/>
          <p:cNvGraphicFramePr>
            <a:graphicFrameLocks noGrp="1"/>
          </p:cNvGraphicFramePr>
          <p:nvPr>
            <p:ph idx="1"/>
          </p:nvPr>
        </p:nvGraphicFramePr>
        <p:xfrm>
          <a:off x="304800" y="1097280"/>
          <a:ext cx="8839200" cy="5760720"/>
        </p:xfrm>
        <a:graphic>
          <a:graphicData uri="http://schemas.openxmlformats.org/drawingml/2006/table">
            <a:tbl>
              <a:tblPr firstRow="1" bandRow="1">
                <a:tableStyleId>{5C22544A-7EE6-4342-B048-85BDC9FD1C3A}</a:tableStyleId>
              </a:tblPr>
              <a:tblGrid>
                <a:gridCol w="1752600"/>
                <a:gridCol w="4038600"/>
                <a:gridCol w="3048000"/>
              </a:tblGrid>
              <a:tr h="0">
                <a:tc>
                  <a:txBody>
                    <a:bodyPr/>
                    <a:lstStyle/>
                    <a:p>
                      <a:r>
                        <a:rPr lang="hi-IN" dirty="0" smtClean="0"/>
                        <a:t>भेद </a:t>
                      </a:r>
                      <a:endParaRPr lang="en-US" dirty="0"/>
                    </a:p>
                  </a:txBody>
                  <a:tcPr/>
                </a:tc>
                <a:tc>
                  <a:txBody>
                    <a:bodyPr/>
                    <a:lstStyle/>
                    <a:p>
                      <a:r>
                        <a:rPr lang="hi-IN" dirty="0" smtClean="0"/>
                        <a:t>रस </a:t>
                      </a:r>
                      <a:endParaRPr lang="en-US" dirty="0"/>
                    </a:p>
                  </a:txBody>
                  <a:tcPr/>
                </a:tc>
                <a:tc>
                  <a:txBody>
                    <a:bodyPr/>
                    <a:lstStyle/>
                    <a:p>
                      <a:r>
                        <a:rPr lang="hi-IN" dirty="0" smtClean="0"/>
                        <a:t>विपाक </a:t>
                      </a:r>
                      <a:endParaRPr lang="en-US" dirty="0"/>
                    </a:p>
                  </a:txBody>
                  <a:tcPr/>
                </a:tc>
              </a:tr>
              <a:tr h="924570">
                <a:tc>
                  <a:txBody>
                    <a:bodyPr/>
                    <a:lstStyle/>
                    <a:p>
                      <a:r>
                        <a:rPr lang="hi-IN" dirty="0" smtClean="0"/>
                        <a:t>लक्षणभेद </a:t>
                      </a:r>
                      <a:endParaRPr lang="en-US" dirty="0"/>
                    </a:p>
                  </a:txBody>
                  <a:tcPr/>
                </a:tc>
                <a:tc>
                  <a:txBody>
                    <a:bodyPr/>
                    <a:lstStyle/>
                    <a:p>
                      <a:r>
                        <a:rPr lang="hi-IN" dirty="0" smtClean="0"/>
                        <a:t>‘रसनर्थो रसः’ </a:t>
                      </a:r>
                      <a:r>
                        <a:rPr lang="hi-IN" sz="1800" dirty="0" smtClean="0"/>
                        <a:t>।</a:t>
                      </a:r>
                      <a:endParaRPr lang="hi-I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i-IN" dirty="0" smtClean="0"/>
                        <a:t>रसनेन्द्रियग्राह्य गुण रस है</a:t>
                      </a:r>
                      <a:r>
                        <a:rPr lang="hi-IN" sz="1800" dirty="0" smtClean="0"/>
                        <a:t> ।</a:t>
                      </a:r>
                      <a:endParaRPr lang="en-US" sz="1800" dirty="0" smtClean="0"/>
                    </a:p>
                    <a:p>
                      <a:r>
                        <a:rPr lang="hi-IN"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i-IN" dirty="0" smtClean="0"/>
                        <a:t>‘विपाकःकर्मनिष्ठाया’</a:t>
                      </a:r>
                      <a:r>
                        <a:rPr lang="hi-IN" sz="1800" dirty="0" smtClean="0"/>
                        <a:t> ।</a:t>
                      </a:r>
                      <a:endParaRPr lang="en-US" sz="1800" dirty="0" smtClean="0"/>
                    </a:p>
                    <a:p>
                      <a:endParaRPr lang="hi-I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i-IN" dirty="0" smtClean="0"/>
                        <a:t>परिणामलक्षण गुण विपाक है</a:t>
                      </a:r>
                      <a:r>
                        <a:rPr lang="hi-IN" sz="1800" dirty="0" smtClean="0"/>
                        <a:t> ।</a:t>
                      </a:r>
                      <a:endParaRPr lang="en-US" sz="1800" dirty="0" smtClean="0"/>
                    </a:p>
                    <a:p>
                      <a:r>
                        <a:rPr lang="hi-IN" dirty="0" smtClean="0"/>
                        <a:t> </a:t>
                      </a:r>
                      <a:endParaRPr lang="en-US" dirty="0"/>
                    </a:p>
                  </a:txBody>
                  <a:tcPr/>
                </a:tc>
              </a:tr>
              <a:tr h="1137932">
                <a:tc>
                  <a:txBody>
                    <a:bodyPr/>
                    <a:lstStyle/>
                    <a:p>
                      <a:r>
                        <a:rPr lang="hi-IN" dirty="0" smtClean="0"/>
                        <a:t>कालभेद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i-IN" dirty="0" smtClean="0"/>
                        <a:t>रसेन्द्रिय के संयोग से तुरन्त ही रस का ज्ञान होता है</a:t>
                      </a:r>
                      <a:r>
                        <a:rPr lang="hi-IN" sz="1800" dirty="0" smtClean="0"/>
                        <a:t> ।</a:t>
                      </a:r>
                      <a:endParaRPr lang="en-US" sz="18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i-IN" dirty="0" smtClean="0"/>
                        <a:t> रस की प्रतीति प्रथम  होती है</a:t>
                      </a:r>
                      <a:r>
                        <a:rPr lang="hi-IN" sz="1800" dirty="0" smtClean="0"/>
                        <a:t> ।</a:t>
                      </a:r>
                      <a:endParaRPr lang="en-US" sz="18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i-IN" dirty="0" smtClean="0"/>
                        <a:t> रस का क्षेत्र अवस्थापाक तक है</a:t>
                      </a:r>
                      <a:r>
                        <a:rPr lang="hi-IN" sz="1800" dirty="0" smtClean="0"/>
                        <a:t> ।</a:t>
                      </a:r>
                      <a:endParaRPr lang="en-US" sz="1800" dirty="0" smtClean="0"/>
                    </a:p>
                    <a:p>
                      <a:r>
                        <a:rPr lang="hi-IN"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i-IN" dirty="0" smtClean="0"/>
                        <a:t>पाचन होने के बाद शरीर पर होने वाले कर्म से विपाक का ज्ञान होता  हैअवस्थापाक के बाद विपाक का क्षेत्र प्रारम्भ होता है</a:t>
                      </a:r>
                      <a:r>
                        <a:rPr lang="hi-IN" sz="1800" dirty="0" smtClean="0"/>
                        <a:t> ।</a:t>
                      </a:r>
                      <a:endParaRPr lang="en-US" sz="1800" dirty="0" smtClean="0"/>
                    </a:p>
                    <a:p>
                      <a:r>
                        <a:rPr lang="hi-IN" dirty="0" smtClean="0"/>
                        <a:t> </a:t>
                      </a:r>
                      <a:endParaRPr lang="en-US" dirty="0"/>
                    </a:p>
                  </a:txBody>
                  <a:tcPr/>
                </a:tc>
              </a:tr>
              <a:tr h="711207">
                <a:tc>
                  <a:txBody>
                    <a:bodyPr/>
                    <a:lstStyle/>
                    <a:p>
                      <a:r>
                        <a:rPr lang="hi-IN" dirty="0" smtClean="0"/>
                        <a:t>कर्मभेद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i-IN" dirty="0" smtClean="0"/>
                        <a:t>रस का कर्म स्थानिक रूप में होता है</a:t>
                      </a:r>
                      <a:r>
                        <a:rPr lang="hi-IN" sz="1800" dirty="0" smtClean="0"/>
                        <a:t> ।</a:t>
                      </a:r>
                      <a:endParaRPr lang="en-US" sz="1800" dirty="0" smtClean="0"/>
                    </a:p>
                    <a:p>
                      <a:r>
                        <a:rPr lang="hi-IN"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i-IN" dirty="0" smtClean="0"/>
                        <a:t>विपाक का कर्म सार्वदैहिक होता है</a:t>
                      </a:r>
                      <a:r>
                        <a:rPr lang="hi-IN" sz="1800" dirty="0" smtClean="0"/>
                        <a:t> ।</a:t>
                      </a:r>
                      <a:endParaRPr lang="en-US" sz="1800" dirty="0" smtClean="0"/>
                    </a:p>
                    <a:p>
                      <a:r>
                        <a:rPr lang="hi-IN" dirty="0" smtClean="0"/>
                        <a:t> </a:t>
                      </a:r>
                      <a:endParaRPr lang="en-US" dirty="0"/>
                    </a:p>
                  </a:txBody>
                  <a:tcPr/>
                </a:tc>
              </a:tr>
              <a:tr h="711207">
                <a:tc>
                  <a:txBody>
                    <a:bodyPr/>
                    <a:lstStyle/>
                    <a:p>
                      <a:r>
                        <a:rPr lang="hi-IN" dirty="0" smtClean="0"/>
                        <a:t>कर्माधिष्ठान भेद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i-IN" dirty="0" smtClean="0"/>
                        <a:t>रस का कर्म शारीर एवं मानस दोनों  पर होता है</a:t>
                      </a:r>
                      <a:r>
                        <a:rPr lang="hi-IN" sz="1800" dirty="0" smtClean="0"/>
                        <a:t> ।</a:t>
                      </a:r>
                      <a:endParaRPr lang="en-US" sz="1800" dirty="0" smtClean="0"/>
                    </a:p>
                    <a:p>
                      <a:r>
                        <a:rPr lang="hi-IN"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i-IN" dirty="0" smtClean="0"/>
                        <a:t>शरीरस्थ दोष –धातु –मलों पर कार्य होता है</a:t>
                      </a:r>
                      <a:r>
                        <a:rPr lang="hi-IN" sz="1800" dirty="0" smtClean="0"/>
                        <a:t> ।</a:t>
                      </a:r>
                      <a:endParaRPr lang="en-US" sz="1800" dirty="0" smtClean="0"/>
                    </a:p>
                    <a:p>
                      <a:r>
                        <a:rPr lang="hi-IN" dirty="0" smtClean="0"/>
                        <a:t> </a:t>
                      </a:r>
                      <a:endParaRPr lang="en-US" dirty="0"/>
                    </a:p>
                  </a:txBody>
                  <a:tcPr/>
                </a:tc>
              </a:tr>
              <a:tr h="711207">
                <a:tc>
                  <a:txBody>
                    <a:bodyPr/>
                    <a:lstStyle/>
                    <a:p>
                      <a:r>
                        <a:rPr lang="hi-IN" dirty="0" smtClean="0"/>
                        <a:t>उपलब्धि भेद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i-IN" dirty="0" smtClean="0"/>
                        <a:t>रस प्रत्यक्ष प्रमाण से रसेनेन्द्रिय से प्रतीत होता है</a:t>
                      </a:r>
                      <a:r>
                        <a:rPr lang="hi-IN" sz="1800" dirty="0" smtClean="0"/>
                        <a:t> ।</a:t>
                      </a:r>
                      <a:endParaRPr lang="en-US" sz="1800" dirty="0" smtClean="0"/>
                    </a:p>
                    <a:p>
                      <a:r>
                        <a:rPr lang="hi-IN"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i-IN" dirty="0" smtClean="0"/>
                        <a:t>विपाक शारीर कर्मों से अनुमानगम्य है</a:t>
                      </a:r>
                      <a:r>
                        <a:rPr lang="hi-IN" sz="1800" dirty="0" smtClean="0"/>
                        <a:t> ।</a:t>
                      </a:r>
                      <a:endParaRPr lang="en-US" sz="1800" dirty="0" smtClean="0"/>
                    </a:p>
                    <a:p>
                      <a:r>
                        <a:rPr lang="hi-IN" dirty="0" smtClean="0"/>
                        <a:t> </a:t>
                      </a:r>
                      <a:endParaRPr lang="en-US" dirty="0"/>
                    </a:p>
                  </a:txBody>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idx="1"/>
          </p:nvPr>
        </p:nvSpPr>
        <p:spPr>
          <a:xfrm>
            <a:off x="381000" y="304800"/>
            <a:ext cx="8534400" cy="6172200"/>
          </a:xfrm>
        </p:spPr>
        <p:txBody>
          <a:bodyPr>
            <a:normAutofit fontScale="85000" lnSpcReduction="20000"/>
          </a:bodyPr>
          <a:lstStyle/>
          <a:p>
            <a:pPr algn="ctr">
              <a:buNone/>
            </a:pPr>
            <a:r>
              <a:rPr lang="hi-IN" sz="4100" b="1" dirty="0" smtClean="0">
                <a:solidFill>
                  <a:srgbClr val="FF0000"/>
                </a:solidFill>
              </a:rPr>
              <a:t>विपाक का प्राधान्य </a:t>
            </a:r>
          </a:p>
          <a:p>
            <a:pPr algn="ctr">
              <a:buNone/>
            </a:pPr>
            <a:endParaRPr lang="hi-IN" b="1" dirty="0" smtClean="0">
              <a:solidFill>
                <a:srgbClr val="FF0000"/>
              </a:solidFill>
            </a:endParaRPr>
          </a:p>
          <a:p>
            <a:r>
              <a:rPr lang="hi-IN" sz="3600" dirty="0" smtClean="0"/>
              <a:t>द्रव्यगत पदार्थों में विपाक प्रधान है क्योंकि द्रव्यों का गुण - दोष उनके सम्यक् और मिथ्या विपाक पर निर्भर होता है । द्रव्यों का समाग्नि के द्वारा जब सम्यक् विपाक होता है तब गुण और विकृताग्नि के द्वारा जब मिथ्या विपाक होता है तब दोष उत्पन्न होते हैं ।</a:t>
            </a:r>
          </a:p>
          <a:p>
            <a:r>
              <a:rPr lang="hi-IN" sz="3600" dirty="0" smtClean="0"/>
              <a:t> कुछ लोगों का यह भी अभिप्राय है कि सम्यकपाकी  समानप्रत्ययारब्ध एवं मिथ्यापाकी विचित्रप्रत्ययारब्ध द्रव्यों के गुणदोष विपाक के अनुसार ही होते हैं यथा सम्यग्विपक्व चित्रक अग्निदीपन आदि गुण तथा बद्धविण्मूत्र आदि दोष उत्पन्न करता है एवं मिथ्याविपक्व पिप्पली शुक्रवर्धन आदि गुण एवं क्लेदजनन आदि दोष उत्पन्न करता है ।</a:t>
            </a:r>
            <a:endParaRPr lang="en-US" sz="36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8458200" cy="4602163"/>
          </a:xfrm>
        </p:spPr>
        <p:txBody>
          <a:bodyPr>
            <a:normAutofit/>
          </a:bodyPr>
          <a:lstStyle/>
          <a:p>
            <a:r>
              <a:rPr lang="hi-IN" sz="2800" b="1" dirty="0" smtClean="0">
                <a:solidFill>
                  <a:schemeClr val="tx2">
                    <a:lumMod val="50000"/>
                  </a:schemeClr>
                </a:solidFill>
              </a:rPr>
              <a:t>विशेषो जरणनिष्ठाकाले रसविशेषस्य पाकः प्रादुर्भावो विपाक:।</a:t>
            </a:r>
            <a:r>
              <a:rPr lang="en-US" sz="2800" b="1" dirty="0" smtClean="0">
                <a:solidFill>
                  <a:schemeClr val="tx2">
                    <a:lumMod val="50000"/>
                  </a:schemeClr>
                </a:solidFill>
              </a:rPr>
              <a:t> </a:t>
            </a:r>
          </a:p>
          <a:p>
            <a:endParaRPr lang="en-US" sz="2800" b="1" dirty="0" smtClean="0"/>
          </a:p>
          <a:p>
            <a:pPr algn="just"/>
            <a:r>
              <a:rPr lang="hi-IN" sz="2800" dirty="0" smtClean="0"/>
              <a:t>पाचन क्रिया के अन्त मे जो विशिष्ट रस उत्पन्न होता है, उसे 'विपाक ' कहते है ।</a:t>
            </a:r>
            <a:endParaRPr lang="en-US" sz="2800" dirty="0" smtClean="0"/>
          </a:p>
          <a:p>
            <a:pPr algn="just"/>
            <a:r>
              <a:rPr lang="hi-IN" sz="2800" dirty="0" smtClean="0"/>
              <a:t>पाचन के निष्ठा या अन्त समय में होने से इसका नाम 'निष्ठापाक' भी है।</a:t>
            </a:r>
            <a:endParaRPr lang="en-US" sz="2800" dirty="0" smtClean="0"/>
          </a:p>
          <a:p>
            <a:endParaRPr lang="en-US" sz="2800" dirty="0" smtClean="0"/>
          </a:p>
          <a:p>
            <a:pPr>
              <a:buNone/>
            </a:pPr>
            <a:endParaRPr lang="en-US" sz="2800" dirty="0"/>
          </a:p>
        </p:txBody>
      </p:sp>
      <p:sp>
        <p:nvSpPr>
          <p:cNvPr id="4" name="TextBox 3"/>
          <p:cNvSpPr txBox="1"/>
          <p:nvPr/>
        </p:nvSpPr>
        <p:spPr>
          <a:xfrm>
            <a:off x="1524000" y="304800"/>
            <a:ext cx="5181600" cy="830997"/>
          </a:xfrm>
          <a:prstGeom prst="rect">
            <a:avLst/>
          </a:prstGeom>
          <a:noFill/>
        </p:spPr>
        <p:txBody>
          <a:bodyPr wrap="square" rtlCol="0">
            <a:spAutoFit/>
          </a:bodyPr>
          <a:lstStyle/>
          <a:p>
            <a:pPr algn="ctr"/>
            <a:r>
              <a:rPr lang="hi-IN" sz="4800" b="1" dirty="0" smtClean="0">
                <a:solidFill>
                  <a:srgbClr val="FF0000"/>
                </a:solidFill>
              </a:rPr>
              <a:t>निरुक्ति </a:t>
            </a:r>
            <a:endParaRPr lang="en-US" sz="48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04800"/>
            <a:ext cx="8610600" cy="6096000"/>
          </a:xfrm>
        </p:spPr>
        <p:txBody>
          <a:bodyPr>
            <a:normAutofit/>
          </a:bodyPr>
          <a:lstStyle/>
          <a:p>
            <a:pPr>
              <a:buNone/>
            </a:pPr>
            <a:r>
              <a:rPr lang="hi-IN" b="1" dirty="0" smtClean="0">
                <a:solidFill>
                  <a:srgbClr val="FF0000"/>
                </a:solidFill>
              </a:rPr>
              <a:t>नागार्जुन ने विपाक के प्राधान्य में निम्नाङ्कित युक्तियाँ दी हैं </a:t>
            </a:r>
          </a:p>
          <a:p>
            <a:pPr>
              <a:buNone/>
            </a:pPr>
            <a:endParaRPr lang="hi-IN" dirty="0" smtClean="0"/>
          </a:p>
          <a:p>
            <a:pPr>
              <a:buNone/>
            </a:pPr>
            <a:r>
              <a:rPr lang="hi-IN" dirty="0" smtClean="0"/>
              <a:t>१. विपाक के अधीन दोषों का प्रशमन और वर्धन होता       है,अत : विपाक प्रधान है ।</a:t>
            </a:r>
          </a:p>
          <a:p>
            <a:pPr>
              <a:buNone/>
            </a:pPr>
            <a:r>
              <a:rPr lang="hi-IN" dirty="0" smtClean="0"/>
              <a:t>२. शरीर में धातु - निर्माणक्रम विपाक के ही द्वारा होता है , अतः विपाक की प्रधानता सिद्ध होती है । " </a:t>
            </a:r>
          </a:p>
          <a:p>
            <a:pPr>
              <a:buNone/>
            </a:pPr>
            <a:r>
              <a:rPr lang="hi-IN" dirty="0" smtClean="0"/>
              <a:t>३. सभी आहार तथा औषध द्रव्य अपने गुण दोष के लिए विपाक की अपेक्षा करते हैं । सम्यक् पक्व आहार - औषध गुणकारी तथा असम्यक पक्व दोषकर होते हैं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lstStyle/>
          <a:p>
            <a:r>
              <a:rPr lang="hi-IN" b="1" dirty="0" smtClean="0">
                <a:solidFill>
                  <a:srgbClr val="FF0000"/>
                </a:solidFill>
              </a:rPr>
              <a:t>समानप्रत्ययारब्ध</a:t>
            </a:r>
            <a:endParaRPr lang="en-US" b="1" dirty="0">
              <a:solidFill>
                <a:srgbClr val="FF0000"/>
              </a:solidFill>
            </a:endParaRPr>
          </a:p>
        </p:txBody>
      </p:sp>
      <p:sp>
        <p:nvSpPr>
          <p:cNvPr id="3" name="Content Placeholder 2"/>
          <p:cNvSpPr>
            <a:spLocks noGrp="1"/>
          </p:cNvSpPr>
          <p:nvPr>
            <p:ph idx="1"/>
          </p:nvPr>
        </p:nvSpPr>
        <p:spPr>
          <a:xfrm>
            <a:off x="228600" y="762000"/>
            <a:ext cx="8686800" cy="5943600"/>
          </a:xfrm>
        </p:spPr>
        <p:txBody>
          <a:bodyPr>
            <a:normAutofit/>
          </a:bodyPr>
          <a:lstStyle/>
          <a:p>
            <a:r>
              <a:rPr lang="hi-IN" sz="2800" dirty="0" smtClean="0"/>
              <a:t>सभी द्रव्य के प्रमुख दो प्रकार होते है, यह भेद भौतिक संघटन से होते है –</a:t>
            </a:r>
          </a:p>
          <a:p>
            <a:r>
              <a:rPr lang="hi-IN" sz="2800" b="1" dirty="0" smtClean="0"/>
              <a:t>समानप्रत्ययारब्ध</a:t>
            </a:r>
            <a:r>
              <a:rPr lang="hi-IN" sz="2800" dirty="0" smtClean="0"/>
              <a:t>-  जिस द्रव्य में रसानुरूप वीर्यविपाकदि गुण होते है उसे समानप्रत्ययारब्ध कहते है, उदाहरण – मधुर रस का विपाक मधुर, वीर्य शीत है दुग्ध, द्राक्षा, घृत द्रव्य समानप्रत्ययारब्ध द्रव्य हैं</a:t>
            </a:r>
          </a:p>
          <a:p>
            <a:r>
              <a:rPr lang="hi-IN" sz="2800" dirty="0" smtClean="0"/>
              <a:t>द्रव्य की उत्पत्ति के  कारणभूत महाभूत द्रव्य के रस -वीर्य -विपाक की उत्पत्ति के  कारणभूत महाभूत समान हों, उसे समानप्र्त्ययारब्ध  द्रव्य कहते है।  </a:t>
            </a:r>
          </a:p>
          <a:p>
            <a:r>
              <a:rPr lang="hi-IN" sz="2800" dirty="0" smtClean="0"/>
              <a:t>       उदाहरण -गोधूम - पृथ्वी एवं जल</a:t>
            </a:r>
            <a:r>
              <a:rPr lang="en-US" sz="2800" dirty="0" smtClean="0"/>
              <a:t> </a:t>
            </a:r>
            <a:r>
              <a:rPr lang="hi-IN" sz="2800" dirty="0" smtClean="0"/>
              <a:t>महाभूताधिक्या, मधुररस , मधुरविपाक,एवं शीतवीर्य है।  </a:t>
            </a:r>
            <a:endParaRPr lang="en-US" sz="2800" dirty="0" smtClean="0"/>
          </a:p>
          <a:p>
            <a:pPr>
              <a:buNone/>
            </a:pP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normAutofit/>
          </a:bodyPr>
          <a:lstStyle/>
          <a:p>
            <a:r>
              <a:rPr lang="hi-IN" b="1" dirty="0" smtClean="0">
                <a:solidFill>
                  <a:srgbClr val="FF0000"/>
                </a:solidFill>
              </a:rPr>
              <a:t>विचित्रप्रत्ययारब्ध</a:t>
            </a:r>
            <a:endParaRPr lang="en-US" b="1" dirty="0">
              <a:solidFill>
                <a:srgbClr val="FF0000"/>
              </a:solidFill>
            </a:endParaRPr>
          </a:p>
        </p:txBody>
      </p:sp>
      <p:sp>
        <p:nvSpPr>
          <p:cNvPr id="3" name="Content Placeholder 2"/>
          <p:cNvSpPr>
            <a:spLocks noGrp="1"/>
          </p:cNvSpPr>
          <p:nvPr>
            <p:ph idx="1"/>
          </p:nvPr>
        </p:nvSpPr>
        <p:spPr>
          <a:xfrm>
            <a:off x="457200" y="1143000"/>
            <a:ext cx="8229600" cy="5257800"/>
          </a:xfrm>
        </p:spPr>
        <p:txBody>
          <a:bodyPr>
            <a:normAutofit/>
          </a:bodyPr>
          <a:lstStyle/>
          <a:p>
            <a:pPr algn="just"/>
            <a:r>
              <a:rPr lang="hi-IN" sz="2800" dirty="0" smtClean="0"/>
              <a:t>रसानुरूप विर्यविपकादि से द्रव्य के जो समान कर्म होते है उससे अलग ही कर्म द्रव्य के हों तो उसे विचित्रप्रत्ययारब्ध द्रव्य कहते है। उदाहरण-मत्स्य-मधुररसविपाक, वीर्य उष्ण, पित्तवर्धन कार्य  करते है।  </a:t>
            </a:r>
          </a:p>
          <a:p>
            <a:pPr algn="just"/>
            <a:r>
              <a:rPr lang="hi-IN" sz="2800" dirty="0" smtClean="0"/>
              <a:t>        जो द्रव्य की उत्पत्ति में कारणभूत  महाभूत और द्रव्य के रस -वीर्य -विपाक के महाभूत परस्पर असमान -विरुद्ध गुण वाले हों उन द्रव्यों को विचित्रप्रत्ययारब्ध द्रव्य कहते है।  </a:t>
            </a:r>
          </a:p>
          <a:p>
            <a:pPr algn="just"/>
            <a:r>
              <a:rPr lang="hi-IN" sz="2800" dirty="0" smtClean="0"/>
              <a:t>उदाहरण-</a:t>
            </a:r>
            <a:r>
              <a:rPr lang="hi-IN" sz="2800" b="1" dirty="0" smtClean="0"/>
              <a:t>सैन्धव</a:t>
            </a:r>
          </a:p>
          <a:p>
            <a:pPr algn="just"/>
            <a:r>
              <a:rPr lang="hi-IN" sz="2800" dirty="0" smtClean="0"/>
              <a:t>उत्पत्ति - पृथ्वी +तेज महाभूत; </a:t>
            </a:r>
          </a:p>
          <a:p>
            <a:pPr algn="just"/>
            <a:r>
              <a:rPr lang="hi-IN" sz="2800" dirty="0" smtClean="0"/>
              <a:t>शीतवीर्य-पृथ्वी+जल महाभूतधिक्य;पित्तवर्धन न होकर पित्तशमन कार्य होता है।</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1219200"/>
          <a:ext cx="8686800" cy="5486400"/>
        </p:xfrm>
        <a:graphic>
          <a:graphicData uri="http://schemas.openxmlformats.org/drawingml/2006/table">
            <a:tbl>
              <a:tblPr firstRow="1" bandRow="1">
                <a:tableStyleId>{5C22544A-7EE6-4342-B048-85BDC9FD1C3A}</a:tableStyleId>
              </a:tblPr>
              <a:tblGrid>
                <a:gridCol w="1849967"/>
                <a:gridCol w="2493433"/>
                <a:gridCol w="2171700"/>
                <a:gridCol w="2171700"/>
              </a:tblGrid>
              <a:tr h="343014">
                <a:tc>
                  <a:txBody>
                    <a:bodyPr/>
                    <a:lstStyle/>
                    <a:p>
                      <a:r>
                        <a:rPr lang="hi-IN" dirty="0" smtClean="0"/>
                        <a:t>द्रव्य</a:t>
                      </a:r>
                      <a:endParaRPr lang="en-US" dirty="0"/>
                    </a:p>
                  </a:txBody>
                  <a:tcPr/>
                </a:tc>
                <a:tc>
                  <a:txBody>
                    <a:bodyPr/>
                    <a:lstStyle/>
                    <a:p>
                      <a:r>
                        <a:rPr lang="hi-IN" dirty="0" smtClean="0"/>
                        <a:t>रस- वीर्य- विपका </a:t>
                      </a:r>
                      <a:endParaRPr lang="en-US" dirty="0"/>
                    </a:p>
                  </a:txBody>
                  <a:tcPr/>
                </a:tc>
                <a:tc>
                  <a:txBody>
                    <a:bodyPr/>
                    <a:lstStyle/>
                    <a:p>
                      <a:r>
                        <a:rPr lang="hi-IN" dirty="0" smtClean="0"/>
                        <a:t>कर्म</a:t>
                      </a:r>
                      <a:endParaRPr lang="en-US" dirty="0"/>
                    </a:p>
                  </a:txBody>
                  <a:tcPr/>
                </a:tc>
                <a:tc>
                  <a:txBody>
                    <a:bodyPr/>
                    <a:lstStyle/>
                    <a:p>
                      <a:r>
                        <a:rPr lang="hi-IN" dirty="0" smtClean="0"/>
                        <a:t>प्रकार</a:t>
                      </a:r>
                      <a:endParaRPr lang="en-US" dirty="0"/>
                    </a:p>
                  </a:txBody>
                  <a:tcPr/>
                </a:tc>
              </a:tr>
              <a:tr h="1114795">
                <a:tc>
                  <a:txBody>
                    <a:bodyPr/>
                    <a:lstStyle/>
                    <a:p>
                      <a:r>
                        <a:rPr lang="hi-IN" dirty="0" smtClean="0"/>
                        <a:t>गोधूम  </a:t>
                      </a:r>
                    </a:p>
                    <a:p>
                      <a:r>
                        <a:rPr lang="hi-IN" dirty="0" smtClean="0"/>
                        <a:t>यव</a:t>
                      </a:r>
                      <a:endParaRPr lang="en-US" dirty="0"/>
                    </a:p>
                  </a:txBody>
                  <a:tcPr/>
                </a:tc>
                <a:tc>
                  <a:txBody>
                    <a:bodyPr/>
                    <a:lstStyle/>
                    <a:p>
                      <a:r>
                        <a:rPr lang="hi-IN" dirty="0" smtClean="0"/>
                        <a:t>मधुर ,शीत ,गुरु</a:t>
                      </a:r>
                    </a:p>
                    <a:p>
                      <a:r>
                        <a:rPr lang="hi-IN" dirty="0" smtClean="0"/>
                        <a:t>मधुर ,गुरु ,कटुविपाक</a:t>
                      </a:r>
                    </a:p>
                    <a:p>
                      <a:endParaRPr lang="hi-IN" dirty="0" smtClean="0"/>
                    </a:p>
                    <a:p>
                      <a:r>
                        <a:rPr lang="hi-IN" dirty="0" smtClean="0"/>
                        <a:t> </a:t>
                      </a:r>
                      <a:endParaRPr lang="en-US" dirty="0"/>
                    </a:p>
                  </a:txBody>
                  <a:tcPr/>
                </a:tc>
                <a:tc>
                  <a:txBody>
                    <a:bodyPr/>
                    <a:lstStyle/>
                    <a:p>
                      <a:r>
                        <a:rPr lang="hi-IN" dirty="0" smtClean="0"/>
                        <a:t>वातवर्धक</a:t>
                      </a:r>
                    </a:p>
                    <a:p>
                      <a:r>
                        <a:rPr lang="hi-IN" dirty="0" smtClean="0"/>
                        <a:t>वातशामक</a:t>
                      </a:r>
                      <a:r>
                        <a:rPr lang="hi-IN" baseline="0" dirty="0" smtClean="0"/>
                        <a:t>  </a:t>
                      </a:r>
                      <a:endParaRPr lang="en-US" dirty="0"/>
                    </a:p>
                  </a:txBody>
                  <a:tcPr/>
                </a:tc>
                <a:tc>
                  <a:txBody>
                    <a:bodyPr/>
                    <a:lstStyle/>
                    <a:p>
                      <a:r>
                        <a:rPr lang="hi-IN" dirty="0" smtClean="0"/>
                        <a:t>समान्यप्रत्ययारब्ध </a:t>
                      </a:r>
                    </a:p>
                    <a:p>
                      <a:r>
                        <a:rPr lang="hi-IN" dirty="0" smtClean="0"/>
                        <a:t>विचित्रप्रत्ययारब्ध</a:t>
                      </a:r>
                      <a:endParaRPr lang="en-US" dirty="0"/>
                    </a:p>
                  </a:txBody>
                  <a:tcPr/>
                </a:tc>
              </a:tr>
              <a:tr h="857534">
                <a:tc>
                  <a:txBody>
                    <a:bodyPr/>
                    <a:lstStyle/>
                    <a:p>
                      <a:r>
                        <a:rPr lang="hi-IN" dirty="0" smtClean="0"/>
                        <a:t>शर्करा</a:t>
                      </a:r>
                    </a:p>
                    <a:p>
                      <a:r>
                        <a:rPr lang="hi-IN" dirty="0" smtClean="0"/>
                        <a:t>मधु</a:t>
                      </a:r>
                      <a:endParaRPr lang="en-US" dirty="0"/>
                    </a:p>
                  </a:txBody>
                  <a:tcPr/>
                </a:tc>
                <a:tc>
                  <a:txBody>
                    <a:bodyPr/>
                    <a:lstStyle/>
                    <a:p>
                      <a:r>
                        <a:rPr lang="hi-IN" dirty="0" smtClean="0"/>
                        <a:t>मधुर </a:t>
                      </a:r>
                    </a:p>
                    <a:p>
                      <a:r>
                        <a:rPr lang="hi-IN" dirty="0" smtClean="0"/>
                        <a:t>मधुर ,शीत</a:t>
                      </a:r>
                      <a:endParaRPr lang="en-US" dirty="0"/>
                    </a:p>
                  </a:txBody>
                  <a:tcPr/>
                </a:tc>
                <a:tc>
                  <a:txBody>
                    <a:bodyPr/>
                    <a:lstStyle/>
                    <a:p>
                      <a:r>
                        <a:rPr lang="hi-IN" dirty="0" smtClean="0"/>
                        <a:t>-</a:t>
                      </a:r>
                    </a:p>
                    <a:p>
                      <a:r>
                        <a:rPr lang="hi-IN" dirty="0" smtClean="0"/>
                        <a:t>कफमेदलेखन </a:t>
                      </a:r>
                      <a:endParaRPr lang="en-US" dirty="0"/>
                    </a:p>
                  </a:txBody>
                  <a:tcPr/>
                </a:tc>
                <a:tc>
                  <a:txBody>
                    <a:bodyPr/>
                    <a:lstStyle/>
                    <a:p>
                      <a:r>
                        <a:rPr lang="hi-IN" dirty="0" smtClean="0"/>
                        <a:t>समान्यप्रत्ययारब्ध </a:t>
                      </a:r>
                    </a:p>
                    <a:p>
                      <a:r>
                        <a:rPr lang="hi-IN" dirty="0" smtClean="0"/>
                        <a:t>विचित्रप्रत्ययारब्ध</a:t>
                      </a:r>
                      <a:endParaRPr lang="en-US" dirty="0" smtClean="0"/>
                    </a:p>
                    <a:p>
                      <a:endParaRPr lang="en-US" dirty="0"/>
                    </a:p>
                  </a:txBody>
                  <a:tcPr/>
                </a:tc>
              </a:tr>
              <a:tr h="857534">
                <a:tc>
                  <a:txBody>
                    <a:bodyPr/>
                    <a:lstStyle/>
                    <a:p>
                      <a:r>
                        <a:rPr lang="hi-IN" dirty="0" smtClean="0"/>
                        <a:t>दूध</a:t>
                      </a:r>
                    </a:p>
                    <a:p>
                      <a:r>
                        <a:rPr lang="hi-IN" dirty="0" smtClean="0"/>
                        <a:t>मत्स्य</a:t>
                      </a:r>
                      <a:endParaRPr lang="en-US" dirty="0"/>
                    </a:p>
                  </a:txBody>
                  <a:tcPr/>
                </a:tc>
                <a:tc>
                  <a:txBody>
                    <a:bodyPr/>
                    <a:lstStyle/>
                    <a:p>
                      <a:r>
                        <a:rPr lang="hi-IN" dirty="0" smtClean="0"/>
                        <a:t>मधुर,</a:t>
                      </a:r>
                      <a:r>
                        <a:rPr lang="hi-IN" baseline="0" dirty="0" smtClean="0"/>
                        <a:t> शीत</a:t>
                      </a:r>
                    </a:p>
                    <a:p>
                      <a:endParaRPr lang="hi-IN" baseline="0" dirty="0" smtClean="0"/>
                    </a:p>
                    <a:p>
                      <a:r>
                        <a:rPr lang="hi-IN" baseline="0" dirty="0" smtClean="0"/>
                        <a:t>उष्णवीर्य </a:t>
                      </a:r>
                      <a:endParaRPr lang="en-US" dirty="0"/>
                    </a:p>
                  </a:txBody>
                  <a:tcPr/>
                </a:tc>
                <a:tc>
                  <a:txBody>
                    <a:bodyPr/>
                    <a:lstStyle/>
                    <a:p>
                      <a:r>
                        <a:rPr lang="hi-IN" dirty="0" smtClean="0"/>
                        <a:t>पित्तशमन </a:t>
                      </a:r>
                    </a:p>
                    <a:p>
                      <a:r>
                        <a:rPr lang="hi-IN" dirty="0" smtClean="0"/>
                        <a:t>पित्तवर्धन</a:t>
                      </a:r>
                      <a:endParaRPr lang="en-US" dirty="0"/>
                    </a:p>
                  </a:txBody>
                  <a:tcPr/>
                </a:tc>
                <a:tc>
                  <a:txBody>
                    <a:bodyPr/>
                    <a:lstStyle/>
                    <a:p>
                      <a:r>
                        <a:rPr lang="hi-IN" dirty="0" smtClean="0"/>
                        <a:t>समान्यप्रत्ययारब्ध </a:t>
                      </a:r>
                    </a:p>
                    <a:p>
                      <a:r>
                        <a:rPr lang="hi-IN" dirty="0" smtClean="0"/>
                        <a:t>विचित्रप्रत्ययारब्ध</a:t>
                      </a:r>
                      <a:endParaRPr lang="en-US" dirty="0" smtClean="0"/>
                    </a:p>
                    <a:p>
                      <a:endParaRPr lang="en-US" dirty="0"/>
                    </a:p>
                  </a:txBody>
                  <a:tcPr/>
                </a:tc>
              </a:tr>
              <a:tr h="857534">
                <a:tc>
                  <a:txBody>
                    <a:bodyPr/>
                    <a:lstStyle/>
                    <a:p>
                      <a:r>
                        <a:rPr lang="hi-IN" dirty="0" smtClean="0"/>
                        <a:t>धातकी</a:t>
                      </a:r>
                    </a:p>
                    <a:p>
                      <a:r>
                        <a:rPr lang="hi-IN" dirty="0" smtClean="0"/>
                        <a:t>हरीतकी</a:t>
                      </a:r>
                      <a:endParaRPr lang="en-US" dirty="0"/>
                    </a:p>
                  </a:txBody>
                  <a:tcPr/>
                </a:tc>
                <a:tc>
                  <a:txBody>
                    <a:bodyPr/>
                    <a:lstStyle/>
                    <a:p>
                      <a:r>
                        <a:rPr lang="hi-IN" dirty="0" smtClean="0"/>
                        <a:t>कषाय,</a:t>
                      </a:r>
                      <a:r>
                        <a:rPr lang="hi-IN" baseline="0" dirty="0" smtClean="0"/>
                        <a:t> शीत, कटुविपाक</a:t>
                      </a:r>
                    </a:p>
                    <a:p>
                      <a:r>
                        <a:rPr lang="hi-IN" baseline="0" dirty="0" smtClean="0"/>
                        <a:t>कषाय, शीत, मधुरविपाक</a:t>
                      </a:r>
                      <a:endParaRPr lang="en-US" dirty="0"/>
                    </a:p>
                  </a:txBody>
                  <a:tcPr/>
                </a:tc>
                <a:tc>
                  <a:txBody>
                    <a:bodyPr/>
                    <a:lstStyle/>
                    <a:p>
                      <a:r>
                        <a:rPr lang="hi-IN" dirty="0" smtClean="0"/>
                        <a:t>ग्राही</a:t>
                      </a:r>
                    </a:p>
                    <a:p>
                      <a:r>
                        <a:rPr lang="hi-IN" dirty="0" smtClean="0"/>
                        <a:t>मलानुलोमन </a:t>
                      </a:r>
                      <a:endParaRPr lang="en-US" dirty="0"/>
                    </a:p>
                  </a:txBody>
                  <a:tcPr/>
                </a:tc>
                <a:tc>
                  <a:txBody>
                    <a:bodyPr/>
                    <a:lstStyle/>
                    <a:p>
                      <a:r>
                        <a:rPr lang="hi-IN" dirty="0" smtClean="0"/>
                        <a:t>समान्यप्रत्ययारब्ध </a:t>
                      </a:r>
                    </a:p>
                    <a:p>
                      <a:r>
                        <a:rPr lang="hi-IN" dirty="0" smtClean="0"/>
                        <a:t>विचित्रप्रत्ययारब्ध</a:t>
                      </a:r>
                      <a:endParaRPr lang="en-US" dirty="0" smtClean="0"/>
                    </a:p>
                    <a:p>
                      <a:endParaRPr lang="en-US" dirty="0"/>
                    </a:p>
                  </a:txBody>
                  <a:tcPr/>
                </a:tc>
              </a:tr>
              <a:tr h="1114795">
                <a:tc>
                  <a:txBody>
                    <a:bodyPr/>
                    <a:lstStyle/>
                    <a:p>
                      <a:r>
                        <a:rPr lang="hi-IN" dirty="0" smtClean="0"/>
                        <a:t>निम्ब </a:t>
                      </a:r>
                    </a:p>
                    <a:p>
                      <a:r>
                        <a:rPr lang="hi-IN" dirty="0" smtClean="0"/>
                        <a:t>गुडूची </a:t>
                      </a:r>
                      <a:endParaRPr lang="en-US" dirty="0"/>
                    </a:p>
                  </a:txBody>
                  <a:tcPr/>
                </a:tc>
                <a:tc>
                  <a:txBody>
                    <a:bodyPr/>
                    <a:lstStyle/>
                    <a:p>
                      <a:r>
                        <a:rPr lang="hi-IN" dirty="0" smtClean="0"/>
                        <a:t>तिक्तरस,</a:t>
                      </a:r>
                      <a:r>
                        <a:rPr lang="hi-IN" baseline="0" dirty="0" smtClean="0"/>
                        <a:t> शीतवीर्य</a:t>
                      </a:r>
                    </a:p>
                    <a:p>
                      <a:r>
                        <a:rPr lang="hi-IN" baseline="0" dirty="0" smtClean="0"/>
                        <a:t>तिक्तरस, उष्णवीर्य</a:t>
                      </a:r>
                      <a:endParaRPr lang="en-US" dirty="0"/>
                    </a:p>
                  </a:txBody>
                  <a:tcPr/>
                </a:tc>
                <a:tc>
                  <a:txBody>
                    <a:bodyPr/>
                    <a:lstStyle/>
                    <a:p>
                      <a:r>
                        <a:rPr lang="hi-IN" dirty="0" smtClean="0"/>
                        <a:t>-</a:t>
                      </a:r>
                    </a:p>
                    <a:p>
                      <a:r>
                        <a:rPr lang="hi-IN" dirty="0" smtClean="0"/>
                        <a:t>वातशमन</a:t>
                      </a:r>
                      <a:endParaRPr lang="en-US" dirty="0"/>
                    </a:p>
                  </a:txBody>
                  <a:tcPr/>
                </a:tc>
                <a:tc>
                  <a:txBody>
                    <a:bodyPr/>
                    <a:lstStyle/>
                    <a:p>
                      <a:r>
                        <a:rPr lang="hi-IN" dirty="0" smtClean="0"/>
                        <a:t>समान्यप्रत्ययारब्ध </a:t>
                      </a:r>
                    </a:p>
                    <a:p>
                      <a:r>
                        <a:rPr lang="hi-IN" dirty="0" smtClean="0"/>
                        <a:t>विचित्रप्रत्ययारब्ध</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a:txBody>
                  <a:tcPr/>
                </a:tc>
              </a:tr>
            </a:tbl>
          </a:graphicData>
        </a:graphic>
      </p:graphicFrame>
      <p:sp>
        <p:nvSpPr>
          <p:cNvPr id="5" name="TextBox 4"/>
          <p:cNvSpPr txBox="1"/>
          <p:nvPr/>
        </p:nvSpPr>
        <p:spPr>
          <a:xfrm>
            <a:off x="990600" y="152400"/>
            <a:ext cx="6248400" cy="769441"/>
          </a:xfrm>
          <a:prstGeom prst="rect">
            <a:avLst/>
          </a:prstGeom>
          <a:noFill/>
        </p:spPr>
        <p:txBody>
          <a:bodyPr wrap="square" rtlCol="0">
            <a:spAutoFit/>
          </a:bodyPr>
          <a:lstStyle/>
          <a:p>
            <a:pPr algn="ctr"/>
            <a:r>
              <a:rPr lang="hi-IN" sz="4400" b="1" dirty="0" smtClean="0">
                <a:solidFill>
                  <a:srgbClr val="FF0000"/>
                </a:solidFill>
              </a:rPr>
              <a:t>उदाहरण</a:t>
            </a:r>
            <a:endParaRPr lang="en-US" sz="4400" b="1" dirty="0">
              <a:solidFill>
                <a:srgbClr val="FF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501063" cy="582930"/>
          </a:xfrm>
        </p:spPr>
        <p:txBody>
          <a:bodyPr>
            <a:normAutofit fontScale="90000"/>
          </a:bodyPr>
          <a:lstStyle/>
          <a:p>
            <a:r>
              <a:rPr lang="en-US" sz="4800" b="1" dirty="0">
                <a:solidFill>
                  <a:srgbClr val="FF0000"/>
                </a:solidFill>
              </a:rPr>
              <a:t>Concept of </a:t>
            </a:r>
            <a:r>
              <a:rPr lang="en-US" sz="4800" b="1" dirty="0" err="1">
                <a:solidFill>
                  <a:srgbClr val="FF0000"/>
                </a:solidFill>
              </a:rPr>
              <a:t>vipaka</a:t>
            </a:r>
            <a:r>
              <a:rPr lang="en-US" sz="4800" b="1" dirty="0">
                <a:solidFill>
                  <a:srgbClr val="FF0000"/>
                </a:solidFill>
              </a:rPr>
              <a:t> </a:t>
            </a:r>
          </a:p>
        </p:txBody>
      </p:sp>
      <p:sp>
        <p:nvSpPr>
          <p:cNvPr id="3" name="Content Placeholder 2"/>
          <p:cNvSpPr>
            <a:spLocks noGrp="1"/>
          </p:cNvSpPr>
          <p:nvPr>
            <p:ph idx="1"/>
          </p:nvPr>
        </p:nvSpPr>
        <p:spPr>
          <a:xfrm>
            <a:off x="0" y="1466850"/>
            <a:ext cx="9296400" cy="5238750"/>
          </a:xfrm>
        </p:spPr>
        <p:txBody>
          <a:bodyPr>
            <a:normAutofit lnSpcReduction="10000"/>
          </a:bodyPr>
          <a:lstStyle/>
          <a:p>
            <a:pPr algn="just"/>
            <a:r>
              <a:rPr lang="en-US" dirty="0" err="1">
                <a:latin typeface="Times New Roman" panose="02020603050405020304" charset="0"/>
                <a:cs typeface="Times New Roman" panose="02020603050405020304" charset="0"/>
              </a:rPr>
              <a:t>Vipaka</a:t>
            </a:r>
            <a:r>
              <a:rPr lang="en-US" dirty="0">
                <a:latin typeface="Times New Roman" panose="02020603050405020304" charset="0"/>
                <a:cs typeface="Times New Roman" panose="02020603050405020304" charset="0"/>
              </a:rPr>
              <a:t> is a unique concept of </a:t>
            </a:r>
            <a:r>
              <a:rPr lang="en-US" dirty="0" err="1">
                <a:latin typeface="Times New Roman" panose="02020603050405020304" charset="0"/>
                <a:cs typeface="Times New Roman" panose="02020603050405020304" charset="0"/>
              </a:rPr>
              <a:t>Ayurveda</a:t>
            </a:r>
            <a:r>
              <a:rPr lang="en-US" dirty="0" smtClean="0">
                <a:latin typeface="Times New Roman" panose="02020603050405020304" charset="0"/>
                <a:cs typeface="Times New Roman" panose="02020603050405020304" charset="0"/>
              </a:rPr>
              <a:t>. It </a:t>
            </a:r>
            <a:r>
              <a:rPr lang="en-US" dirty="0">
                <a:latin typeface="Times New Roman" panose="02020603050405020304" charset="0"/>
                <a:cs typeface="Times New Roman" panose="02020603050405020304" charset="0"/>
              </a:rPr>
              <a:t>is the post digestive effect of any ingested substance.</a:t>
            </a:r>
          </a:p>
          <a:p>
            <a:pPr algn="just"/>
            <a:r>
              <a:rPr lang="en-US" dirty="0" err="1">
                <a:latin typeface="Times New Roman" panose="02020603050405020304" charset="0"/>
                <a:cs typeface="Times New Roman" panose="02020603050405020304" charset="0"/>
              </a:rPr>
              <a:t>Vipaka</a:t>
            </a:r>
            <a:r>
              <a:rPr lang="en-US" dirty="0">
                <a:latin typeface="Times New Roman" panose="02020603050405020304" charset="0"/>
                <a:cs typeface="Times New Roman" panose="02020603050405020304" charset="0"/>
              </a:rPr>
              <a:t>, the term for final transformed state of drugs after digestion . A</a:t>
            </a:r>
            <a:r>
              <a:rPr lang="en-US" dirty="0">
                <a:latin typeface="Times New Roman" panose="02020603050405020304" charset="0"/>
                <a:cs typeface="Times New Roman" panose="02020603050405020304" charset="0"/>
                <a:sym typeface="+mn-ea"/>
              </a:rPr>
              <a:t>lso known as</a:t>
            </a:r>
            <a:r>
              <a:rPr lang="en-US" b="1" dirty="0">
                <a:latin typeface="Times New Roman" panose="02020603050405020304" charset="0"/>
                <a:cs typeface="Times New Roman" panose="02020603050405020304" charset="0"/>
                <a:sym typeface="+mn-ea"/>
              </a:rPr>
              <a:t> </a:t>
            </a:r>
            <a:r>
              <a:rPr lang="en-US" b="1" dirty="0">
                <a:solidFill>
                  <a:srgbClr val="FF0000"/>
                </a:solidFill>
                <a:latin typeface="Times New Roman" panose="02020603050405020304" charset="0"/>
                <a:cs typeface="Times New Roman" panose="02020603050405020304" charset="0"/>
                <a:sym typeface="+mn-ea"/>
              </a:rPr>
              <a:t>‘</a:t>
            </a:r>
            <a:r>
              <a:rPr lang="en-US" b="1" dirty="0" err="1">
                <a:solidFill>
                  <a:srgbClr val="FF0000"/>
                </a:solidFill>
                <a:latin typeface="Times New Roman" panose="02020603050405020304" charset="0"/>
                <a:cs typeface="Times New Roman" panose="02020603050405020304" charset="0"/>
                <a:sym typeface="+mn-ea"/>
              </a:rPr>
              <a:t>Nisthapaka</a:t>
            </a:r>
            <a:r>
              <a:rPr lang="en-US" b="1" dirty="0">
                <a:solidFill>
                  <a:srgbClr val="FF0000"/>
                </a:solidFill>
                <a:latin typeface="Times New Roman" panose="02020603050405020304" charset="0"/>
                <a:cs typeface="Times New Roman" panose="02020603050405020304" charset="0"/>
                <a:sym typeface="+mn-ea"/>
              </a:rPr>
              <a:t>’.</a:t>
            </a:r>
            <a:endParaRPr lang="en-US" dirty="0">
              <a:solidFill>
                <a:srgbClr val="FF0000"/>
              </a:solidFill>
              <a:latin typeface="Times New Roman" panose="02020603050405020304" charset="0"/>
              <a:cs typeface="Times New Roman" panose="02020603050405020304" charset="0"/>
            </a:endParaRPr>
          </a:p>
          <a:p>
            <a:pPr algn="just"/>
            <a:r>
              <a:rPr lang="en-US" b="1" dirty="0">
                <a:latin typeface="Times New Roman" panose="02020603050405020304" charset="0"/>
                <a:cs typeface="Times New Roman" panose="02020603050405020304" charset="0"/>
                <a:sym typeface="+mn-ea"/>
              </a:rPr>
              <a:t>It is said to take place at the time of division of ‘rasa’ and ‘mala’ after digestion is completed ,but in it is </a:t>
            </a:r>
            <a:r>
              <a:rPr lang="en-US" b="1" dirty="0" smtClean="0">
                <a:latin typeface="Times New Roman" panose="02020603050405020304" charset="0"/>
                <a:cs typeface="Times New Roman" panose="02020603050405020304" charset="0"/>
                <a:sym typeface="+mn-ea"/>
              </a:rPr>
              <a:t>finalized </a:t>
            </a:r>
            <a:r>
              <a:rPr lang="en-US" b="1" dirty="0">
                <a:latin typeface="Times New Roman" panose="02020603050405020304" charset="0"/>
                <a:cs typeface="Times New Roman" panose="02020603050405020304" charset="0"/>
                <a:sym typeface="+mn-ea"/>
              </a:rPr>
              <a:t>after the next </a:t>
            </a:r>
            <a:r>
              <a:rPr lang="en-US" b="1" dirty="0" err="1">
                <a:latin typeface="Times New Roman" panose="02020603050405020304" charset="0"/>
                <a:cs typeface="Times New Roman" panose="02020603050405020304" charset="0"/>
                <a:sym typeface="+mn-ea"/>
              </a:rPr>
              <a:t>paka</a:t>
            </a:r>
            <a:r>
              <a:rPr lang="en-US" b="1" dirty="0">
                <a:latin typeface="Times New Roman" panose="02020603050405020304" charset="0"/>
                <a:cs typeface="Times New Roman" panose="02020603050405020304" charset="0"/>
                <a:sym typeface="+mn-ea"/>
              </a:rPr>
              <a:t> by </a:t>
            </a:r>
            <a:r>
              <a:rPr lang="en-US" b="1" dirty="0">
                <a:solidFill>
                  <a:srgbClr val="FF0000"/>
                </a:solidFill>
                <a:latin typeface="Times New Roman" panose="02020603050405020304" charset="0"/>
                <a:cs typeface="Times New Roman" panose="02020603050405020304" charset="0"/>
                <a:sym typeface="+mn-ea"/>
              </a:rPr>
              <a:t>‘</a:t>
            </a:r>
            <a:r>
              <a:rPr lang="en-US" b="1" dirty="0" err="1">
                <a:solidFill>
                  <a:srgbClr val="FF0000"/>
                </a:solidFill>
                <a:latin typeface="Times New Roman" panose="02020603050405020304" charset="0"/>
                <a:cs typeface="Times New Roman" panose="02020603050405020304" charset="0"/>
                <a:sym typeface="+mn-ea"/>
              </a:rPr>
              <a:t>Bhutagnis</a:t>
            </a:r>
            <a:r>
              <a:rPr lang="en-US" b="1" dirty="0">
                <a:solidFill>
                  <a:srgbClr val="FF0000"/>
                </a:solidFill>
                <a:latin typeface="Times New Roman" panose="02020603050405020304" charset="0"/>
                <a:cs typeface="Times New Roman" panose="02020603050405020304" charset="0"/>
                <a:sym typeface="+mn-ea"/>
              </a:rPr>
              <a:t>’</a:t>
            </a:r>
            <a:r>
              <a:rPr lang="en-US" b="1" dirty="0">
                <a:latin typeface="Times New Roman" panose="02020603050405020304" charset="0"/>
                <a:cs typeface="Times New Roman" panose="02020603050405020304" charset="0"/>
                <a:sym typeface="+mn-ea"/>
              </a:rPr>
              <a:t> in liver where most of the drugs are metabolized.</a:t>
            </a:r>
            <a:endParaRPr lang="en-US" b="1" dirty="0">
              <a:latin typeface="Times New Roman" panose="02020603050405020304" charset="0"/>
              <a:cs typeface="Times New Roman" panose="02020603050405020304" charset="0"/>
            </a:endParaRPr>
          </a:p>
          <a:p>
            <a:pPr algn="just"/>
            <a:endParaRPr lang="en-US" dirty="0"/>
          </a:p>
          <a:p>
            <a:pPr marL="0" indent="0">
              <a:buNone/>
            </a:pPr>
            <a:r>
              <a:rPr lang="en-US" dirty="0"/>
              <a: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 y="258446"/>
            <a:ext cx="8907780" cy="6426835"/>
          </a:xfrm>
        </p:spPr>
        <p:txBody>
          <a:bodyPr>
            <a:normAutofit fontScale="92500" lnSpcReduction="20000"/>
          </a:bodyPr>
          <a:lstStyle/>
          <a:p>
            <a:pPr algn="just"/>
            <a:r>
              <a:rPr lang="en-US" dirty="0">
                <a:latin typeface="Times New Roman" panose="02020603050405020304" charset="0"/>
                <a:cs typeface="Times New Roman" panose="02020603050405020304" charset="0"/>
                <a:sym typeface="+mn-ea"/>
              </a:rPr>
              <a:t>In most of the cases ,the rasa pass on as such and there is no change in their nature but in certain cases there is a definite change with consequent different </a:t>
            </a:r>
            <a:r>
              <a:rPr lang="en-US" dirty="0" err="1">
                <a:latin typeface="Times New Roman" panose="02020603050405020304" charset="0"/>
                <a:cs typeface="Times New Roman" panose="02020603050405020304" charset="0"/>
                <a:sym typeface="+mn-ea"/>
              </a:rPr>
              <a:t>vipaka</a:t>
            </a:r>
            <a:r>
              <a:rPr lang="en-US" dirty="0">
                <a:latin typeface="Times New Roman" panose="02020603050405020304" charset="0"/>
                <a:cs typeface="Times New Roman" panose="02020603050405020304" charset="0"/>
                <a:sym typeface="+mn-ea"/>
              </a:rPr>
              <a:t> which determines the future course and action of the drug.</a:t>
            </a:r>
          </a:p>
          <a:p>
            <a:pPr algn="just"/>
            <a:r>
              <a:rPr lang="en-US" b="1" dirty="0" err="1">
                <a:latin typeface="Times New Roman" panose="02020603050405020304" charset="0"/>
                <a:cs typeface="Times New Roman" panose="02020603050405020304" charset="0"/>
                <a:sym typeface="+mn-ea"/>
              </a:rPr>
              <a:t>Vipak</a:t>
            </a:r>
            <a:r>
              <a:rPr lang="en-US" b="1" dirty="0">
                <a:latin typeface="Times New Roman" panose="02020603050405020304" charset="0"/>
                <a:cs typeface="Times New Roman" panose="02020603050405020304" charset="0"/>
                <a:sym typeface="+mn-ea"/>
              </a:rPr>
              <a:t> can not be demonstrated directly . It is an in inferential entity and such </a:t>
            </a:r>
            <a:r>
              <a:rPr lang="en-US" b="1" dirty="0" err="1">
                <a:latin typeface="Times New Roman" panose="02020603050405020304" charset="0"/>
                <a:cs typeface="Times New Roman" panose="02020603050405020304" charset="0"/>
                <a:sym typeface="+mn-ea"/>
              </a:rPr>
              <a:t>entites</a:t>
            </a:r>
            <a:r>
              <a:rPr lang="en-US" b="1" dirty="0">
                <a:latin typeface="Times New Roman" panose="02020603050405020304" charset="0"/>
                <a:cs typeface="Times New Roman" panose="02020603050405020304" charset="0"/>
                <a:sym typeface="+mn-ea"/>
              </a:rPr>
              <a:t> are always debatable. </a:t>
            </a:r>
          </a:p>
          <a:p>
            <a:pPr algn="just"/>
            <a:r>
              <a:rPr lang="en-US" dirty="0">
                <a:latin typeface="Times New Roman" panose="02020603050405020304" charset="0"/>
                <a:cs typeface="Times New Roman" panose="02020603050405020304" charset="0"/>
                <a:sym typeface="+mn-ea"/>
              </a:rPr>
              <a:t>The change in the tastes (of substances )that occurs at the end of digestion by the association of(coming in contact with and being acted upon) the </a:t>
            </a:r>
            <a:r>
              <a:rPr lang="en-US" b="1" dirty="0" smtClean="0">
                <a:solidFill>
                  <a:srgbClr val="FF0000"/>
                </a:solidFill>
                <a:latin typeface="Times New Roman" panose="02020603050405020304" charset="0"/>
                <a:cs typeface="Times New Roman" panose="02020603050405020304" charset="0"/>
                <a:sym typeface="+mn-ea"/>
              </a:rPr>
              <a:t>‘</a:t>
            </a:r>
            <a:r>
              <a:rPr lang="en-US" b="1" dirty="0" err="1" smtClean="0">
                <a:solidFill>
                  <a:srgbClr val="FF0000"/>
                </a:solidFill>
                <a:latin typeface="Times New Roman" panose="02020603050405020304" charset="0"/>
                <a:cs typeface="Times New Roman" panose="02020603050405020304" charset="0"/>
                <a:sym typeface="+mn-ea"/>
              </a:rPr>
              <a:t>Jataragni</a:t>
            </a:r>
            <a:r>
              <a:rPr lang="en-US" b="1" dirty="0" smtClean="0">
                <a:solidFill>
                  <a:srgbClr val="FF0000"/>
                </a:solidFill>
                <a:latin typeface="Times New Roman" panose="02020603050405020304" charset="0"/>
                <a:cs typeface="Times New Roman" panose="02020603050405020304" charset="0"/>
                <a:sym typeface="+mn-ea"/>
              </a:rPr>
              <a:t>’</a:t>
            </a:r>
            <a:r>
              <a:rPr lang="en-US" dirty="0" smtClean="0">
                <a:latin typeface="Times New Roman" panose="02020603050405020304" charset="0"/>
                <a:cs typeface="Times New Roman" panose="02020603050405020304" charset="0"/>
                <a:sym typeface="+mn-ea"/>
              </a:rPr>
              <a:t>(</a:t>
            </a:r>
            <a:r>
              <a:rPr lang="en-US" dirty="0">
                <a:latin typeface="Times New Roman" panose="02020603050405020304" charset="0"/>
                <a:cs typeface="Times New Roman" panose="02020603050405020304" charset="0"/>
                <a:sym typeface="+mn-ea"/>
              </a:rPr>
              <a:t>fire in the stomach </a:t>
            </a:r>
            <a:r>
              <a:rPr lang="en-US" dirty="0" err="1">
                <a:latin typeface="Times New Roman" panose="02020603050405020304" charset="0"/>
                <a:cs typeface="Times New Roman" panose="02020603050405020304" charset="0"/>
                <a:sym typeface="+mn-ea"/>
              </a:rPr>
              <a:t>vis</a:t>
            </a:r>
            <a:r>
              <a:rPr lang="en-US" dirty="0">
                <a:latin typeface="Times New Roman" panose="02020603050405020304" charset="0"/>
                <a:cs typeface="Times New Roman" panose="02020603050405020304" charset="0"/>
                <a:sym typeface="+mn-ea"/>
              </a:rPr>
              <a:t>-a-</a:t>
            </a:r>
            <a:r>
              <a:rPr lang="en-US" dirty="0" err="1">
                <a:latin typeface="Times New Roman" panose="02020603050405020304" charset="0"/>
                <a:cs typeface="Times New Roman" panose="02020603050405020304" charset="0"/>
                <a:sym typeface="+mn-ea"/>
              </a:rPr>
              <a:t>vis</a:t>
            </a:r>
            <a:r>
              <a:rPr lang="en-US" dirty="0">
                <a:latin typeface="Times New Roman" panose="02020603050405020304" charset="0"/>
                <a:cs typeface="Times New Roman" panose="02020603050405020304" charset="0"/>
                <a:sym typeface="+mn-ea"/>
              </a:rPr>
              <a:t> digestive juice of the alimentary tract) is called as </a:t>
            </a:r>
            <a:r>
              <a:rPr lang="en-US" dirty="0" err="1">
                <a:latin typeface="Times New Roman" panose="02020603050405020304" charset="0"/>
                <a:cs typeface="Times New Roman" panose="02020603050405020304" charset="0"/>
                <a:sym typeface="+mn-ea"/>
              </a:rPr>
              <a:t>Vipaka</a:t>
            </a:r>
            <a:r>
              <a:rPr lang="en-US" dirty="0">
                <a:latin typeface="Times New Roman" panose="02020603050405020304" charset="0"/>
                <a:cs typeface="Times New Roman" panose="02020603050405020304" charset="0"/>
                <a:sym typeface="+mn-ea"/>
              </a:rPr>
              <a:t> as told by</a:t>
            </a:r>
            <a:r>
              <a:rPr lang="en-US" b="1" dirty="0">
                <a:solidFill>
                  <a:srgbClr val="FF0000"/>
                </a:solidFill>
                <a:latin typeface="Times New Roman" panose="02020603050405020304" charset="0"/>
                <a:cs typeface="Times New Roman" panose="02020603050405020304" charset="0"/>
                <a:sym typeface="+mn-ea"/>
              </a:rPr>
              <a:t> </a:t>
            </a:r>
            <a:r>
              <a:rPr lang="en-US" b="1" dirty="0" err="1">
                <a:solidFill>
                  <a:srgbClr val="FF0000"/>
                </a:solidFill>
                <a:latin typeface="Times New Roman" panose="02020603050405020304" charset="0"/>
                <a:cs typeface="Times New Roman" panose="02020603050405020304" charset="0"/>
                <a:sym typeface="+mn-ea"/>
              </a:rPr>
              <a:t>Ashtanga</a:t>
            </a:r>
            <a:r>
              <a:rPr lang="en-US" b="1" dirty="0">
                <a:solidFill>
                  <a:srgbClr val="FF0000"/>
                </a:solidFill>
                <a:latin typeface="Times New Roman" panose="02020603050405020304" charset="0"/>
                <a:cs typeface="Times New Roman" panose="02020603050405020304" charset="0"/>
                <a:sym typeface="+mn-ea"/>
              </a:rPr>
              <a:t> </a:t>
            </a:r>
            <a:r>
              <a:rPr lang="en-US" b="1" dirty="0" err="1">
                <a:solidFill>
                  <a:srgbClr val="FF0000"/>
                </a:solidFill>
                <a:latin typeface="Times New Roman" panose="02020603050405020304" charset="0"/>
                <a:cs typeface="Times New Roman" panose="02020603050405020304" charset="0"/>
                <a:sym typeface="+mn-ea"/>
              </a:rPr>
              <a:t>Hridaya</a:t>
            </a:r>
            <a:r>
              <a:rPr lang="en-US" b="1" dirty="0">
                <a:solidFill>
                  <a:srgbClr val="FF0000"/>
                </a:solidFill>
                <a:latin typeface="Times New Roman" panose="02020603050405020304" charset="0"/>
                <a:cs typeface="Times New Roman" panose="02020603050405020304" charset="0"/>
                <a:sym typeface="+mn-ea"/>
              </a:rPr>
              <a:t> </a:t>
            </a:r>
            <a:r>
              <a:rPr lang="en-US" b="1" dirty="0" err="1">
                <a:solidFill>
                  <a:srgbClr val="FF0000"/>
                </a:solidFill>
                <a:latin typeface="Times New Roman" panose="02020603050405020304" charset="0"/>
                <a:cs typeface="Times New Roman" panose="02020603050405020304" charset="0"/>
                <a:sym typeface="+mn-ea"/>
              </a:rPr>
              <a:t>sutrasthana</a:t>
            </a:r>
            <a:r>
              <a:rPr lang="en-US" b="1" dirty="0">
                <a:solidFill>
                  <a:srgbClr val="FF0000"/>
                </a:solidFill>
                <a:latin typeface="Times New Roman" panose="02020603050405020304" charset="0"/>
                <a:cs typeface="Times New Roman" panose="02020603050405020304" charset="0"/>
                <a:sym typeface="+mn-ea"/>
              </a:rPr>
              <a:t>.</a:t>
            </a:r>
            <a:endParaRPr lang="en-US" dirty="0">
              <a:latin typeface="Times New Roman" panose="02020603050405020304" charset="0"/>
              <a:cs typeface="Times New Roman" panose="02020603050405020304" charset="0"/>
            </a:endParaRPr>
          </a:p>
          <a:p>
            <a:pPr marL="0" indent="0">
              <a:buNone/>
            </a:pPr>
            <a:r>
              <a:rPr lang="en-US" dirty="0">
                <a:sym typeface="+mn-ea"/>
              </a:rPr>
              <a:t>     </a:t>
            </a:r>
            <a:endParaRPr lang="en-US" dirty="0"/>
          </a:p>
          <a:p>
            <a:pPr algn="just"/>
            <a:endParaRPr lang="en-US" b="1" dirty="0">
              <a:latin typeface="Times New Roman" panose="02020603050405020304" charset="0"/>
              <a:cs typeface="Times New Roman" panose="02020603050405020304" charset="0"/>
              <a:sym typeface="+mn-ea"/>
            </a:endParaRPr>
          </a:p>
          <a:p>
            <a:pPr algn="just"/>
            <a:endParaRPr lang="en-US" dirty="0">
              <a:latin typeface="Times New Roman" panose="02020603050405020304" charset="0"/>
              <a:cs typeface="Times New Roman" panose="02020603050405020304" charset="0"/>
            </a:endParaRPr>
          </a:p>
          <a:p>
            <a:endParaRPr lang="en-US" dirty="0">
              <a:latin typeface="Times New Roman" panose="02020603050405020304" charset="0"/>
              <a:cs typeface="Times New Roman" panose="0202060305040502030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Role of </a:t>
            </a:r>
            <a:r>
              <a:rPr lang="en-US" dirty="0" err="1">
                <a:solidFill>
                  <a:srgbClr val="FF0000"/>
                </a:solidFill>
                <a:latin typeface="Times New Roman" pitchFamily="18" charset="0"/>
                <a:cs typeface="Times New Roman" pitchFamily="18" charset="0"/>
              </a:rPr>
              <a:t>vipaka</a:t>
            </a:r>
            <a:r>
              <a:rPr lang="en-US" dirty="0">
                <a:solidFill>
                  <a:srgbClr val="FF0000"/>
                </a:solidFill>
                <a:latin typeface="Times New Roman" pitchFamily="18" charset="0"/>
                <a:cs typeface="Times New Roman" pitchFamily="18" charset="0"/>
              </a:rPr>
              <a:t> in </a:t>
            </a:r>
            <a:r>
              <a:rPr lang="en-US" dirty="0" err="1">
                <a:solidFill>
                  <a:srgbClr val="FF0000"/>
                </a:solidFill>
                <a:latin typeface="Times New Roman" pitchFamily="18" charset="0"/>
                <a:cs typeface="Times New Roman" pitchFamily="18" charset="0"/>
              </a:rPr>
              <a:t>Ahar</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Aushadi</a:t>
            </a:r>
            <a:r>
              <a:rPr lang="en-US" dirty="0">
                <a:solidFill>
                  <a:srgbClr val="FF0000"/>
                </a:solidFill>
                <a:latin typeface="Times New Roman" pitchFamily="18" charset="0"/>
                <a:cs typeface="Times New Roman" pitchFamily="18" charset="0"/>
              </a:rPr>
              <a:t> </a:t>
            </a:r>
          </a:p>
        </p:txBody>
      </p:sp>
      <p:sp>
        <p:nvSpPr>
          <p:cNvPr id="3" name="Content Placeholder 2"/>
          <p:cNvSpPr>
            <a:spLocks noGrp="1"/>
          </p:cNvSpPr>
          <p:nvPr>
            <p:ph sz="half" idx="1"/>
          </p:nvPr>
        </p:nvSpPr>
        <p:spPr/>
        <p:txBody>
          <a:bodyPr/>
          <a:lstStyle/>
          <a:p>
            <a:pPr algn="l"/>
            <a:r>
              <a:rPr lang="en-US" dirty="0">
                <a:latin typeface="Times New Roman" panose="02020603050405020304" charset="0"/>
                <a:cs typeface="Times New Roman" panose="02020603050405020304" charset="0"/>
              </a:rPr>
              <a:t>These can be in either of two forms:- </a:t>
            </a:r>
          </a:p>
          <a:p>
            <a:pPr marL="0" indent="0" algn="l">
              <a:buNone/>
            </a:pPr>
            <a:r>
              <a:rPr lang="en-US" dirty="0">
                <a:latin typeface="Times New Roman" panose="02020603050405020304" charset="0"/>
                <a:cs typeface="Times New Roman" panose="02020603050405020304" charset="0"/>
              </a:rPr>
              <a:t>1. AHARA DRAVYA    (FOOD)</a:t>
            </a:r>
          </a:p>
          <a:p>
            <a:pPr marL="0" indent="0" algn="l">
              <a:buNone/>
            </a:pPr>
            <a:r>
              <a:rPr lang="en-US" dirty="0">
                <a:latin typeface="Times New Roman" panose="02020603050405020304" charset="0"/>
                <a:cs typeface="Times New Roman" panose="02020603050405020304" charset="0"/>
              </a:rPr>
              <a:t>2. AUSHADH DRAVYA (MEDICINE)</a:t>
            </a:r>
          </a:p>
        </p:txBody>
      </p:sp>
      <p:pic>
        <p:nvPicPr>
          <p:cNvPr id="5" name="Content Placeholder 4" descr="images (1)"/>
          <p:cNvPicPr>
            <a:picLocks noGrp="1" noChangeAspect="1"/>
          </p:cNvPicPr>
          <p:nvPr>
            <p:ph sz="half" idx="2"/>
          </p:nvPr>
        </p:nvPicPr>
        <p:blipFill>
          <a:blip r:embed="rId2"/>
          <a:stretch>
            <a:fillRect/>
          </a:stretch>
        </p:blipFill>
        <p:spPr>
          <a:xfrm>
            <a:off x="4635817" y="1174751"/>
            <a:ext cx="4277678" cy="4704715"/>
          </a:xfrm>
          <a:prstGeom prst="rect">
            <a:avLst/>
          </a:prstGeom>
        </p:spPr>
      </p:pic>
      <p:sp>
        <p:nvSpPr>
          <p:cNvPr id="6" name="Slide Number Placeholder 5"/>
          <p:cNvSpPr>
            <a:spLocks noGrp="1"/>
          </p:cNvSpPr>
          <p:nvPr>
            <p:ph type="sldNum" sz="quarter" idx="12"/>
          </p:nvPr>
        </p:nvSpPr>
        <p:spPr/>
        <p:txBody>
          <a:bodyPr/>
          <a:lstStyle/>
          <a:p>
            <a:fld id="{B6F15528-21DE-4FAA-801E-634DDDAF4B2B}" type="slidenum">
              <a:rPr lang="en-US" smtClean="0"/>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8229600" cy="1143000"/>
          </a:xfrm>
        </p:spPr>
        <p:txBody>
          <a:bodyPr/>
          <a:lstStyle/>
          <a:p>
            <a:r>
              <a:rPr lang="en-US" dirty="0" smtClean="0">
                <a:solidFill>
                  <a:srgbClr val="FF0000"/>
                </a:solidFill>
                <a:latin typeface="Times New Roman" pitchFamily="18" charset="0"/>
                <a:cs typeface="Times New Roman" pitchFamily="18" charset="0"/>
              </a:rPr>
              <a:t>Role of </a:t>
            </a:r>
            <a:r>
              <a:rPr lang="en-US" dirty="0" err="1" smtClean="0">
                <a:solidFill>
                  <a:srgbClr val="FF0000"/>
                </a:solidFill>
                <a:latin typeface="Times New Roman" pitchFamily="18" charset="0"/>
                <a:cs typeface="Times New Roman" pitchFamily="18" charset="0"/>
              </a:rPr>
              <a:t>Vipaka</a:t>
            </a:r>
            <a:r>
              <a:rPr lang="en-US" dirty="0" smtClean="0">
                <a:solidFill>
                  <a:srgbClr val="FF0000"/>
                </a:solidFill>
                <a:latin typeface="Times New Roman" pitchFamily="18" charset="0"/>
                <a:cs typeface="Times New Roman" pitchFamily="18" charset="0"/>
              </a:rPr>
              <a:t> in </a:t>
            </a:r>
            <a:r>
              <a:rPr lang="en-US" dirty="0" err="1" smtClean="0">
                <a:solidFill>
                  <a:srgbClr val="FF0000"/>
                </a:solidFill>
                <a:latin typeface="Times New Roman" pitchFamily="18" charset="0"/>
                <a:cs typeface="Times New Roman" pitchFamily="18" charset="0"/>
              </a:rPr>
              <a:t>Aahara</a:t>
            </a:r>
            <a:endParaRPr lang="en-US" dirty="0">
              <a:solidFill>
                <a:srgbClr val="FF0000"/>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174751"/>
            <a:ext cx="8229600" cy="5360035"/>
          </a:xfrm>
        </p:spPr>
        <p:txBody>
          <a:bodyPr>
            <a:normAutofit fontScale="92500" lnSpcReduction="10000"/>
          </a:bodyPr>
          <a:lstStyle/>
          <a:p>
            <a:pPr algn="just"/>
            <a:r>
              <a:rPr lang="en-US" dirty="0">
                <a:latin typeface="Times New Roman" panose="02020603050405020304" charset="0"/>
                <a:cs typeface="Times New Roman" panose="02020603050405020304" charset="0"/>
              </a:rPr>
              <a:t>Agni acts on ingested food or drug and liberate substance at molecular level.</a:t>
            </a:r>
          </a:p>
          <a:p>
            <a:pPr algn="just"/>
            <a:r>
              <a:rPr lang="en-US" dirty="0">
                <a:latin typeface="Times New Roman" panose="02020603050405020304" charset="0"/>
                <a:cs typeface="Times New Roman" panose="02020603050405020304" charset="0"/>
              </a:rPr>
              <a:t>As per </a:t>
            </a:r>
            <a:r>
              <a:rPr lang="en-US" dirty="0" err="1">
                <a:latin typeface="Times New Roman" panose="02020603050405020304" charset="0"/>
                <a:cs typeface="Times New Roman" panose="02020603050405020304" charset="0"/>
              </a:rPr>
              <a:t>Ayurveda</a:t>
            </a:r>
            <a:r>
              <a:rPr lang="en-US" dirty="0">
                <a:latin typeface="Times New Roman" panose="02020603050405020304" charset="0"/>
                <a:cs typeface="Times New Roman" panose="02020603050405020304" charset="0"/>
              </a:rPr>
              <a:t>, there are 2 types of </a:t>
            </a:r>
            <a:r>
              <a:rPr lang="en-US" dirty="0" err="1">
                <a:latin typeface="Times New Roman" panose="02020603050405020304" charset="0"/>
                <a:cs typeface="Times New Roman" panose="02020603050405020304" charset="0"/>
              </a:rPr>
              <a:t>dravyas</a:t>
            </a:r>
            <a:r>
              <a:rPr lang="en-US" dirty="0">
                <a:latin typeface="Times New Roman" panose="02020603050405020304" charset="0"/>
                <a:cs typeface="Times New Roman" panose="02020603050405020304" charset="0"/>
              </a:rPr>
              <a:t>; </a:t>
            </a:r>
            <a:r>
              <a:rPr lang="en-US" dirty="0" err="1">
                <a:latin typeface="Times New Roman" panose="02020603050405020304" charset="0"/>
                <a:cs typeface="Times New Roman" panose="02020603050405020304" charset="0"/>
              </a:rPr>
              <a:t>aahara</a:t>
            </a:r>
            <a:r>
              <a:rPr lang="en-US" dirty="0">
                <a:latin typeface="Times New Roman" panose="02020603050405020304" charset="0"/>
                <a:cs typeface="Times New Roman" panose="02020603050405020304" charset="0"/>
              </a:rPr>
              <a:t> and </a:t>
            </a:r>
            <a:r>
              <a:rPr lang="en-US" dirty="0" err="1">
                <a:latin typeface="Times New Roman" panose="02020603050405020304" charset="0"/>
                <a:cs typeface="Times New Roman" panose="02020603050405020304" charset="0"/>
              </a:rPr>
              <a:t>aushadhi</a:t>
            </a:r>
            <a:r>
              <a:rPr lang="en-US" dirty="0">
                <a:latin typeface="Times New Roman" panose="02020603050405020304" charset="0"/>
                <a:cs typeface="Times New Roman" panose="02020603050405020304" charset="0"/>
              </a:rPr>
              <a:t>. </a:t>
            </a:r>
          </a:p>
          <a:p>
            <a:pPr algn="just"/>
            <a:r>
              <a:rPr lang="en-US" b="1" dirty="0">
                <a:solidFill>
                  <a:srgbClr val="FF0000"/>
                </a:solidFill>
                <a:latin typeface="Times New Roman" panose="02020603050405020304" charset="0"/>
                <a:cs typeface="Times New Roman" panose="02020603050405020304" charset="0"/>
              </a:rPr>
              <a:t>Rasa </a:t>
            </a:r>
            <a:r>
              <a:rPr lang="en-US" b="1" dirty="0" err="1">
                <a:solidFill>
                  <a:srgbClr val="FF0000"/>
                </a:solidFill>
                <a:latin typeface="Times New Roman" panose="02020603050405020304" charset="0"/>
                <a:cs typeface="Times New Roman" panose="02020603050405020304" charset="0"/>
              </a:rPr>
              <a:t>dhatu</a:t>
            </a:r>
            <a:r>
              <a:rPr lang="en-US" b="1" dirty="0">
                <a:solidFill>
                  <a:srgbClr val="FF0000"/>
                </a:solidFill>
                <a:latin typeface="Times New Roman" panose="02020603050405020304" charset="0"/>
                <a:cs typeface="Times New Roman" panose="02020603050405020304" charset="0"/>
              </a:rPr>
              <a:t> </a:t>
            </a:r>
            <a:r>
              <a:rPr lang="en-US" b="1" dirty="0">
                <a:latin typeface="Times New Roman" panose="02020603050405020304" charset="0"/>
                <a:cs typeface="Times New Roman" panose="02020603050405020304" charset="0"/>
              </a:rPr>
              <a:t>and </a:t>
            </a:r>
            <a:r>
              <a:rPr lang="en-US" b="1" dirty="0" err="1" smtClean="0">
                <a:solidFill>
                  <a:srgbClr val="FF0000"/>
                </a:solidFill>
                <a:latin typeface="Times New Roman" panose="02020603050405020304" charset="0"/>
                <a:cs typeface="Times New Roman" panose="02020603050405020304" charset="0"/>
              </a:rPr>
              <a:t>Dhatwagni</a:t>
            </a:r>
            <a:r>
              <a:rPr lang="en-US" dirty="0" smtClean="0">
                <a:latin typeface="Times New Roman" panose="02020603050405020304" charset="0"/>
                <a:cs typeface="Times New Roman" panose="02020603050405020304" charset="0"/>
              </a:rPr>
              <a:t> </a:t>
            </a:r>
            <a:r>
              <a:rPr lang="en-US" dirty="0">
                <a:latin typeface="Times New Roman" panose="02020603050405020304" charset="0"/>
                <a:cs typeface="Times New Roman" panose="02020603050405020304" charset="0"/>
              </a:rPr>
              <a:t>is mainly responsible for its functioning over </a:t>
            </a:r>
            <a:r>
              <a:rPr lang="en-US" dirty="0" err="1" smtClean="0">
                <a:latin typeface="Times New Roman" panose="02020603050405020304" charset="0"/>
                <a:cs typeface="Times New Roman" panose="02020603050405020304" charset="0"/>
              </a:rPr>
              <a:t>Aahara</a:t>
            </a:r>
            <a:r>
              <a:rPr lang="en-US" dirty="0" smtClean="0">
                <a:latin typeface="Times New Roman" panose="02020603050405020304" charset="0"/>
                <a:cs typeface="Times New Roman" panose="02020603050405020304" charset="0"/>
              </a:rPr>
              <a:t> </a:t>
            </a:r>
            <a:r>
              <a:rPr lang="en-US" dirty="0" err="1">
                <a:latin typeface="Times New Roman" panose="02020603050405020304" charset="0"/>
                <a:cs typeface="Times New Roman" panose="02020603050405020304" charset="0"/>
              </a:rPr>
              <a:t>dravyas</a:t>
            </a:r>
            <a:r>
              <a:rPr lang="en-US" dirty="0">
                <a:latin typeface="Times New Roman" panose="02020603050405020304" charset="0"/>
                <a:cs typeface="Times New Roman" panose="02020603050405020304" charset="0"/>
              </a:rPr>
              <a:t> therefore; </a:t>
            </a:r>
            <a:r>
              <a:rPr lang="en-US" dirty="0" err="1" smtClean="0">
                <a:latin typeface="Times New Roman" panose="02020603050405020304" charset="0"/>
                <a:cs typeface="Times New Roman" panose="02020603050405020304" charset="0"/>
              </a:rPr>
              <a:t>Aaharadravyas</a:t>
            </a:r>
            <a:r>
              <a:rPr lang="en-US" dirty="0" smtClean="0">
                <a:latin typeface="Times New Roman" panose="02020603050405020304" charset="0"/>
                <a:cs typeface="Times New Roman" panose="02020603050405020304" charset="0"/>
              </a:rPr>
              <a:t> </a:t>
            </a:r>
            <a:r>
              <a:rPr lang="en-US" dirty="0">
                <a:latin typeface="Times New Roman" panose="02020603050405020304" charset="0"/>
                <a:cs typeface="Times New Roman" panose="02020603050405020304" charset="0"/>
              </a:rPr>
              <a:t>mainly undergoes </a:t>
            </a:r>
            <a:r>
              <a:rPr lang="en-US" b="1" dirty="0" err="1">
                <a:solidFill>
                  <a:srgbClr val="FF0000"/>
                </a:solidFill>
                <a:latin typeface="Times New Roman" panose="02020603050405020304" charset="0"/>
                <a:cs typeface="Times New Roman" panose="02020603050405020304" charset="0"/>
              </a:rPr>
              <a:t>Dhatwagnivyapara</a:t>
            </a:r>
            <a:r>
              <a:rPr lang="en-US" dirty="0">
                <a:solidFill>
                  <a:srgbClr val="FF0000"/>
                </a:solidFill>
                <a:latin typeface="Times New Roman" panose="02020603050405020304" charset="0"/>
                <a:cs typeface="Times New Roman" panose="02020603050405020304" charset="0"/>
              </a:rPr>
              <a:t>. </a:t>
            </a:r>
          </a:p>
          <a:p>
            <a:pPr algn="just"/>
            <a:r>
              <a:rPr lang="en-US" b="1" dirty="0">
                <a:solidFill>
                  <a:srgbClr val="FF0000"/>
                </a:solidFill>
                <a:latin typeface="Times New Roman" panose="02020603050405020304" charset="0"/>
                <a:cs typeface="Times New Roman" panose="02020603050405020304" charset="0"/>
              </a:rPr>
              <a:t>Agni; </a:t>
            </a:r>
            <a:r>
              <a:rPr lang="en-US" b="1" dirty="0" err="1" smtClean="0">
                <a:solidFill>
                  <a:srgbClr val="FF0000"/>
                </a:solidFill>
                <a:latin typeface="Times New Roman" panose="02020603050405020304" charset="0"/>
                <a:cs typeface="Times New Roman" panose="02020603050405020304" charset="0"/>
              </a:rPr>
              <a:t>Jatharagni</a:t>
            </a:r>
            <a:r>
              <a:rPr lang="en-US" b="1" dirty="0" smtClean="0">
                <a:solidFill>
                  <a:srgbClr val="FF0000"/>
                </a:solidFill>
                <a:latin typeface="Times New Roman" panose="02020603050405020304" charset="0"/>
                <a:cs typeface="Times New Roman" panose="02020603050405020304" charset="0"/>
              </a:rPr>
              <a:t> and </a:t>
            </a:r>
            <a:r>
              <a:rPr lang="en-US" b="1" dirty="0" err="1" smtClean="0">
                <a:solidFill>
                  <a:srgbClr val="FF0000"/>
                </a:solidFill>
                <a:latin typeface="Times New Roman" panose="02020603050405020304" charset="0"/>
                <a:cs typeface="Times New Roman" panose="02020603050405020304" charset="0"/>
              </a:rPr>
              <a:t>Bhootagni</a:t>
            </a:r>
            <a:r>
              <a:rPr lang="en-US" dirty="0" smtClean="0">
                <a:solidFill>
                  <a:srgbClr val="FF0000"/>
                </a:solidFill>
                <a:latin typeface="Times New Roman" panose="02020603050405020304" charset="0"/>
                <a:cs typeface="Times New Roman" panose="02020603050405020304" charset="0"/>
              </a:rPr>
              <a:t> </a:t>
            </a:r>
            <a:r>
              <a:rPr lang="en-US" dirty="0" smtClean="0">
                <a:latin typeface="Times New Roman" panose="02020603050405020304" charset="0"/>
                <a:cs typeface="Times New Roman" panose="02020603050405020304" charset="0"/>
              </a:rPr>
              <a:t>bio-transformed </a:t>
            </a:r>
            <a:r>
              <a:rPr lang="en-US" dirty="0">
                <a:latin typeface="Times New Roman" panose="02020603050405020304" charset="0"/>
                <a:cs typeface="Times New Roman" panose="02020603050405020304" charset="0"/>
              </a:rPr>
              <a:t>ingested food into nutritional substances which provides energy at cellular level.</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solidFill>
                  <a:srgbClr val="FF0000"/>
                </a:solidFill>
                <a:latin typeface="Times New Roman" pitchFamily="18" charset="0"/>
                <a:cs typeface="Times New Roman" pitchFamily="18" charset="0"/>
              </a:rPr>
              <a:t>Role of </a:t>
            </a:r>
            <a:r>
              <a:rPr lang="en-US" dirty="0" err="1" smtClean="0">
                <a:solidFill>
                  <a:srgbClr val="FF0000"/>
                </a:solidFill>
                <a:latin typeface="Times New Roman" pitchFamily="18" charset="0"/>
                <a:cs typeface="Times New Roman" pitchFamily="18" charset="0"/>
              </a:rPr>
              <a:t>Vipaka</a:t>
            </a:r>
            <a:r>
              <a:rPr lang="en-US" dirty="0" smtClean="0">
                <a:solidFill>
                  <a:srgbClr val="FF0000"/>
                </a:solidFill>
                <a:latin typeface="Times New Roman" pitchFamily="18" charset="0"/>
                <a:cs typeface="Times New Roman" pitchFamily="18" charset="0"/>
              </a:rPr>
              <a:t> in </a:t>
            </a:r>
            <a:r>
              <a:rPr lang="en-US" dirty="0" err="1" smtClean="0">
                <a:solidFill>
                  <a:srgbClr val="FF0000"/>
                </a:solidFill>
                <a:latin typeface="Times New Roman" pitchFamily="18" charset="0"/>
                <a:cs typeface="Times New Roman" pitchFamily="18" charset="0"/>
              </a:rPr>
              <a:t>Aushadhi</a:t>
            </a:r>
            <a:r>
              <a:rPr lang="en-US" dirty="0" smtClean="0">
                <a:solidFill>
                  <a:srgbClr val="FF0000"/>
                </a:solidFill>
                <a:latin typeface="Times New Roman" pitchFamily="18" charset="0"/>
                <a:cs typeface="Times New Roman" pitchFamily="18" charset="0"/>
              </a:rPr>
              <a:t> </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r>
              <a:rPr lang="en-US" dirty="0" err="1">
                <a:latin typeface="Times New Roman" panose="02020603050405020304" charset="0"/>
                <a:cs typeface="Times New Roman" panose="02020603050405020304" charset="0"/>
              </a:rPr>
              <a:t>Aushadhi</a:t>
            </a:r>
            <a:r>
              <a:rPr lang="en-US" dirty="0">
                <a:latin typeface="Times New Roman" panose="02020603050405020304" charset="0"/>
                <a:cs typeface="Times New Roman" panose="02020603050405020304" charset="0"/>
              </a:rPr>
              <a:t> is also considered as </a:t>
            </a:r>
            <a:r>
              <a:rPr lang="en-US" dirty="0" err="1">
                <a:latin typeface="Times New Roman" panose="02020603050405020304" charset="0"/>
                <a:cs typeface="Times New Roman" panose="02020603050405020304" charset="0"/>
              </a:rPr>
              <a:t>dravya</a:t>
            </a:r>
            <a:r>
              <a:rPr lang="en-US" dirty="0">
                <a:latin typeface="Times New Roman" panose="02020603050405020304" charset="0"/>
                <a:cs typeface="Times New Roman" panose="02020603050405020304" charset="0"/>
              </a:rPr>
              <a:t> as per </a:t>
            </a:r>
            <a:r>
              <a:rPr lang="en-US" dirty="0" err="1">
                <a:latin typeface="Times New Roman" panose="02020603050405020304" charset="0"/>
                <a:cs typeface="Times New Roman" panose="02020603050405020304" charset="0"/>
              </a:rPr>
              <a:t>Ayurveda</a:t>
            </a:r>
            <a:r>
              <a:rPr lang="en-US" dirty="0">
                <a:latin typeface="Times New Roman" panose="02020603050405020304" charset="0"/>
                <a:cs typeface="Times New Roman" panose="02020603050405020304" charset="0"/>
              </a:rPr>
              <a:t> and it refers </a:t>
            </a:r>
            <a:r>
              <a:rPr lang="en-US" b="1" dirty="0" err="1" smtClean="0">
                <a:solidFill>
                  <a:srgbClr val="FF0000"/>
                </a:solidFill>
                <a:latin typeface="Times New Roman" panose="02020603050405020304" charset="0"/>
                <a:cs typeface="Times New Roman" panose="02020603050405020304" charset="0"/>
              </a:rPr>
              <a:t>Viryapradhana</a:t>
            </a:r>
            <a:r>
              <a:rPr lang="en-US" dirty="0" smtClean="0">
                <a:latin typeface="Times New Roman" panose="02020603050405020304" charset="0"/>
                <a:cs typeface="Times New Roman" panose="02020603050405020304" charset="0"/>
              </a:rPr>
              <a:t> </a:t>
            </a:r>
            <a:r>
              <a:rPr lang="en-US" dirty="0">
                <a:latin typeface="Times New Roman" panose="02020603050405020304" charset="0"/>
                <a:cs typeface="Times New Roman" panose="02020603050405020304" charset="0"/>
              </a:rPr>
              <a:t>since </a:t>
            </a:r>
            <a:r>
              <a:rPr lang="en-US" dirty="0" err="1">
                <a:latin typeface="Times New Roman" panose="02020603050405020304" charset="0"/>
                <a:cs typeface="Times New Roman" panose="02020603050405020304" charset="0"/>
              </a:rPr>
              <a:t>virya</a:t>
            </a:r>
            <a:r>
              <a:rPr lang="en-US" dirty="0">
                <a:latin typeface="Times New Roman" panose="02020603050405020304" charset="0"/>
                <a:cs typeface="Times New Roman" panose="02020603050405020304" charset="0"/>
              </a:rPr>
              <a:t> is a </a:t>
            </a:r>
            <a:r>
              <a:rPr lang="en-US" dirty="0" err="1" smtClean="0">
                <a:solidFill>
                  <a:srgbClr val="FF0000"/>
                </a:solidFill>
                <a:latin typeface="Times New Roman" panose="02020603050405020304" charset="0"/>
                <a:cs typeface="Times New Roman" panose="02020603050405020304" charset="0"/>
              </a:rPr>
              <a:t>Gunatmaka</a:t>
            </a:r>
            <a:r>
              <a:rPr lang="en-US" dirty="0" smtClean="0">
                <a:latin typeface="Times New Roman" panose="02020603050405020304" charset="0"/>
                <a:cs typeface="Times New Roman" panose="02020603050405020304" charset="0"/>
              </a:rPr>
              <a:t> and </a:t>
            </a:r>
            <a:r>
              <a:rPr lang="en-US" dirty="0" err="1" smtClean="0">
                <a:solidFill>
                  <a:srgbClr val="FF0000"/>
                </a:solidFill>
                <a:latin typeface="Times New Roman" panose="02020603050405020304" charset="0"/>
                <a:cs typeface="Times New Roman" panose="02020603050405020304" charset="0"/>
              </a:rPr>
              <a:t>Bhutagni</a:t>
            </a:r>
            <a:r>
              <a:rPr lang="en-US" dirty="0" smtClean="0">
                <a:latin typeface="Times New Roman" panose="02020603050405020304" charset="0"/>
                <a:cs typeface="Times New Roman" panose="02020603050405020304" charset="0"/>
              </a:rPr>
              <a:t> </a:t>
            </a:r>
            <a:r>
              <a:rPr lang="en-US" dirty="0">
                <a:latin typeface="Times New Roman" panose="02020603050405020304" charset="0"/>
                <a:cs typeface="Times New Roman" panose="02020603050405020304" charset="0"/>
              </a:rPr>
              <a:t>helps in its functioning. </a:t>
            </a:r>
          </a:p>
          <a:p>
            <a:r>
              <a:rPr lang="en-US" b="1" dirty="0" err="1">
                <a:solidFill>
                  <a:srgbClr val="FF0000"/>
                </a:solidFill>
                <a:latin typeface="Times New Roman" panose="02020603050405020304" charset="0"/>
                <a:cs typeface="Times New Roman" panose="02020603050405020304" charset="0"/>
              </a:rPr>
              <a:t>Aushadhadravyas</a:t>
            </a:r>
            <a:r>
              <a:rPr lang="en-US" dirty="0">
                <a:latin typeface="Times New Roman" panose="02020603050405020304" charset="0"/>
                <a:cs typeface="Times New Roman" panose="02020603050405020304" charset="0"/>
              </a:rPr>
              <a:t> undergoes </a:t>
            </a:r>
            <a:r>
              <a:rPr lang="en-US" dirty="0" err="1">
                <a:solidFill>
                  <a:srgbClr val="FF0000"/>
                </a:solidFill>
                <a:latin typeface="Times New Roman" panose="02020603050405020304" charset="0"/>
                <a:cs typeface="Times New Roman" panose="02020603050405020304" charset="0"/>
              </a:rPr>
              <a:t>bhutagnivyapara</a:t>
            </a:r>
            <a:r>
              <a:rPr lang="en-US" dirty="0">
                <a:latin typeface="Times New Roman" panose="02020603050405020304" charset="0"/>
                <a:cs typeface="Times New Roman" panose="02020603050405020304" charset="0"/>
              </a:rPr>
              <a:t> through </a:t>
            </a:r>
            <a:r>
              <a:rPr lang="en-US" dirty="0" err="1" smtClean="0">
                <a:latin typeface="Times New Roman" panose="02020603050405020304" charset="0"/>
                <a:cs typeface="Times New Roman" panose="02020603050405020304" charset="0"/>
              </a:rPr>
              <a:t>Jatharagni</a:t>
            </a:r>
            <a:r>
              <a:rPr lang="en-US" dirty="0" smtClean="0">
                <a:latin typeface="Times New Roman" panose="02020603050405020304" charset="0"/>
                <a:cs typeface="Times New Roman" panose="02020603050405020304" charset="0"/>
              </a:rPr>
              <a:t> </a:t>
            </a:r>
            <a:r>
              <a:rPr lang="en-US" dirty="0" err="1" smtClean="0">
                <a:latin typeface="Times New Roman" panose="02020603050405020304" charset="0"/>
                <a:cs typeface="Times New Roman" panose="02020603050405020304" charset="0"/>
              </a:rPr>
              <a:t>paka</a:t>
            </a:r>
            <a:r>
              <a:rPr lang="en-US" dirty="0" smtClean="0">
                <a:latin typeface="Times New Roman" panose="02020603050405020304" charset="0"/>
                <a:cs typeface="Times New Roman" panose="02020603050405020304" charset="0"/>
              </a:rPr>
              <a:t> </a:t>
            </a:r>
            <a:r>
              <a:rPr lang="en-US" dirty="0">
                <a:latin typeface="Times New Roman" panose="02020603050405020304" charset="0"/>
                <a:cs typeface="Times New Roman" panose="02020603050405020304" charset="0"/>
              </a:rPr>
              <a:t>to the </a:t>
            </a:r>
            <a:r>
              <a:rPr lang="en-US" dirty="0" err="1" smtClean="0">
                <a:latin typeface="Times New Roman" panose="02020603050405020304" charset="0"/>
                <a:cs typeface="Times New Roman" panose="02020603050405020304" charset="0"/>
              </a:rPr>
              <a:t>Bhutagnivyapara</a:t>
            </a:r>
            <a:r>
              <a:rPr lang="en-US" dirty="0" smtClean="0">
                <a:latin typeface="Times New Roman" panose="02020603050405020304" charset="0"/>
                <a:cs typeface="Times New Roman" panose="02020603050405020304" charset="0"/>
              </a:rPr>
              <a:t> in </a:t>
            </a:r>
            <a:r>
              <a:rPr lang="en-US" dirty="0">
                <a:latin typeface="Times New Roman" panose="02020603050405020304" charset="0"/>
                <a:cs typeface="Times New Roman" panose="02020603050405020304" charset="0"/>
              </a:rPr>
              <a:t>the liver which is functioning of rasa. </a:t>
            </a:r>
          </a:p>
          <a:p>
            <a:r>
              <a:rPr lang="en-US" dirty="0">
                <a:latin typeface="Times New Roman" panose="02020603050405020304" charset="0"/>
                <a:cs typeface="Times New Roman" panose="02020603050405020304" charset="0"/>
              </a:rPr>
              <a:t>After </a:t>
            </a:r>
            <a:r>
              <a:rPr lang="en-US" dirty="0" err="1" smtClean="0">
                <a:latin typeface="Times New Roman" panose="02020603050405020304" charset="0"/>
                <a:cs typeface="Times New Roman" panose="02020603050405020304" charset="0"/>
              </a:rPr>
              <a:t>Bhutagnipaka</a:t>
            </a:r>
            <a:r>
              <a:rPr lang="en-US" dirty="0" smtClean="0">
                <a:latin typeface="Times New Roman" panose="02020603050405020304" charset="0"/>
                <a:cs typeface="Times New Roman" panose="02020603050405020304" charset="0"/>
              </a:rPr>
              <a:t> the </a:t>
            </a:r>
            <a:r>
              <a:rPr lang="en-US" dirty="0">
                <a:latin typeface="Times New Roman" panose="02020603050405020304" charset="0"/>
                <a:cs typeface="Times New Roman" panose="02020603050405020304" charset="0"/>
              </a:rPr>
              <a:t>process of </a:t>
            </a:r>
            <a:r>
              <a:rPr lang="en-US" dirty="0" err="1" smtClean="0">
                <a:latin typeface="Times New Roman" panose="02020603050405020304" charset="0"/>
                <a:cs typeface="Times New Roman" panose="02020603050405020304" charset="0"/>
              </a:rPr>
              <a:t>Vipaka</a:t>
            </a:r>
            <a:r>
              <a:rPr lang="en-US" dirty="0" smtClean="0">
                <a:latin typeface="Times New Roman" panose="02020603050405020304" charset="0"/>
                <a:cs typeface="Times New Roman" panose="02020603050405020304" charset="0"/>
              </a:rPr>
              <a:t> starts </a:t>
            </a:r>
            <a:r>
              <a:rPr lang="en-US" dirty="0">
                <a:latin typeface="Times New Roman" panose="02020603050405020304" charset="0"/>
                <a:cs typeface="Times New Roman" panose="02020603050405020304" charset="0"/>
              </a:rPr>
              <a:t>and it ends with the bio-transformation of rasa.</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2545266" cy="762425"/>
          </a:xfrm>
        </p:spPr>
        <p:txBody>
          <a:bodyPr>
            <a:normAutofit fontScale="90000"/>
          </a:bodyPr>
          <a:lstStyle/>
          <a:p>
            <a:r>
              <a:rPr lang="en-US" dirty="0"/>
              <a:t>continued</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a:latin typeface="Times New Roman" panose="02020603050405020304" charset="0"/>
                <a:cs typeface="Times New Roman" panose="02020603050405020304" charset="0"/>
              </a:rPr>
              <a:t>Dietary (</a:t>
            </a:r>
            <a:r>
              <a:rPr lang="en-US" dirty="0" err="1">
                <a:latin typeface="Times New Roman" panose="02020603050405020304" charset="0"/>
                <a:cs typeface="Times New Roman" panose="02020603050405020304" charset="0"/>
              </a:rPr>
              <a:t>Ahar</a:t>
            </a:r>
            <a:r>
              <a:rPr lang="en-US" dirty="0">
                <a:latin typeface="Times New Roman" panose="02020603050405020304" charset="0"/>
                <a:cs typeface="Times New Roman" panose="02020603050405020304" charset="0"/>
              </a:rPr>
              <a:t>) and medicinal(</a:t>
            </a:r>
            <a:r>
              <a:rPr lang="en-US" dirty="0" err="1">
                <a:latin typeface="Times New Roman" panose="02020603050405020304" charset="0"/>
                <a:cs typeface="Times New Roman" panose="02020603050405020304" charset="0"/>
              </a:rPr>
              <a:t>Aushadhi</a:t>
            </a:r>
            <a:r>
              <a:rPr lang="en-US" dirty="0">
                <a:latin typeface="Times New Roman" panose="02020603050405020304" charset="0"/>
                <a:cs typeface="Times New Roman" panose="02020603050405020304" charset="0"/>
              </a:rPr>
              <a:t>) </a:t>
            </a:r>
            <a:r>
              <a:rPr lang="en-US" dirty="0" err="1">
                <a:latin typeface="Times New Roman" panose="02020603050405020304" charset="0"/>
                <a:cs typeface="Times New Roman" panose="02020603050405020304" charset="0"/>
              </a:rPr>
              <a:t>dravyas</a:t>
            </a:r>
            <a:r>
              <a:rPr lang="en-US" dirty="0">
                <a:latin typeface="Times New Roman" panose="02020603050405020304" charset="0"/>
                <a:cs typeface="Times New Roman" panose="02020603050405020304" charset="0"/>
              </a:rPr>
              <a:t> are both subjected to change during digestion.</a:t>
            </a:r>
          </a:p>
          <a:p>
            <a:r>
              <a:rPr lang="en-US" dirty="0">
                <a:latin typeface="Times New Roman" panose="02020603050405020304" charset="0"/>
                <a:cs typeface="Times New Roman" panose="02020603050405020304" charset="0"/>
              </a:rPr>
              <a:t>Both undergo mutually contrasting changes and hence this division into dietary </a:t>
            </a:r>
            <a:r>
              <a:rPr lang="en-US" dirty="0" err="1">
                <a:latin typeface="Times New Roman" panose="02020603050405020304" charset="0"/>
                <a:cs typeface="Times New Roman" panose="02020603050405020304" charset="0"/>
              </a:rPr>
              <a:t>dravyas</a:t>
            </a:r>
            <a:r>
              <a:rPr lang="en-US" dirty="0">
                <a:latin typeface="Times New Roman" panose="02020603050405020304" charset="0"/>
                <a:cs typeface="Times New Roman" panose="02020603050405020304" charset="0"/>
              </a:rPr>
              <a:t> and medicinal </a:t>
            </a:r>
            <a:r>
              <a:rPr lang="en-US" dirty="0" err="1">
                <a:latin typeface="Times New Roman" panose="02020603050405020304" charset="0"/>
                <a:cs typeface="Times New Roman" panose="02020603050405020304" charset="0"/>
              </a:rPr>
              <a:t>dravya</a:t>
            </a:r>
            <a:r>
              <a:rPr lang="en-US" dirty="0">
                <a:latin typeface="Times New Roman" panose="02020603050405020304" charset="0"/>
                <a:cs typeface="Times New Roman" panose="02020603050405020304" charset="0"/>
              </a:rPr>
              <a:t>.</a:t>
            </a:r>
          </a:p>
          <a:p>
            <a:r>
              <a:rPr lang="en-US" b="1" dirty="0">
                <a:solidFill>
                  <a:srgbClr val="FF0000"/>
                </a:solidFill>
                <a:latin typeface="Times New Roman" panose="02020603050405020304" charset="0"/>
                <a:cs typeface="Times New Roman" panose="02020603050405020304" charset="0"/>
              </a:rPr>
              <a:t>Generally, dietary </a:t>
            </a:r>
            <a:r>
              <a:rPr lang="en-US" b="1" dirty="0" err="1">
                <a:solidFill>
                  <a:srgbClr val="FF0000"/>
                </a:solidFill>
                <a:latin typeface="Times New Roman" panose="02020603050405020304" charset="0"/>
                <a:cs typeface="Times New Roman" panose="02020603050405020304" charset="0"/>
              </a:rPr>
              <a:t>dravyas</a:t>
            </a:r>
            <a:r>
              <a:rPr lang="en-US" b="1" dirty="0">
                <a:solidFill>
                  <a:srgbClr val="FF0000"/>
                </a:solidFill>
                <a:latin typeface="Times New Roman" panose="02020603050405020304" charset="0"/>
                <a:cs typeface="Times New Roman" panose="02020603050405020304" charset="0"/>
              </a:rPr>
              <a:t> are rasa predominant and medicinal </a:t>
            </a:r>
            <a:r>
              <a:rPr lang="en-US" b="1" dirty="0" err="1">
                <a:solidFill>
                  <a:srgbClr val="FF0000"/>
                </a:solidFill>
                <a:latin typeface="Times New Roman" panose="02020603050405020304" charset="0"/>
                <a:cs typeface="Times New Roman" panose="02020603050405020304" charset="0"/>
              </a:rPr>
              <a:t>dravyas</a:t>
            </a:r>
            <a:r>
              <a:rPr lang="en-US" b="1" dirty="0">
                <a:solidFill>
                  <a:srgbClr val="FF0000"/>
                </a:solidFill>
                <a:latin typeface="Times New Roman" panose="02020603050405020304" charset="0"/>
                <a:cs typeface="Times New Roman" panose="02020603050405020304" charset="0"/>
              </a:rPr>
              <a:t> are </a:t>
            </a:r>
            <a:r>
              <a:rPr lang="en-US" b="1" dirty="0" err="1">
                <a:solidFill>
                  <a:srgbClr val="FF0000"/>
                </a:solidFill>
                <a:latin typeface="Times New Roman" panose="02020603050405020304" charset="0"/>
                <a:cs typeface="Times New Roman" panose="02020603050405020304" charset="0"/>
              </a:rPr>
              <a:t>virya</a:t>
            </a:r>
            <a:r>
              <a:rPr lang="en-US" b="1" dirty="0">
                <a:solidFill>
                  <a:srgbClr val="FF0000"/>
                </a:solidFill>
                <a:latin typeface="Times New Roman" panose="02020603050405020304" charset="0"/>
                <a:cs typeface="Times New Roman" panose="02020603050405020304" charset="0"/>
              </a:rPr>
              <a:t> predominant</a:t>
            </a:r>
            <a:r>
              <a:rPr lang="en-US" b="1" dirty="0" smtClean="0">
                <a:solidFill>
                  <a:srgbClr val="FF0000"/>
                </a:solidFill>
                <a:latin typeface="Times New Roman" panose="02020603050405020304" charset="0"/>
                <a:cs typeface="Times New Roman" panose="02020603050405020304" charset="0"/>
              </a:rPr>
              <a:t>. (</a:t>
            </a:r>
            <a:r>
              <a:rPr lang="en-US" b="1" dirty="0" err="1" smtClean="0">
                <a:solidFill>
                  <a:srgbClr val="FF0000"/>
                </a:solidFill>
                <a:latin typeface="Times New Roman" panose="02020603050405020304" charset="0"/>
                <a:cs typeface="Times New Roman" panose="02020603050405020304" charset="0"/>
              </a:rPr>
              <a:t>Chakrapani</a:t>
            </a:r>
            <a:r>
              <a:rPr lang="en-US" b="1" dirty="0" smtClean="0">
                <a:solidFill>
                  <a:srgbClr val="FF0000"/>
                </a:solidFill>
                <a:latin typeface="Times New Roman" panose="02020603050405020304" charset="0"/>
                <a:cs typeface="Times New Roman" panose="02020603050405020304" charset="0"/>
              </a:rPr>
              <a:t>)</a:t>
            </a:r>
            <a:endParaRPr lang="en-US" b="1" dirty="0">
              <a:solidFill>
                <a:srgbClr val="FF0000"/>
              </a:solidFill>
              <a:latin typeface="Times New Roman" panose="02020603050405020304" charset="0"/>
              <a:cs typeface="Times New Roman" panose="02020603050405020304" charset="0"/>
            </a:endParaRPr>
          </a:p>
          <a:p>
            <a:r>
              <a:rPr lang="en-US" dirty="0">
                <a:latin typeface="Times New Roman" panose="02020603050405020304" charset="0"/>
                <a:cs typeface="Times New Roman" panose="02020603050405020304" charset="0"/>
              </a:rPr>
              <a:t>Drugs act by Rasa,  </a:t>
            </a:r>
            <a:r>
              <a:rPr lang="en-US" dirty="0" err="1">
                <a:latin typeface="Times New Roman" panose="02020603050405020304" charset="0"/>
                <a:cs typeface="Times New Roman" panose="02020603050405020304" charset="0"/>
              </a:rPr>
              <a:t>Guna</a:t>
            </a:r>
            <a:r>
              <a:rPr lang="en-US" dirty="0">
                <a:latin typeface="Times New Roman" panose="02020603050405020304" charset="0"/>
                <a:cs typeface="Times New Roman" panose="02020603050405020304" charset="0"/>
              </a:rPr>
              <a:t>, </a:t>
            </a:r>
            <a:r>
              <a:rPr lang="en-US" dirty="0" err="1">
                <a:latin typeface="Times New Roman" panose="02020603050405020304" charset="0"/>
                <a:cs typeface="Times New Roman" panose="02020603050405020304" charset="0"/>
              </a:rPr>
              <a:t>Veerya</a:t>
            </a:r>
            <a:r>
              <a:rPr lang="en-US" dirty="0">
                <a:latin typeface="Times New Roman" panose="02020603050405020304" charset="0"/>
                <a:cs typeface="Times New Roman" panose="02020603050405020304" charset="0"/>
              </a:rPr>
              <a:t>, </a:t>
            </a:r>
            <a:r>
              <a:rPr lang="en-US" dirty="0" err="1">
                <a:latin typeface="Times New Roman" panose="02020603050405020304" charset="0"/>
                <a:cs typeface="Times New Roman" panose="02020603050405020304" charset="0"/>
              </a:rPr>
              <a:t>Vip</a:t>
            </a:r>
            <a:r>
              <a:rPr lang="en-US" dirty="0" err="1">
                <a:latin typeface="Times New Roman" panose="02020603050405020304" charset="0"/>
                <a:cs typeface="Times New Roman" panose="02020603050405020304" charset="0"/>
                <a:sym typeface="+mn-ea"/>
              </a:rPr>
              <a:t>aka</a:t>
            </a:r>
            <a:r>
              <a:rPr lang="en-US" dirty="0">
                <a:latin typeface="Times New Roman" panose="02020603050405020304" charset="0"/>
                <a:cs typeface="Times New Roman" panose="02020603050405020304" charset="0"/>
                <a:sym typeface="+mn-ea"/>
              </a:rPr>
              <a:t> </a:t>
            </a:r>
            <a:r>
              <a:rPr lang="en-US" dirty="0">
                <a:latin typeface="Times New Roman" panose="02020603050405020304" charset="0"/>
                <a:cs typeface="Times New Roman" panose="02020603050405020304" charset="0"/>
              </a:rPr>
              <a:t>or </a:t>
            </a:r>
            <a:r>
              <a:rPr lang="en-US" dirty="0" err="1">
                <a:latin typeface="Times New Roman" panose="02020603050405020304" charset="0"/>
                <a:cs typeface="Times New Roman" panose="02020603050405020304" charset="0"/>
              </a:rPr>
              <a:t>prabhava</a:t>
            </a:r>
            <a:r>
              <a:rPr lang="en-US" dirty="0">
                <a:latin typeface="Times New Roman" panose="02020603050405020304" charset="0"/>
                <a:cs typeface="Times New Roman" panose="02020603050405020304" charset="0"/>
              </a:rPr>
              <a:t>. </a:t>
            </a:r>
          </a:p>
          <a:p>
            <a:pPr marL="0" indent="0">
              <a:buNone/>
            </a:pPr>
            <a:endParaRPr lang="en-US" dirty="0">
              <a:latin typeface="Times New Roman" panose="02020603050405020304" charset="0"/>
              <a:cs typeface="Times New Roman" panose="0202060305040502030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hi-IN" b="1" dirty="0" smtClean="0">
                <a:solidFill>
                  <a:srgbClr val="FF0000"/>
                </a:solidFill>
              </a:rPr>
              <a:t>विपाक का लक्षण </a:t>
            </a:r>
            <a:endParaRPr lang="en-US" dirty="0"/>
          </a:p>
        </p:txBody>
      </p:sp>
      <p:sp>
        <p:nvSpPr>
          <p:cNvPr id="3" name="Content Placeholder 2"/>
          <p:cNvSpPr>
            <a:spLocks noGrp="1"/>
          </p:cNvSpPr>
          <p:nvPr>
            <p:ph idx="1"/>
          </p:nvPr>
        </p:nvSpPr>
        <p:spPr>
          <a:xfrm>
            <a:off x="228600" y="1371600"/>
            <a:ext cx="8763000" cy="5105400"/>
          </a:xfrm>
        </p:spPr>
        <p:txBody>
          <a:bodyPr>
            <a:normAutofit lnSpcReduction="10000"/>
          </a:bodyPr>
          <a:lstStyle/>
          <a:p>
            <a:endParaRPr lang="hi-IN" sz="2400" b="1" dirty="0" smtClean="0">
              <a:solidFill>
                <a:srgbClr val="FF0000"/>
              </a:solidFill>
            </a:endParaRPr>
          </a:p>
          <a:p>
            <a:pPr marL="457200" indent="-457200">
              <a:buAutoNum type="arabicPeriod"/>
            </a:pPr>
            <a:r>
              <a:rPr lang="hi-IN" sz="2400" b="1" dirty="0" smtClean="0"/>
              <a:t>जाठरेणाग्निना योगाद्यदुदेति रसान्तरम्| </a:t>
            </a:r>
            <a:endParaRPr lang="en-US" sz="2400" b="1" dirty="0"/>
          </a:p>
          <a:p>
            <a:pPr marL="457200" indent="-457200">
              <a:buNone/>
            </a:pPr>
            <a:r>
              <a:rPr lang="en-US" sz="2400" b="1" dirty="0" smtClean="0"/>
              <a:t>          </a:t>
            </a:r>
            <a:r>
              <a:rPr lang="hi-IN" sz="2400" b="1" dirty="0" smtClean="0"/>
              <a:t>रसानां परिणामान्ते स विपाक इति स्मृतः||</a:t>
            </a:r>
            <a:r>
              <a:rPr lang="en-US" sz="2400" b="1" dirty="0" smtClean="0"/>
              <a:t>          </a:t>
            </a:r>
            <a:r>
              <a:rPr lang="en-US" sz="2400" dirty="0" smtClean="0"/>
              <a:t>(</a:t>
            </a:r>
            <a:r>
              <a:rPr lang="hi-IN" sz="2400" dirty="0" smtClean="0"/>
              <a:t>अ </a:t>
            </a:r>
            <a:r>
              <a:rPr lang="en-US" sz="2400" dirty="0" smtClean="0"/>
              <a:t>.</a:t>
            </a:r>
            <a:r>
              <a:rPr lang="hi-IN" sz="2400" dirty="0" smtClean="0"/>
              <a:t>हृ</a:t>
            </a:r>
            <a:r>
              <a:rPr lang="en-US" sz="2400" dirty="0" smtClean="0"/>
              <a:t>. 9/20)</a:t>
            </a:r>
            <a:endParaRPr lang="hi-IN" sz="2400" dirty="0" smtClean="0"/>
          </a:p>
          <a:p>
            <a:pPr>
              <a:buNone/>
            </a:pPr>
            <a:r>
              <a:rPr lang="en-US" sz="2400" dirty="0" smtClean="0"/>
              <a:t> </a:t>
            </a:r>
            <a:r>
              <a:rPr lang="hi-IN" sz="2400" dirty="0" smtClean="0"/>
              <a:t>जठर अग्नि के संयोग से रसो की परिणीति के अंत समय में  जो अन्य रस उत्पन्न होता है उसे विपाक कहते है</a:t>
            </a:r>
            <a:endParaRPr lang="en-US" sz="2400" dirty="0" smtClean="0"/>
          </a:p>
          <a:p>
            <a:pPr>
              <a:buFontTx/>
              <a:buChar char="-"/>
            </a:pPr>
            <a:endParaRPr lang="en-US" sz="2400" dirty="0" smtClean="0"/>
          </a:p>
          <a:p>
            <a:pPr marL="457200" indent="-457200">
              <a:buNone/>
            </a:pPr>
            <a:r>
              <a:rPr lang="en-US" sz="2400" b="1" dirty="0" smtClean="0">
                <a:solidFill>
                  <a:srgbClr val="FF0000"/>
                </a:solidFill>
              </a:rPr>
              <a:t> 2. </a:t>
            </a:r>
            <a:r>
              <a:rPr lang="hi-IN" sz="2400" b="1" dirty="0" smtClean="0"/>
              <a:t>विपाकः कर्मनिष्ठ्या ||                    </a:t>
            </a:r>
            <a:r>
              <a:rPr lang="en-US" sz="2400" b="1" dirty="0" smtClean="0"/>
              <a:t> (</a:t>
            </a:r>
            <a:r>
              <a:rPr lang="hi-IN" sz="2400" b="1" dirty="0" smtClean="0"/>
              <a:t>च. सू.२६</a:t>
            </a:r>
            <a:r>
              <a:rPr lang="en-US" sz="2400" b="1" dirty="0" smtClean="0"/>
              <a:t>) </a:t>
            </a:r>
          </a:p>
          <a:p>
            <a:pPr marL="457200" indent="-457200">
              <a:buNone/>
            </a:pPr>
            <a:r>
              <a:rPr lang="en-US" sz="2400" b="1" dirty="0" smtClean="0"/>
              <a:t>      </a:t>
            </a:r>
            <a:r>
              <a:rPr lang="hi-IN" sz="2400" dirty="0" smtClean="0"/>
              <a:t>विपाक का ज्ञान कर्म की सम्प्राप्ति से होता है, अर्थात आहार आदि के  पचने पर दोष तथा धातुओं की वृद्धि अथवा क्षय रुपी लक्षण से जाना जाता है</a:t>
            </a:r>
            <a:r>
              <a:rPr lang="en-US" sz="2400" dirty="0" smtClean="0"/>
              <a:t> </a:t>
            </a:r>
            <a:r>
              <a:rPr lang="hi-IN" sz="2400" dirty="0" smtClean="0"/>
              <a:t>| </a:t>
            </a:r>
            <a:endParaRPr lang="en-US" sz="2400" dirty="0" smtClean="0"/>
          </a:p>
          <a:p>
            <a:pPr>
              <a:buFontTx/>
              <a:buChar char="-"/>
            </a:pPr>
            <a:endParaRPr lang="en-US" sz="2400" dirty="0" smtClean="0"/>
          </a:p>
          <a:p>
            <a:pPr>
              <a:buNone/>
            </a:pPr>
            <a:r>
              <a:rPr lang="en-US" sz="2400" b="1" dirty="0" smtClean="0">
                <a:solidFill>
                  <a:srgbClr val="FF0000"/>
                </a:solidFill>
              </a:rPr>
              <a:t>3. </a:t>
            </a:r>
            <a:r>
              <a:rPr lang="hi-IN" sz="2400" b="1" dirty="0" smtClean="0"/>
              <a:t>परिणामलक्षणो विपाकः     </a:t>
            </a:r>
            <a:r>
              <a:rPr lang="hi-IN" sz="2400" dirty="0" smtClean="0"/>
              <a:t>(र </a:t>
            </a:r>
            <a:r>
              <a:rPr lang="en-US" sz="2400" dirty="0" smtClean="0"/>
              <a:t>.</a:t>
            </a:r>
            <a:r>
              <a:rPr lang="hi-IN" sz="2400" dirty="0" smtClean="0"/>
              <a:t>वै </a:t>
            </a:r>
            <a:r>
              <a:rPr lang="en-US" sz="2400" dirty="0" smtClean="0"/>
              <a:t>.</a:t>
            </a:r>
            <a:r>
              <a:rPr lang="hi-IN" sz="2400" dirty="0" smtClean="0"/>
              <a:t>सू </a:t>
            </a:r>
            <a:r>
              <a:rPr lang="en-US" sz="2400" dirty="0" smtClean="0"/>
              <a:t>.</a:t>
            </a:r>
            <a:r>
              <a:rPr lang="hi-IN" sz="2400" dirty="0" smtClean="0"/>
              <a:t>१७०)</a:t>
            </a:r>
          </a:p>
          <a:p>
            <a:pPr>
              <a:buNone/>
            </a:pPr>
            <a:r>
              <a:rPr lang="en-US" sz="2400" dirty="0" smtClean="0"/>
              <a:t>    </a:t>
            </a:r>
            <a:r>
              <a:rPr lang="hi-IN" sz="2400" dirty="0" smtClean="0"/>
              <a:t>विपाक का लक्षण परिणाम स्वरूपात्मक होता है</a:t>
            </a:r>
            <a:r>
              <a:rPr lang="en-US" sz="2400" dirty="0" smtClean="0"/>
              <a:t> </a:t>
            </a:r>
            <a:r>
              <a:rPr lang="hi-IN" sz="2400" dirty="0" smtClean="0"/>
              <a:t>| </a:t>
            </a:r>
          </a:p>
          <a:p>
            <a:pPr>
              <a:buNone/>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4525963"/>
          </a:xfrm>
        </p:spPr>
        <p:txBody>
          <a:bodyPr/>
          <a:lstStyle/>
          <a:p>
            <a:pPr>
              <a:buNone/>
            </a:pPr>
            <a:r>
              <a:rPr lang="en-US" dirty="0" smtClean="0"/>
              <a:t>1. For </a:t>
            </a:r>
            <a:r>
              <a:rPr lang="en-US" dirty="0"/>
              <a:t>instance, </a:t>
            </a:r>
            <a:r>
              <a:rPr lang="en-US" dirty="0" err="1"/>
              <a:t>shunthi</a:t>
            </a:r>
            <a:r>
              <a:rPr lang="en-US" dirty="0"/>
              <a:t> (dry ginger)is pungent (</a:t>
            </a:r>
            <a:r>
              <a:rPr lang="en-US" dirty="0" err="1"/>
              <a:t>Katu</a:t>
            </a:r>
            <a:r>
              <a:rPr lang="en-US" dirty="0"/>
              <a:t>) in taste but is transformed in </a:t>
            </a:r>
            <a:r>
              <a:rPr lang="en-US" dirty="0" err="1"/>
              <a:t>madhura</a:t>
            </a:r>
            <a:r>
              <a:rPr lang="en-US" dirty="0"/>
              <a:t> </a:t>
            </a:r>
            <a:r>
              <a:rPr lang="en-US" dirty="0" err="1"/>
              <a:t>vipaka</a:t>
            </a:r>
            <a:r>
              <a:rPr lang="en-US" dirty="0"/>
              <a:t> which determines its action on that basis.</a:t>
            </a:r>
          </a:p>
          <a:p>
            <a:pPr>
              <a:buNone/>
            </a:pPr>
            <a:r>
              <a:rPr lang="en-US" dirty="0" smtClean="0"/>
              <a:t>2. </a:t>
            </a:r>
            <a:r>
              <a:rPr lang="en-US" dirty="0" err="1" smtClean="0"/>
              <a:t>Chitraka</a:t>
            </a:r>
            <a:r>
              <a:rPr lang="en-US" dirty="0" smtClean="0"/>
              <a:t> </a:t>
            </a:r>
            <a:r>
              <a:rPr lang="hi-IN" dirty="0" smtClean="0"/>
              <a:t>,</a:t>
            </a:r>
            <a:r>
              <a:rPr lang="en-US" dirty="0" smtClean="0"/>
              <a:t>which undergoes </a:t>
            </a:r>
            <a:r>
              <a:rPr lang="en-US" dirty="0" err="1" smtClean="0"/>
              <a:t>Katu</a:t>
            </a:r>
            <a:r>
              <a:rPr lang="en-US" dirty="0" smtClean="0"/>
              <a:t> </a:t>
            </a:r>
            <a:r>
              <a:rPr lang="en-US" dirty="0" err="1" smtClean="0"/>
              <a:t>Vipaka</a:t>
            </a:r>
            <a:r>
              <a:rPr lang="en-US" dirty="0" smtClean="0"/>
              <a:t> according to its Rasa, </a:t>
            </a:r>
            <a:r>
              <a:rPr lang="en-US" dirty="0" err="1" smtClean="0"/>
              <a:t>Guna</a:t>
            </a:r>
            <a:r>
              <a:rPr lang="en-US" dirty="0" smtClean="0"/>
              <a:t> and </a:t>
            </a:r>
            <a:r>
              <a:rPr lang="en-US" dirty="0" err="1" smtClean="0"/>
              <a:t>Vipaka</a:t>
            </a:r>
            <a:r>
              <a:rPr lang="en-US" dirty="0" smtClean="0"/>
              <a:t> will be responsible for </a:t>
            </a:r>
            <a:r>
              <a:rPr lang="en-US" dirty="0" err="1" smtClean="0"/>
              <a:t>Baddha</a:t>
            </a:r>
            <a:r>
              <a:rPr lang="en-US" dirty="0" smtClean="0"/>
              <a:t> </a:t>
            </a:r>
            <a:r>
              <a:rPr lang="en-US" dirty="0" err="1" smtClean="0"/>
              <a:t>Vit-mutrass</a:t>
            </a:r>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Role of specific </a:t>
            </a:r>
            <a:r>
              <a:rPr lang="en-US" dirty="0" err="1" smtClean="0">
                <a:solidFill>
                  <a:srgbClr val="FF0000"/>
                </a:solidFill>
                <a:latin typeface="Times New Roman" pitchFamily="18" charset="0"/>
                <a:cs typeface="Times New Roman" pitchFamily="18" charset="0"/>
              </a:rPr>
              <a:t>Agnis</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w.s.r</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Vipaka</a:t>
            </a:r>
            <a:r>
              <a:rPr lang="en-US" dirty="0" smtClean="0">
                <a:solidFill>
                  <a:srgbClr val="FF0000"/>
                </a:solidFill>
                <a:latin typeface="Times New Roman" pitchFamily="18" charset="0"/>
                <a:cs typeface="Times New Roman" pitchFamily="18" charset="0"/>
              </a:rPr>
              <a:t> </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dirty="0">
                <a:latin typeface="Times New Roman" panose="02020603050405020304" charset="0"/>
                <a:cs typeface="Times New Roman" panose="02020603050405020304" charset="0"/>
              </a:rPr>
              <a:t>Any substance when ingested, it is digested and metabolized by the action of different specific </a:t>
            </a:r>
            <a:r>
              <a:rPr lang="en-US" dirty="0" err="1">
                <a:latin typeface="Times New Roman" panose="02020603050405020304" charset="0"/>
                <a:cs typeface="Times New Roman" panose="02020603050405020304" charset="0"/>
              </a:rPr>
              <a:t>Agnis</a:t>
            </a:r>
            <a:r>
              <a:rPr lang="en-US" dirty="0">
                <a:latin typeface="Times New Roman" panose="02020603050405020304" charset="0"/>
                <a:cs typeface="Times New Roman" panose="02020603050405020304" charset="0"/>
              </a:rPr>
              <a:t> (biological fire)  i.e., </a:t>
            </a:r>
            <a:r>
              <a:rPr lang="en-US" dirty="0" err="1">
                <a:solidFill>
                  <a:srgbClr val="FF0000"/>
                </a:solidFill>
                <a:latin typeface="Times New Roman" panose="02020603050405020304" charset="0"/>
                <a:cs typeface="Times New Roman" panose="02020603050405020304" charset="0"/>
              </a:rPr>
              <a:t>Jatharagni</a:t>
            </a:r>
            <a:r>
              <a:rPr lang="en-US" dirty="0">
                <a:solidFill>
                  <a:srgbClr val="FF0000"/>
                </a:solidFill>
                <a:latin typeface="Times New Roman" panose="02020603050405020304" charset="0"/>
                <a:cs typeface="Times New Roman" panose="02020603050405020304" charset="0"/>
              </a:rPr>
              <a:t>, </a:t>
            </a:r>
            <a:r>
              <a:rPr lang="en-US" dirty="0" err="1">
                <a:solidFill>
                  <a:srgbClr val="FF0000"/>
                </a:solidFill>
                <a:latin typeface="Times New Roman" panose="02020603050405020304" charset="0"/>
                <a:cs typeface="Times New Roman" panose="02020603050405020304" charset="0"/>
              </a:rPr>
              <a:t>Bhutagni</a:t>
            </a:r>
            <a:r>
              <a:rPr lang="en-US" dirty="0">
                <a:solidFill>
                  <a:srgbClr val="FF0000"/>
                </a:solidFill>
                <a:latin typeface="Times New Roman" panose="02020603050405020304" charset="0"/>
                <a:cs typeface="Times New Roman" panose="02020603050405020304" charset="0"/>
              </a:rPr>
              <a:t>, and </a:t>
            </a:r>
            <a:r>
              <a:rPr lang="en-US" dirty="0" err="1">
                <a:solidFill>
                  <a:srgbClr val="FF0000"/>
                </a:solidFill>
                <a:latin typeface="Times New Roman" panose="02020603050405020304" charset="0"/>
                <a:cs typeface="Times New Roman" panose="02020603050405020304" charset="0"/>
              </a:rPr>
              <a:t>Dhatwagni</a:t>
            </a:r>
            <a:r>
              <a:rPr lang="en-US" dirty="0">
                <a:solidFill>
                  <a:srgbClr val="FF0000"/>
                </a:solidFill>
                <a:latin typeface="Times New Roman" panose="02020603050405020304" charset="0"/>
                <a:cs typeface="Times New Roman" panose="02020603050405020304" charset="0"/>
              </a:rPr>
              <a:t>  </a:t>
            </a:r>
            <a:r>
              <a:rPr lang="en-US" dirty="0">
                <a:latin typeface="Times New Roman" panose="02020603050405020304" charset="0"/>
                <a:cs typeface="Times New Roman" panose="02020603050405020304" charset="0"/>
              </a:rPr>
              <a:t>of the body. </a:t>
            </a:r>
          </a:p>
          <a:p>
            <a:r>
              <a:rPr lang="en-US" dirty="0">
                <a:latin typeface="Times New Roman" panose="02020603050405020304" charset="0"/>
                <a:cs typeface="Times New Roman" panose="02020603050405020304" charset="0"/>
              </a:rPr>
              <a:t>During the entire process, the ingested substance decomposes and re-synthesizes several times for further absorption and assimilation process .  </a:t>
            </a:r>
          </a:p>
          <a:p>
            <a:r>
              <a:rPr lang="en-US" dirty="0">
                <a:latin typeface="Times New Roman" panose="02020603050405020304" charset="0"/>
                <a:cs typeface="Times New Roman" panose="02020603050405020304" charset="0"/>
              </a:rPr>
              <a:t>This can also be referred to life experiences.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Karma </a:t>
            </a:r>
            <a:r>
              <a:rPr lang="en-US" dirty="0" err="1">
                <a:solidFill>
                  <a:srgbClr val="FF0000"/>
                </a:solidFill>
                <a:latin typeface="Times New Roman" pitchFamily="18" charset="0"/>
                <a:cs typeface="Times New Roman" pitchFamily="18" charset="0"/>
              </a:rPr>
              <a:t>Nisthaya</a:t>
            </a:r>
            <a:r>
              <a:rPr lang="en-US" dirty="0">
                <a:solidFill>
                  <a:srgbClr val="FF0000"/>
                </a:solidFill>
                <a:latin typeface="Times New Roman" pitchFamily="18" charset="0"/>
                <a:cs typeface="Times New Roman" pitchFamily="18" charset="0"/>
              </a:rPr>
              <a:t> </a:t>
            </a:r>
          </a:p>
        </p:txBody>
      </p:sp>
      <p:sp>
        <p:nvSpPr>
          <p:cNvPr id="3" name="Content Placeholder 2"/>
          <p:cNvSpPr>
            <a:spLocks noGrp="1"/>
          </p:cNvSpPr>
          <p:nvPr>
            <p:ph idx="1"/>
          </p:nvPr>
        </p:nvSpPr>
        <p:spPr>
          <a:xfrm>
            <a:off x="0" y="1417956"/>
            <a:ext cx="9144000" cy="4525963"/>
          </a:xfrm>
        </p:spPr>
        <p:txBody>
          <a:bodyPr>
            <a:normAutofit fontScale="92500" lnSpcReduction="20000"/>
          </a:bodyPr>
          <a:lstStyle/>
          <a:p>
            <a:r>
              <a:rPr lang="en-US" dirty="0" err="1">
                <a:latin typeface="Times New Roman" panose="02020603050405020304" charset="0"/>
                <a:cs typeface="Times New Roman" panose="02020603050405020304" charset="0"/>
                <a:sym typeface="+mn-ea"/>
              </a:rPr>
              <a:t>Vipaka</a:t>
            </a:r>
            <a:r>
              <a:rPr lang="en-US" dirty="0">
                <a:latin typeface="Times New Roman" panose="02020603050405020304" charset="0"/>
                <a:cs typeface="Times New Roman" panose="02020603050405020304" charset="0"/>
                <a:sym typeface="+mn-ea"/>
              </a:rPr>
              <a:t>’ is referred to as “Karma </a:t>
            </a:r>
            <a:r>
              <a:rPr lang="en-US" dirty="0" err="1">
                <a:latin typeface="Times New Roman" panose="02020603050405020304" charset="0"/>
                <a:cs typeface="Times New Roman" panose="02020603050405020304" charset="0"/>
                <a:sym typeface="+mn-ea"/>
              </a:rPr>
              <a:t>Nishthaya</a:t>
            </a:r>
            <a:r>
              <a:rPr lang="en-US" dirty="0">
                <a:latin typeface="Times New Roman" panose="02020603050405020304" charset="0"/>
                <a:cs typeface="Times New Roman" panose="02020603050405020304" charset="0"/>
                <a:sym typeface="+mn-ea"/>
              </a:rPr>
              <a:t>”, a</a:t>
            </a:r>
            <a:r>
              <a:rPr lang="en-US" dirty="0">
                <a:latin typeface="Times New Roman" panose="02020603050405020304" charset="0"/>
                <a:cs typeface="Times New Roman" panose="02020603050405020304" charset="0"/>
              </a:rPr>
              <a:t>ccording </a:t>
            </a:r>
            <a:r>
              <a:rPr lang="en-US" dirty="0" smtClean="0">
                <a:latin typeface="Times New Roman" panose="02020603050405020304" charset="0"/>
                <a:cs typeface="Times New Roman" panose="02020603050405020304" charset="0"/>
              </a:rPr>
              <a:t>to </a:t>
            </a:r>
            <a:r>
              <a:rPr lang="en-US" dirty="0" err="1" smtClean="0">
                <a:latin typeface="Times New Roman" panose="02020603050405020304" charset="0"/>
                <a:cs typeface="Times New Roman" panose="02020603050405020304" charset="0"/>
              </a:rPr>
              <a:t>Acharya</a:t>
            </a:r>
            <a:r>
              <a:rPr lang="en-US" dirty="0" smtClean="0">
                <a:latin typeface="Times New Roman" panose="02020603050405020304" charset="0"/>
                <a:cs typeface="Times New Roman" panose="02020603050405020304" charset="0"/>
              </a:rPr>
              <a:t> </a:t>
            </a:r>
            <a:r>
              <a:rPr lang="en-US" dirty="0" err="1" smtClean="0">
                <a:latin typeface="Times New Roman" panose="02020603050405020304" charset="0"/>
                <a:cs typeface="Times New Roman" panose="02020603050405020304" charset="0"/>
              </a:rPr>
              <a:t>Charak</a:t>
            </a:r>
            <a:r>
              <a:rPr lang="en-US" dirty="0" smtClean="0">
                <a:latin typeface="Times New Roman" panose="02020603050405020304" charset="0"/>
                <a:cs typeface="Times New Roman" panose="02020603050405020304" charset="0"/>
              </a:rPr>
              <a:t>, </a:t>
            </a:r>
            <a:r>
              <a:rPr lang="en-US" dirty="0">
                <a:latin typeface="Times New Roman" panose="02020603050405020304" charset="0"/>
                <a:cs typeface="Times New Roman" panose="02020603050405020304" charset="0"/>
              </a:rPr>
              <a:t>one of the greatest scholars of </a:t>
            </a:r>
            <a:r>
              <a:rPr lang="en-US" dirty="0" err="1" smtClean="0">
                <a:latin typeface="Times New Roman" panose="02020603050405020304" charset="0"/>
                <a:cs typeface="Times New Roman" panose="02020603050405020304" charset="0"/>
              </a:rPr>
              <a:t>Ayurveda</a:t>
            </a:r>
            <a:r>
              <a:rPr lang="en-US" dirty="0" smtClean="0">
                <a:latin typeface="Times New Roman" panose="02020603050405020304" charset="0"/>
                <a:cs typeface="Times New Roman" panose="02020603050405020304" charset="0"/>
              </a:rPr>
              <a:t> </a:t>
            </a:r>
            <a:r>
              <a:rPr lang="en-US" dirty="0">
                <a:latin typeface="Times New Roman" panose="02020603050405020304" charset="0"/>
                <a:cs typeface="Times New Roman" panose="02020603050405020304" charset="0"/>
              </a:rPr>
              <a:t>‘which means the </a:t>
            </a:r>
            <a:r>
              <a:rPr lang="en-US" dirty="0" err="1">
                <a:latin typeface="Times New Roman" panose="02020603050405020304" charset="0"/>
                <a:cs typeface="Times New Roman" panose="02020603050405020304" charset="0"/>
              </a:rPr>
              <a:t>vipaka</a:t>
            </a:r>
            <a:r>
              <a:rPr lang="en-US" dirty="0">
                <a:latin typeface="Times New Roman" panose="02020603050405020304" charset="0"/>
                <a:cs typeface="Times New Roman" panose="02020603050405020304" charset="0"/>
              </a:rPr>
              <a:t> of any herb could be defined by the karma (action) of that particular herb (food/drug). </a:t>
            </a:r>
          </a:p>
          <a:p>
            <a:r>
              <a:rPr lang="en-US" dirty="0">
                <a:latin typeface="Times New Roman" panose="02020603050405020304" charset="0"/>
                <a:cs typeface="Times New Roman" panose="02020603050405020304" charset="0"/>
              </a:rPr>
              <a:t>It determines the specific action of the food/drug on the </a:t>
            </a:r>
            <a:r>
              <a:rPr lang="en-US" dirty="0" err="1">
                <a:latin typeface="Times New Roman" panose="02020603050405020304" charset="0"/>
                <a:cs typeface="Times New Roman" panose="02020603050405020304" charset="0"/>
              </a:rPr>
              <a:t>doshas</a:t>
            </a:r>
            <a:r>
              <a:rPr lang="en-US" dirty="0">
                <a:latin typeface="Times New Roman" panose="02020603050405020304" charset="0"/>
                <a:cs typeface="Times New Roman" panose="02020603050405020304" charset="0"/>
              </a:rPr>
              <a:t> of the body. </a:t>
            </a:r>
          </a:p>
          <a:p>
            <a:r>
              <a:rPr lang="en-US" dirty="0">
                <a:latin typeface="Times New Roman" panose="02020603050405020304" charset="0"/>
                <a:cs typeface="Times New Roman" panose="02020603050405020304" charset="0"/>
              </a:rPr>
              <a:t>He explains that the six </a:t>
            </a:r>
            <a:r>
              <a:rPr lang="en-US" dirty="0" err="1">
                <a:latin typeface="Times New Roman" panose="02020603050405020304" charset="0"/>
                <a:cs typeface="Times New Roman" panose="02020603050405020304" charset="0"/>
              </a:rPr>
              <a:t>rasas</a:t>
            </a:r>
            <a:r>
              <a:rPr lang="en-US" dirty="0">
                <a:latin typeface="Times New Roman" panose="02020603050405020304" charset="0"/>
                <a:cs typeface="Times New Roman" panose="02020603050405020304" charset="0"/>
              </a:rPr>
              <a:t> (the basic constituents of any substance) further produce three kinds of </a:t>
            </a:r>
            <a:r>
              <a:rPr lang="en-US" dirty="0" err="1">
                <a:latin typeface="Times New Roman" panose="02020603050405020304" charset="0"/>
                <a:cs typeface="Times New Roman" panose="02020603050405020304" charset="0"/>
              </a:rPr>
              <a:t>Vipaka</a:t>
            </a:r>
            <a:r>
              <a:rPr lang="en-US" dirty="0">
                <a:latin typeface="Times New Roman" panose="02020603050405020304" charset="0"/>
                <a:cs typeface="Times New Roman" panose="02020603050405020304" charset="0"/>
              </a:rPr>
              <a:t> i.e. </a:t>
            </a:r>
            <a:r>
              <a:rPr lang="en-US" b="1" dirty="0" err="1">
                <a:latin typeface="Times New Roman" panose="02020603050405020304" charset="0"/>
                <a:cs typeface="Times New Roman" panose="02020603050405020304" charset="0"/>
              </a:rPr>
              <a:t>Madhura</a:t>
            </a:r>
            <a:r>
              <a:rPr lang="en-US" b="1" dirty="0">
                <a:latin typeface="Times New Roman" panose="02020603050405020304" charset="0"/>
                <a:cs typeface="Times New Roman" panose="02020603050405020304" charset="0"/>
              </a:rPr>
              <a:t>, </a:t>
            </a:r>
            <a:r>
              <a:rPr lang="en-US" b="1" dirty="0" err="1">
                <a:latin typeface="Times New Roman" panose="02020603050405020304" charset="0"/>
                <a:cs typeface="Times New Roman" panose="02020603050405020304" charset="0"/>
              </a:rPr>
              <a:t>Amla</a:t>
            </a:r>
            <a:r>
              <a:rPr lang="en-US" b="1" dirty="0">
                <a:latin typeface="Times New Roman" panose="02020603050405020304" charset="0"/>
                <a:cs typeface="Times New Roman" panose="02020603050405020304" charset="0"/>
              </a:rPr>
              <a:t> and </a:t>
            </a:r>
            <a:r>
              <a:rPr lang="en-US" b="1" dirty="0" err="1">
                <a:latin typeface="Times New Roman" panose="02020603050405020304" charset="0"/>
                <a:cs typeface="Times New Roman" panose="02020603050405020304" charset="0"/>
              </a:rPr>
              <a:t>Katu</a:t>
            </a:r>
            <a:r>
              <a:rPr lang="en-US" dirty="0">
                <a:latin typeface="Times New Roman" panose="02020603050405020304" charset="0"/>
                <a:cs typeface="Times New Roman" panose="02020603050405020304" charset="0"/>
              </a:rPr>
              <a:t>, which determines the specific action of that herb on </a:t>
            </a:r>
            <a:r>
              <a:rPr lang="en-US" dirty="0" err="1">
                <a:latin typeface="Times New Roman" panose="02020603050405020304" charset="0"/>
                <a:cs typeface="Times New Roman" panose="02020603050405020304" charset="0"/>
              </a:rPr>
              <a:t>dosha</a:t>
            </a:r>
            <a:r>
              <a:rPr lang="en-US" dirty="0">
                <a:latin typeface="Times New Roman" panose="02020603050405020304" charset="0"/>
                <a:cs typeface="Times New Roman" panose="02020603050405020304" charset="0"/>
              </a:rPr>
              <a:t>, </a:t>
            </a:r>
            <a:r>
              <a:rPr lang="en-US" dirty="0" err="1">
                <a:latin typeface="Times New Roman" panose="02020603050405020304" charset="0"/>
                <a:cs typeface="Times New Roman" panose="02020603050405020304" charset="0"/>
              </a:rPr>
              <a:t>dhatu</a:t>
            </a:r>
            <a:r>
              <a:rPr lang="en-US" dirty="0">
                <a:latin typeface="Times New Roman" panose="02020603050405020304" charset="0"/>
                <a:cs typeface="Times New Roman" panose="02020603050405020304" charset="0"/>
              </a:rPr>
              <a:t> and mala.</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7391400"/>
          </a:xfrm>
        </p:spPr>
        <p:txBody>
          <a:bodyPr>
            <a:noAutofit/>
          </a:bodyPr>
          <a:lstStyle/>
          <a:p>
            <a:pPr algn="just">
              <a:buNone/>
            </a:pPr>
            <a:r>
              <a:rPr lang="en-US" sz="2800" dirty="0" smtClean="0">
                <a:latin typeface="Times New Roman" panose="02020603050405020304" charset="0"/>
                <a:cs typeface="Times New Roman" panose="02020603050405020304" charset="0"/>
              </a:rPr>
              <a:t>The </a:t>
            </a:r>
            <a:r>
              <a:rPr lang="en-US" sz="2800" dirty="0">
                <a:latin typeface="Times New Roman" panose="02020603050405020304" charset="0"/>
                <a:cs typeface="Times New Roman" panose="02020603050405020304" charset="0"/>
              </a:rPr>
              <a:t>relation could be related as below :</a:t>
            </a:r>
          </a:p>
          <a:p>
            <a:pPr algn="just"/>
            <a:r>
              <a:rPr lang="en-US" sz="2800" dirty="0">
                <a:latin typeface="Times New Roman" panose="02020603050405020304" charset="0"/>
                <a:cs typeface="Times New Roman" panose="02020603050405020304" charset="0"/>
              </a:rPr>
              <a:t>1.</a:t>
            </a:r>
            <a:r>
              <a:rPr lang="en-US" sz="2800" b="1" dirty="0">
                <a:latin typeface="Times New Roman" panose="02020603050405020304" charset="0"/>
                <a:cs typeface="Times New Roman" panose="02020603050405020304" charset="0"/>
              </a:rPr>
              <a:t> </a:t>
            </a:r>
            <a:r>
              <a:rPr lang="en-US" sz="2800" b="1" dirty="0" err="1">
                <a:solidFill>
                  <a:srgbClr val="FF0000"/>
                </a:solidFill>
                <a:latin typeface="Times New Roman" panose="02020603050405020304" charset="0"/>
                <a:cs typeface="Times New Roman" panose="02020603050405020304" charset="0"/>
              </a:rPr>
              <a:t>Madhura</a:t>
            </a:r>
            <a:r>
              <a:rPr lang="en-US" sz="2800" b="1" dirty="0">
                <a:solidFill>
                  <a:srgbClr val="FF0000"/>
                </a:solidFill>
                <a:latin typeface="Times New Roman" panose="02020603050405020304" charset="0"/>
                <a:cs typeface="Times New Roman" panose="02020603050405020304" charset="0"/>
              </a:rPr>
              <a:t> </a:t>
            </a:r>
            <a:r>
              <a:rPr lang="en-US" sz="2800" b="1" dirty="0" err="1">
                <a:solidFill>
                  <a:srgbClr val="FF0000"/>
                </a:solidFill>
                <a:latin typeface="Times New Roman" panose="02020603050405020304" charset="0"/>
                <a:cs typeface="Times New Roman" panose="02020603050405020304" charset="0"/>
              </a:rPr>
              <a:t>vipaka</a:t>
            </a:r>
            <a:r>
              <a:rPr lang="en-US" sz="2800" b="1" dirty="0">
                <a:solidFill>
                  <a:srgbClr val="FF0000"/>
                </a:solidFill>
                <a:latin typeface="Times New Roman" panose="02020603050405020304" charset="0"/>
                <a:cs typeface="Times New Roman" panose="02020603050405020304" charset="0"/>
              </a:rPr>
              <a:t> (sweet) </a:t>
            </a:r>
            <a:r>
              <a:rPr lang="en-US" sz="2800" b="1" dirty="0">
                <a:latin typeface="Times New Roman" panose="02020603050405020304" charset="0"/>
                <a:cs typeface="Times New Roman" panose="02020603050405020304" charset="0"/>
              </a:rPr>
              <a: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Madhura</a:t>
            </a:r>
            <a:r>
              <a:rPr lang="en-US" sz="2800" dirty="0">
                <a:latin typeface="Times New Roman" panose="02020603050405020304" charset="0"/>
                <a:cs typeface="Times New Roman" panose="02020603050405020304" charset="0"/>
              </a:rPr>
              <a:t> and </a:t>
            </a:r>
            <a:r>
              <a:rPr lang="en-US" sz="2800" dirty="0" err="1">
                <a:latin typeface="Times New Roman" panose="02020603050405020304" charset="0"/>
                <a:cs typeface="Times New Roman" panose="02020603050405020304" charset="0"/>
              </a:rPr>
              <a:t>Lavana</a:t>
            </a:r>
            <a:r>
              <a:rPr lang="en-US" sz="2800" dirty="0">
                <a:latin typeface="Times New Roman" panose="02020603050405020304" charset="0"/>
                <a:cs typeface="Times New Roman" panose="02020603050405020304" charset="0"/>
              </a:rPr>
              <a:t> (salty) rasa </a:t>
            </a:r>
            <a:r>
              <a:rPr lang="en-US" sz="2800" dirty="0" err="1">
                <a:latin typeface="Times New Roman" panose="02020603050405020304" charset="0"/>
                <a:cs typeface="Times New Roman" panose="02020603050405020304" charset="0"/>
              </a:rPr>
              <a:t>dravya</a:t>
            </a:r>
            <a:r>
              <a:rPr lang="en-US" sz="2800" dirty="0">
                <a:latin typeface="Times New Roman" panose="02020603050405020304" charset="0"/>
                <a:cs typeface="Times New Roman" panose="02020603050405020304" charset="0"/>
              </a:rPr>
              <a:t> produces </a:t>
            </a:r>
            <a:r>
              <a:rPr lang="en-US" sz="2800" dirty="0" err="1">
                <a:latin typeface="Times New Roman" panose="02020603050405020304" charset="0"/>
                <a:cs typeface="Times New Roman" panose="02020603050405020304" charset="0"/>
              </a:rPr>
              <a:t>madhur</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vipaka</a:t>
            </a:r>
            <a:r>
              <a:rPr lang="en-US" sz="2800" dirty="0">
                <a:latin typeface="Times New Roman" panose="02020603050405020304" charset="0"/>
                <a:cs typeface="Times New Roman" panose="02020603050405020304" charset="0"/>
              </a:rPr>
              <a:t>. </a:t>
            </a:r>
          </a:p>
          <a:p>
            <a:pPr algn="just"/>
            <a:r>
              <a:rPr lang="en-US" sz="2800" dirty="0">
                <a:latin typeface="Times New Roman" panose="02020603050405020304" charset="0"/>
                <a:cs typeface="Times New Roman" panose="02020603050405020304" charset="0"/>
              </a:rPr>
              <a:t>2</a:t>
            </a:r>
            <a:r>
              <a:rPr lang="en-US" sz="2800" dirty="0">
                <a:solidFill>
                  <a:srgbClr val="FF0000"/>
                </a:solidFill>
                <a:latin typeface="Times New Roman" panose="02020603050405020304" charset="0"/>
                <a:cs typeface="Times New Roman" panose="02020603050405020304" charset="0"/>
              </a:rPr>
              <a:t>.</a:t>
            </a:r>
            <a:r>
              <a:rPr lang="en-US" sz="2800" b="1" dirty="0">
                <a:solidFill>
                  <a:srgbClr val="FF0000"/>
                </a:solidFill>
                <a:latin typeface="Times New Roman" panose="02020603050405020304" charset="0"/>
                <a:cs typeface="Times New Roman" panose="02020603050405020304" charset="0"/>
              </a:rPr>
              <a:t> </a:t>
            </a:r>
            <a:r>
              <a:rPr lang="en-US" sz="2800" b="1" dirty="0" err="1">
                <a:solidFill>
                  <a:srgbClr val="FF0000"/>
                </a:solidFill>
                <a:latin typeface="Times New Roman" panose="02020603050405020304" charset="0"/>
                <a:cs typeface="Times New Roman" panose="02020603050405020304" charset="0"/>
              </a:rPr>
              <a:t>Amla</a:t>
            </a:r>
            <a:r>
              <a:rPr lang="en-US" sz="2800" b="1" dirty="0">
                <a:solidFill>
                  <a:srgbClr val="FF0000"/>
                </a:solidFill>
                <a:latin typeface="Times New Roman" panose="02020603050405020304" charset="0"/>
                <a:cs typeface="Times New Roman" panose="02020603050405020304" charset="0"/>
              </a:rPr>
              <a:t> </a:t>
            </a:r>
            <a:r>
              <a:rPr lang="en-US" sz="2800" b="1" dirty="0" err="1">
                <a:solidFill>
                  <a:srgbClr val="FF0000"/>
                </a:solidFill>
                <a:latin typeface="Times New Roman" panose="02020603050405020304" charset="0"/>
                <a:cs typeface="Times New Roman" panose="02020603050405020304" charset="0"/>
              </a:rPr>
              <a:t>Vipaka</a:t>
            </a:r>
            <a:r>
              <a:rPr lang="en-US" sz="2800" b="1" dirty="0">
                <a:solidFill>
                  <a:srgbClr val="FF0000"/>
                </a:solidFill>
                <a:latin typeface="Times New Roman" panose="02020603050405020304" charset="0"/>
                <a:cs typeface="Times New Roman" panose="02020603050405020304" charset="0"/>
              </a:rPr>
              <a:t> (sour) </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Amla</a:t>
            </a:r>
            <a:r>
              <a:rPr lang="en-US" sz="2800" dirty="0">
                <a:latin typeface="Times New Roman" panose="02020603050405020304" charset="0"/>
                <a:cs typeface="Times New Roman" panose="02020603050405020304" charset="0"/>
              </a:rPr>
              <a:t> Rasa </a:t>
            </a:r>
            <a:r>
              <a:rPr lang="en-US" sz="2800" dirty="0" err="1">
                <a:latin typeface="Times New Roman" panose="02020603050405020304" charset="0"/>
                <a:cs typeface="Times New Roman" panose="02020603050405020304" charset="0"/>
              </a:rPr>
              <a:t>dravya</a:t>
            </a:r>
            <a:r>
              <a:rPr lang="en-US" sz="2800" dirty="0">
                <a:latin typeface="Times New Roman" panose="02020603050405020304" charset="0"/>
                <a:cs typeface="Times New Roman" panose="02020603050405020304" charset="0"/>
              </a:rPr>
              <a:t> produces </a:t>
            </a:r>
            <a:r>
              <a:rPr lang="en-US" sz="2800" dirty="0" err="1">
                <a:latin typeface="Times New Roman" panose="02020603050405020304" charset="0"/>
                <a:cs typeface="Times New Roman" panose="02020603050405020304" charset="0"/>
              </a:rPr>
              <a:t>amla</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vipaka</a:t>
            </a:r>
            <a:r>
              <a:rPr lang="en-US" sz="2800" dirty="0">
                <a:latin typeface="Times New Roman" panose="02020603050405020304" charset="0"/>
                <a:cs typeface="Times New Roman" panose="02020603050405020304" charset="0"/>
              </a:rPr>
              <a:t>.</a:t>
            </a:r>
          </a:p>
          <a:p>
            <a:pPr algn="just"/>
            <a:r>
              <a:rPr lang="en-US" sz="2800" dirty="0" smtClean="0">
                <a:solidFill>
                  <a:srgbClr val="FF0000"/>
                </a:solidFill>
                <a:latin typeface="Times New Roman" panose="02020603050405020304" charset="0"/>
                <a:cs typeface="Times New Roman" panose="02020603050405020304" charset="0"/>
              </a:rPr>
              <a:t>3.</a:t>
            </a:r>
            <a:r>
              <a:rPr lang="en-US" sz="2800" b="1" dirty="0" smtClean="0">
                <a:solidFill>
                  <a:srgbClr val="FF0000"/>
                </a:solidFill>
                <a:latin typeface="Times New Roman" panose="02020603050405020304" charset="0"/>
                <a:cs typeface="Times New Roman" panose="02020603050405020304" charset="0"/>
              </a:rPr>
              <a:t>Katu </a:t>
            </a:r>
            <a:r>
              <a:rPr lang="en-US" sz="2800" b="1" dirty="0" err="1">
                <a:solidFill>
                  <a:srgbClr val="FF0000"/>
                </a:solidFill>
                <a:latin typeface="Times New Roman" panose="02020603050405020304" charset="0"/>
                <a:cs typeface="Times New Roman" panose="02020603050405020304" charset="0"/>
              </a:rPr>
              <a:t>Vipaka</a:t>
            </a:r>
            <a:r>
              <a:rPr lang="en-US" sz="2800" b="1" dirty="0">
                <a:solidFill>
                  <a:srgbClr val="FF0000"/>
                </a:solidFill>
                <a:latin typeface="Times New Roman" panose="02020603050405020304" charset="0"/>
                <a:cs typeface="Times New Roman" panose="02020603050405020304" charset="0"/>
              </a:rPr>
              <a:t> (acrid, pungent) </a:t>
            </a:r>
            <a:r>
              <a:rPr lang="en-US" sz="2800" b="1" dirty="0">
                <a:latin typeface="Times New Roman" panose="02020603050405020304" charset="0"/>
                <a:cs typeface="Times New Roman" panose="02020603050405020304" charset="0"/>
              </a:rPr>
              <a: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Katu</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Tikta</a:t>
            </a:r>
            <a:r>
              <a:rPr lang="en-US" sz="2800" dirty="0">
                <a:latin typeface="Times New Roman" panose="02020603050405020304" charset="0"/>
                <a:cs typeface="Times New Roman" panose="02020603050405020304" charset="0"/>
              </a:rPr>
              <a:t> (bitter), </a:t>
            </a:r>
            <a:r>
              <a:rPr lang="en-US" sz="2800" dirty="0" err="1">
                <a:latin typeface="Times New Roman" panose="02020603050405020304" charset="0"/>
                <a:cs typeface="Times New Roman" panose="02020603050405020304" charset="0"/>
              </a:rPr>
              <a:t>Kasaya</a:t>
            </a:r>
            <a:r>
              <a:rPr lang="en-US" sz="2800" dirty="0">
                <a:latin typeface="Times New Roman" panose="02020603050405020304" charset="0"/>
                <a:cs typeface="Times New Roman" panose="02020603050405020304" charset="0"/>
              </a:rPr>
              <a:t> (astringent) Rasa </a:t>
            </a:r>
            <a:r>
              <a:rPr lang="en-US" sz="2800" dirty="0" err="1">
                <a:latin typeface="Times New Roman" panose="02020603050405020304" charset="0"/>
                <a:cs typeface="Times New Roman" panose="02020603050405020304" charset="0"/>
              </a:rPr>
              <a:t>dravya</a:t>
            </a:r>
            <a:r>
              <a:rPr lang="en-US" sz="2800" dirty="0">
                <a:latin typeface="Times New Roman" panose="02020603050405020304" charset="0"/>
                <a:cs typeface="Times New Roman" panose="02020603050405020304" charset="0"/>
              </a:rPr>
              <a:t> produces </a:t>
            </a:r>
            <a:r>
              <a:rPr lang="en-US" sz="2800" dirty="0" err="1">
                <a:latin typeface="Times New Roman" panose="02020603050405020304" charset="0"/>
                <a:cs typeface="Times New Roman" panose="02020603050405020304" charset="0"/>
              </a:rPr>
              <a:t>katu</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vipaka</a:t>
            </a:r>
            <a:r>
              <a:rPr lang="en-US" sz="2800" dirty="0">
                <a:latin typeface="Times New Roman" panose="02020603050405020304" charset="0"/>
                <a:cs typeface="Times New Roman" panose="02020603050405020304" charset="0"/>
              </a:rPr>
              <a:t>.</a:t>
            </a:r>
          </a:p>
          <a:p>
            <a:pPr algn="just"/>
            <a:r>
              <a:rPr lang="en-US" sz="2800" dirty="0">
                <a:latin typeface="Times New Roman" panose="02020603050405020304" charset="0"/>
                <a:cs typeface="Times New Roman" panose="02020603050405020304" charset="0"/>
              </a:rPr>
              <a:t>However, one must remember that it is not necessary that all </a:t>
            </a:r>
            <a:r>
              <a:rPr lang="en-US" sz="2800" dirty="0" err="1">
                <a:latin typeface="Times New Roman" panose="02020603050405020304" charset="0"/>
                <a:cs typeface="Times New Roman" panose="02020603050405020304" charset="0"/>
              </a:rPr>
              <a:t>rasas</a:t>
            </a:r>
            <a:r>
              <a:rPr lang="en-US" sz="2800" dirty="0">
                <a:latin typeface="Times New Roman" panose="02020603050405020304" charset="0"/>
                <a:cs typeface="Times New Roman" panose="02020603050405020304" charset="0"/>
              </a:rPr>
              <a:t> produce similar corresponding </a:t>
            </a:r>
            <a:r>
              <a:rPr lang="en-US" sz="2800" dirty="0" err="1">
                <a:latin typeface="Times New Roman" panose="02020603050405020304" charset="0"/>
                <a:cs typeface="Times New Roman" panose="02020603050405020304" charset="0"/>
              </a:rPr>
              <a:t>vipaka</a:t>
            </a:r>
            <a:r>
              <a:rPr lang="en-US" sz="2800" dirty="0">
                <a:latin typeface="Times New Roman" panose="02020603050405020304" charset="0"/>
                <a:cs typeface="Times New Roman" panose="02020603050405020304" charset="0"/>
              </a:rPr>
              <a:t>.  </a:t>
            </a:r>
          </a:p>
          <a:p>
            <a:pPr algn="just"/>
            <a:r>
              <a:rPr lang="en-US" sz="2800" dirty="0">
                <a:latin typeface="Times New Roman" panose="02020603050405020304" charset="0"/>
                <a:cs typeface="Times New Roman" panose="02020603050405020304" charset="0"/>
              </a:rPr>
              <a:t>Depending upon the usage or combination of the food/drug, the </a:t>
            </a:r>
            <a:r>
              <a:rPr lang="en-US" sz="2800" dirty="0" err="1">
                <a:latin typeface="Times New Roman" panose="02020603050405020304" charset="0"/>
                <a:cs typeface="Times New Roman" panose="02020603050405020304" charset="0"/>
              </a:rPr>
              <a:t>Vipaka</a:t>
            </a:r>
            <a:r>
              <a:rPr lang="en-US" sz="2800" dirty="0">
                <a:latin typeface="Times New Roman" panose="02020603050405020304" charset="0"/>
                <a:cs typeface="Times New Roman" panose="02020603050405020304" charset="0"/>
              </a:rPr>
              <a:t> may differ.  A </a:t>
            </a:r>
            <a:r>
              <a:rPr lang="en-US" sz="2800" dirty="0" err="1">
                <a:latin typeface="Times New Roman" panose="02020603050405020304" charset="0"/>
                <a:cs typeface="Times New Roman" panose="02020603050405020304" charset="0"/>
              </a:rPr>
              <a:t>Katu</a:t>
            </a:r>
            <a:r>
              <a:rPr lang="en-US" sz="2800" dirty="0">
                <a:latin typeface="Times New Roman" panose="02020603050405020304" charset="0"/>
                <a:cs typeface="Times New Roman" panose="02020603050405020304" charset="0"/>
              </a:rPr>
              <a:t> rasa food may result in </a:t>
            </a:r>
            <a:r>
              <a:rPr lang="en-US" sz="2800" dirty="0" err="1">
                <a:latin typeface="Times New Roman" panose="02020603050405020304" charset="0"/>
                <a:cs typeface="Times New Roman" panose="02020603050405020304" charset="0"/>
              </a:rPr>
              <a:t>Madhura</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vipaka</a:t>
            </a:r>
            <a:r>
              <a:rPr lang="en-US" sz="2800" dirty="0">
                <a:latin typeface="Times New Roman" panose="02020603050405020304" charset="0"/>
                <a:cs typeface="Times New Roman" panose="02020603050405020304" charset="0"/>
              </a:rPr>
              <a:t>. </a:t>
            </a:r>
          </a:p>
          <a:p>
            <a:pPr algn="just"/>
            <a:r>
              <a:rPr lang="en-US" sz="2800" dirty="0">
                <a:latin typeface="Times New Roman" panose="02020603050405020304" charset="0"/>
                <a:cs typeface="Times New Roman" panose="02020603050405020304" charset="0"/>
              </a:rPr>
              <a:t>Therefore, an understanding of the interaction of different foods/ drugs substances while pairing of food is important.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43</a:t>
            </a:fld>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1924" y="0"/>
            <a:ext cx="8840629" cy="6320790"/>
          </a:xfrm>
        </p:spPr>
        <p:txBody>
          <a:bodyPr>
            <a:normAutofit lnSpcReduction="10000"/>
          </a:bodyPr>
          <a:lstStyle/>
          <a:p>
            <a:r>
              <a:rPr lang="en-US" sz="2400" dirty="0">
                <a:latin typeface="Times New Roman" panose="02020603050405020304" charset="0"/>
                <a:cs typeface="Times New Roman" panose="02020603050405020304" charset="0"/>
              </a:rPr>
              <a:t>The tentative action of different types of </a:t>
            </a:r>
            <a:r>
              <a:rPr lang="en-US" sz="2400" dirty="0" err="1">
                <a:latin typeface="Times New Roman" panose="02020603050405020304" charset="0"/>
                <a:cs typeface="Times New Roman" panose="02020603050405020304" charset="0"/>
              </a:rPr>
              <a:t>Vipaka</a:t>
            </a:r>
            <a:r>
              <a:rPr lang="en-US" sz="2400" dirty="0">
                <a:latin typeface="Times New Roman" panose="02020603050405020304" charset="0"/>
                <a:cs typeface="Times New Roman" panose="02020603050405020304" charset="0"/>
              </a:rPr>
              <a:t> could be :</a:t>
            </a:r>
          </a:p>
          <a:p>
            <a:r>
              <a:rPr lang="en-US" sz="2400" b="1" dirty="0">
                <a:solidFill>
                  <a:srgbClr val="FF0000"/>
                </a:solidFill>
                <a:latin typeface="Times New Roman" panose="02020603050405020304" charset="0"/>
                <a:cs typeface="Times New Roman" panose="02020603050405020304" charset="0"/>
              </a:rPr>
              <a:t>1. </a:t>
            </a:r>
            <a:r>
              <a:rPr lang="en-US" sz="2400" b="1" dirty="0" err="1">
                <a:solidFill>
                  <a:srgbClr val="FF0000"/>
                </a:solidFill>
                <a:latin typeface="Times New Roman" panose="02020603050405020304" charset="0"/>
                <a:cs typeface="Times New Roman" panose="02020603050405020304" charset="0"/>
              </a:rPr>
              <a:t>Madhura</a:t>
            </a:r>
            <a:r>
              <a:rPr lang="en-US" sz="2400" b="1" dirty="0">
                <a:solidFill>
                  <a:srgbClr val="FF0000"/>
                </a:solidFill>
                <a:latin typeface="Times New Roman" panose="02020603050405020304" charset="0"/>
                <a:cs typeface="Times New Roman" panose="02020603050405020304" charset="0"/>
              </a:rPr>
              <a:t> </a:t>
            </a:r>
            <a:r>
              <a:rPr lang="en-US" sz="2400" b="1" dirty="0" err="1">
                <a:solidFill>
                  <a:srgbClr val="FF0000"/>
                </a:solidFill>
                <a:latin typeface="Times New Roman" panose="02020603050405020304" charset="0"/>
                <a:cs typeface="Times New Roman" panose="02020603050405020304" charset="0"/>
              </a:rPr>
              <a:t>Vipaka</a:t>
            </a:r>
            <a:endParaRPr lang="en-US" sz="2400" b="1" dirty="0">
              <a:solidFill>
                <a:srgbClr val="FF0000"/>
              </a:solidFill>
              <a:latin typeface="Times New Roman" panose="02020603050405020304" charset="0"/>
              <a:cs typeface="Times New Roman" panose="02020603050405020304" charset="0"/>
            </a:endParaRPr>
          </a:p>
          <a:p>
            <a:r>
              <a:rPr lang="en-US" sz="2400" dirty="0">
                <a:latin typeface="Times New Roman" panose="02020603050405020304" charset="0"/>
                <a:cs typeface="Times New Roman" panose="02020603050405020304" charset="0"/>
              </a:rPr>
              <a:t>- Increases the </a:t>
            </a:r>
            <a:r>
              <a:rPr lang="en-US" sz="2400" dirty="0" err="1">
                <a:latin typeface="Times New Roman" panose="02020603050405020304" charset="0"/>
                <a:cs typeface="Times New Roman" panose="02020603050405020304" charset="0"/>
              </a:rPr>
              <a:t>kapha</a:t>
            </a:r>
            <a:endParaRPr lang="en-US" sz="2400" dirty="0">
              <a:latin typeface="Times New Roman" panose="02020603050405020304" charset="0"/>
              <a:cs typeface="Times New Roman" panose="02020603050405020304" charset="0"/>
            </a:endParaRPr>
          </a:p>
          <a:p>
            <a:r>
              <a:rPr lang="en-US" sz="2400" dirty="0">
                <a:latin typeface="Times New Roman" panose="02020603050405020304" charset="0"/>
                <a:cs typeface="Times New Roman" panose="02020603050405020304" charset="0"/>
              </a:rPr>
              <a:t>- Eliminates the excreta (urine &amp; stool)</a:t>
            </a:r>
          </a:p>
          <a:p>
            <a:r>
              <a:rPr lang="en-US" sz="2400" dirty="0">
                <a:latin typeface="Times New Roman" panose="02020603050405020304" charset="0"/>
                <a:cs typeface="Times New Roman" panose="02020603050405020304" charset="0"/>
              </a:rPr>
              <a:t>- Increases the </a:t>
            </a:r>
            <a:r>
              <a:rPr lang="en-US" sz="2400" dirty="0" err="1">
                <a:latin typeface="Times New Roman" panose="02020603050405020304" charset="0"/>
                <a:cs typeface="Times New Roman" panose="02020603050405020304" charset="0"/>
              </a:rPr>
              <a:t>shukra</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dhatu</a:t>
            </a:r>
            <a:r>
              <a:rPr lang="en-US" sz="2400" dirty="0">
                <a:latin typeface="Times New Roman" panose="02020603050405020304" charset="0"/>
                <a:cs typeface="Times New Roman" panose="02020603050405020304" charset="0"/>
              </a:rPr>
              <a:t> (Reproductive potency)</a:t>
            </a:r>
          </a:p>
          <a:p>
            <a:endParaRPr lang="en-US" sz="2400" dirty="0">
              <a:latin typeface="Times New Roman" panose="02020603050405020304" charset="0"/>
              <a:cs typeface="Times New Roman" panose="02020603050405020304" charset="0"/>
            </a:endParaRPr>
          </a:p>
          <a:p>
            <a:r>
              <a:rPr lang="en-US" sz="2400" b="1" dirty="0">
                <a:solidFill>
                  <a:srgbClr val="FF0000"/>
                </a:solidFill>
                <a:latin typeface="Times New Roman" panose="02020603050405020304" charset="0"/>
                <a:cs typeface="Times New Roman" panose="02020603050405020304" charset="0"/>
              </a:rPr>
              <a:t>2. </a:t>
            </a:r>
            <a:r>
              <a:rPr lang="en-US" sz="2400" b="1" dirty="0" err="1">
                <a:solidFill>
                  <a:srgbClr val="FF0000"/>
                </a:solidFill>
                <a:latin typeface="Times New Roman" panose="02020603050405020304" charset="0"/>
                <a:cs typeface="Times New Roman" panose="02020603050405020304" charset="0"/>
              </a:rPr>
              <a:t>Amla</a:t>
            </a:r>
            <a:r>
              <a:rPr lang="en-US" sz="2400" b="1" dirty="0">
                <a:solidFill>
                  <a:srgbClr val="FF0000"/>
                </a:solidFill>
                <a:latin typeface="Times New Roman" panose="02020603050405020304" charset="0"/>
                <a:cs typeface="Times New Roman" panose="02020603050405020304" charset="0"/>
              </a:rPr>
              <a:t> </a:t>
            </a:r>
            <a:r>
              <a:rPr lang="en-US" sz="2400" b="1" dirty="0" err="1">
                <a:solidFill>
                  <a:srgbClr val="FF0000"/>
                </a:solidFill>
                <a:latin typeface="Times New Roman" panose="02020603050405020304" charset="0"/>
                <a:cs typeface="Times New Roman" panose="02020603050405020304" charset="0"/>
              </a:rPr>
              <a:t>Vipaka</a:t>
            </a:r>
            <a:endParaRPr lang="en-US" sz="2400" b="1" dirty="0">
              <a:solidFill>
                <a:srgbClr val="FF0000"/>
              </a:solidFill>
              <a:latin typeface="Times New Roman" panose="02020603050405020304" charset="0"/>
              <a:cs typeface="Times New Roman" panose="02020603050405020304" charset="0"/>
            </a:endParaRPr>
          </a:p>
          <a:p>
            <a:r>
              <a:rPr lang="en-US" sz="2400" dirty="0">
                <a:latin typeface="Times New Roman" panose="02020603050405020304" charset="0"/>
                <a:cs typeface="Times New Roman" panose="02020603050405020304" charset="0"/>
              </a:rPr>
              <a:t>- Increases the </a:t>
            </a:r>
            <a:r>
              <a:rPr lang="en-US" sz="2400" dirty="0" err="1">
                <a:latin typeface="Times New Roman" panose="02020603050405020304" charset="0"/>
                <a:cs typeface="Times New Roman" panose="02020603050405020304" charset="0"/>
              </a:rPr>
              <a:t>pitta</a:t>
            </a:r>
            <a:endParaRPr lang="en-US" sz="2400" dirty="0">
              <a:latin typeface="Times New Roman" panose="02020603050405020304" charset="0"/>
              <a:cs typeface="Times New Roman" panose="02020603050405020304" charset="0"/>
            </a:endParaRPr>
          </a:p>
          <a:p>
            <a:r>
              <a:rPr lang="en-US" sz="2400" dirty="0">
                <a:latin typeface="Times New Roman" panose="02020603050405020304" charset="0"/>
                <a:cs typeface="Times New Roman" panose="02020603050405020304" charset="0"/>
              </a:rPr>
              <a:t>- Eliminates the excreta (urine &amp; stool) smoothly</a:t>
            </a:r>
          </a:p>
          <a:p>
            <a:r>
              <a:rPr lang="en-US" sz="2400" dirty="0">
                <a:latin typeface="Times New Roman" panose="02020603050405020304" charset="0"/>
                <a:cs typeface="Times New Roman" panose="02020603050405020304" charset="0"/>
              </a:rPr>
              <a:t>- Decreases the </a:t>
            </a:r>
            <a:r>
              <a:rPr lang="en-US" sz="2400" dirty="0" err="1">
                <a:latin typeface="Times New Roman" panose="02020603050405020304" charset="0"/>
                <a:cs typeface="Times New Roman" panose="02020603050405020304" charset="0"/>
              </a:rPr>
              <a:t>shukra</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dhatu</a:t>
            </a:r>
            <a:r>
              <a:rPr lang="en-US" sz="2400" dirty="0">
                <a:latin typeface="Times New Roman" panose="02020603050405020304" charset="0"/>
                <a:cs typeface="Times New Roman" panose="02020603050405020304" charset="0"/>
              </a:rPr>
              <a:t> (Reproductive potency)</a:t>
            </a:r>
          </a:p>
          <a:p>
            <a:endParaRPr lang="en-US" sz="2400" dirty="0">
              <a:latin typeface="Times New Roman" panose="02020603050405020304" charset="0"/>
              <a:cs typeface="Times New Roman" panose="02020603050405020304" charset="0"/>
            </a:endParaRPr>
          </a:p>
          <a:p>
            <a:r>
              <a:rPr lang="en-US" sz="2400" b="1" dirty="0">
                <a:solidFill>
                  <a:srgbClr val="FF0000"/>
                </a:solidFill>
                <a:latin typeface="Times New Roman" panose="02020603050405020304" charset="0"/>
                <a:cs typeface="Times New Roman" panose="02020603050405020304" charset="0"/>
              </a:rPr>
              <a:t>3. </a:t>
            </a:r>
            <a:r>
              <a:rPr lang="en-US" sz="2400" b="1" dirty="0" err="1">
                <a:solidFill>
                  <a:srgbClr val="FF0000"/>
                </a:solidFill>
                <a:latin typeface="Times New Roman" panose="02020603050405020304" charset="0"/>
                <a:cs typeface="Times New Roman" panose="02020603050405020304" charset="0"/>
              </a:rPr>
              <a:t>Kaṭu</a:t>
            </a:r>
            <a:r>
              <a:rPr lang="en-US" sz="2400" b="1" dirty="0">
                <a:solidFill>
                  <a:srgbClr val="FF0000"/>
                </a:solidFill>
                <a:latin typeface="Times New Roman" panose="02020603050405020304" charset="0"/>
                <a:cs typeface="Times New Roman" panose="02020603050405020304" charset="0"/>
              </a:rPr>
              <a:t> </a:t>
            </a:r>
            <a:r>
              <a:rPr lang="en-US" sz="2400" b="1" dirty="0" err="1">
                <a:solidFill>
                  <a:srgbClr val="FF0000"/>
                </a:solidFill>
                <a:latin typeface="Times New Roman" panose="02020603050405020304" charset="0"/>
                <a:cs typeface="Times New Roman" panose="02020603050405020304" charset="0"/>
              </a:rPr>
              <a:t>vipāka</a:t>
            </a:r>
            <a:r>
              <a:rPr lang="en-US" sz="2400" dirty="0">
                <a:solidFill>
                  <a:srgbClr val="FF0000"/>
                </a:solidFill>
                <a:latin typeface="Times New Roman" panose="02020603050405020304" charset="0"/>
                <a:cs typeface="Times New Roman" panose="02020603050405020304" charset="0"/>
              </a:rPr>
              <a:t>   </a:t>
            </a:r>
          </a:p>
          <a:p>
            <a:r>
              <a:rPr lang="en-US" sz="2400" dirty="0">
                <a:latin typeface="Times New Roman" panose="02020603050405020304" charset="0"/>
                <a:cs typeface="Times New Roman" panose="02020603050405020304" charset="0"/>
              </a:rPr>
              <a:t>- Increases the </a:t>
            </a:r>
            <a:r>
              <a:rPr lang="en-US" sz="2400" dirty="0" err="1">
                <a:latin typeface="Times New Roman" panose="02020603050405020304" charset="0"/>
                <a:cs typeface="Times New Roman" panose="02020603050405020304" charset="0"/>
              </a:rPr>
              <a:t>vata</a:t>
            </a:r>
            <a:endParaRPr lang="en-US" sz="2400" dirty="0">
              <a:latin typeface="Times New Roman" panose="02020603050405020304" charset="0"/>
              <a:cs typeface="Times New Roman" panose="02020603050405020304" charset="0"/>
            </a:endParaRPr>
          </a:p>
          <a:p>
            <a:r>
              <a:rPr lang="en-US" sz="2400" dirty="0">
                <a:latin typeface="Times New Roman" panose="02020603050405020304" charset="0"/>
                <a:cs typeface="Times New Roman" panose="02020603050405020304" charset="0"/>
              </a:rPr>
              <a:t>- Suppresses the excreta (urine &amp; stool)</a:t>
            </a:r>
          </a:p>
          <a:p>
            <a:r>
              <a:rPr lang="en-US" sz="2400" dirty="0">
                <a:latin typeface="Times New Roman" panose="02020603050405020304" charset="0"/>
                <a:cs typeface="Times New Roman" panose="02020603050405020304" charset="0"/>
              </a:rPr>
              <a:t>- Decreases the </a:t>
            </a:r>
            <a:r>
              <a:rPr lang="en-US" sz="2400" dirty="0" err="1">
                <a:latin typeface="Times New Roman" panose="02020603050405020304" charset="0"/>
                <a:cs typeface="Times New Roman" panose="02020603050405020304" charset="0"/>
              </a:rPr>
              <a:t>shukra</a:t>
            </a:r>
            <a:r>
              <a:rPr lang="en-US" sz="2400" dirty="0">
                <a:latin typeface="Times New Roman" panose="02020603050405020304" charset="0"/>
                <a:cs typeface="Times New Roman" panose="02020603050405020304" charset="0"/>
              </a:rPr>
              <a:t> </a:t>
            </a:r>
            <a:r>
              <a:rPr lang="en-US" sz="2400" dirty="0" err="1">
                <a:latin typeface="Times New Roman" panose="02020603050405020304" charset="0"/>
                <a:cs typeface="Times New Roman" panose="02020603050405020304" charset="0"/>
              </a:rPr>
              <a:t>dhatu</a:t>
            </a:r>
            <a:r>
              <a:rPr lang="en-US" sz="2400" dirty="0">
                <a:latin typeface="Times New Roman" panose="02020603050405020304" charset="0"/>
                <a:cs typeface="Times New Roman" panose="02020603050405020304" charset="0"/>
              </a:rPr>
              <a:t> (Reproductive potency)</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44</a:t>
            </a:fld>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634" y="227330"/>
            <a:ext cx="8784431" cy="6201410"/>
          </a:xfrm>
        </p:spPr>
        <p:txBody>
          <a:bodyPr>
            <a:normAutofit fontScale="92500" lnSpcReduction="20000"/>
          </a:bodyPr>
          <a:lstStyle/>
          <a:p>
            <a:pPr algn="just"/>
            <a:r>
              <a:rPr lang="en-US" sz="3000" dirty="0">
                <a:latin typeface="Times New Roman" panose="02020603050405020304" charset="0"/>
                <a:cs typeface="Times New Roman" panose="02020603050405020304" charset="0"/>
              </a:rPr>
              <a:t>The comparative study of these </a:t>
            </a:r>
            <a:r>
              <a:rPr lang="en-US" sz="3000" dirty="0">
                <a:solidFill>
                  <a:srgbClr val="FF0000"/>
                </a:solidFill>
                <a:latin typeface="Times New Roman" panose="02020603050405020304" charset="0"/>
                <a:cs typeface="Times New Roman" panose="02020603050405020304" charset="0"/>
              </a:rPr>
              <a:t>three stages </a:t>
            </a:r>
            <a:r>
              <a:rPr lang="en-US" sz="3000" dirty="0">
                <a:latin typeface="Times New Roman" panose="02020603050405020304" charset="0"/>
                <a:cs typeface="Times New Roman" panose="02020603050405020304" charset="0"/>
              </a:rPr>
              <a:t>from modern physiology will provide the exact idea of </a:t>
            </a:r>
            <a:r>
              <a:rPr lang="en-US" sz="3000" dirty="0" err="1">
                <a:latin typeface="Times New Roman" panose="02020603050405020304" charset="0"/>
                <a:cs typeface="Times New Roman" panose="02020603050405020304" charset="0"/>
              </a:rPr>
              <a:t>vipaka</a:t>
            </a:r>
            <a:r>
              <a:rPr lang="en-US" sz="3000" dirty="0">
                <a:latin typeface="Times New Roman" panose="02020603050405020304" charset="0"/>
                <a:cs typeface="Times New Roman" panose="02020603050405020304" charset="0"/>
              </a:rPr>
              <a:t>. </a:t>
            </a:r>
          </a:p>
          <a:p>
            <a:pPr algn="just"/>
            <a:r>
              <a:rPr lang="en-US" sz="3000" dirty="0">
                <a:latin typeface="Times New Roman" panose="02020603050405020304" charset="0"/>
                <a:cs typeface="Times New Roman" panose="02020603050405020304" charset="0"/>
              </a:rPr>
              <a:t>The food first under goes digestion in saliva chiefly under the influence of </a:t>
            </a:r>
            <a:r>
              <a:rPr lang="en-US" sz="3000" b="1" i="1" dirty="0">
                <a:solidFill>
                  <a:srgbClr val="FF0000"/>
                </a:solidFill>
                <a:latin typeface="Times New Roman" panose="02020603050405020304" charset="0"/>
                <a:cs typeface="Times New Roman" panose="02020603050405020304" charset="0"/>
              </a:rPr>
              <a:t>salivary amylase (ptyalin).</a:t>
            </a:r>
            <a:r>
              <a:rPr lang="en-US" sz="3000" dirty="0">
                <a:latin typeface="Times New Roman" panose="02020603050405020304" charset="0"/>
                <a:cs typeface="Times New Roman" panose="02020603050405020304" charset="0"/>
              </a:rPr>
              <a:t>Usually ptyalin acts on boiled starch</a:t>
            </a:r>
            <a:r>
              <a:rPr lang="en-US" sz="3000" dirty="0" smtClean="0">
                <a:latin typeface="Times New Roman" panose="02020603050405020304" charset="0"/>
                <a:cs typeface="Times New Roman" panose="02020603050405020304" charset="0"/>
              </a:rPr>
              <a:t>. Hence </a:t>
            </a:r>
            <a:r>
              <a:rPr lang="en-US" sz="3000" dirty="0">
                <a:latin typeface="Times New Roman" panose="02020603050405020304" charset="0"/>
                <a:cs typeface="Times New Roman" panose="02020603050405020304" charset="0"/>
              </a:rPr>
              <a:t>cooked food is considered for </a:t>
            </a:r>
            <a:r>
              <a:rPr lang="en-US" sz="3000" dirty="0" err="1">
                <a:solidFill>
                  <a:srgbClr val="FF0000"/>
                </a:solidFill>
                <a:latin typeface="Times New Roman" panose="02020603050405020304" charset="0"/>
                <a:cs typeface="Times New Roman" panose="02020603050405020304" charset="0"/>
              </a:rPr>
              <a:t>Avastha</a:t>
            </a:r>
            <a:r>
              <a:rPr lang="en-US" sz="3000" dirty="0">
                <a:solidFill>
                  <a:srgbClr val="FF0000"/>
                </a:solidFill>
                <a:latin typeface="Times New Roman" panose="02020603050405020304" charset="0"/>
                <a:cs typeface="Times New Roman" panose="02020603050405020304" charset="0"/>
              </a:rPr>
              <a:t> </a:t>
            </a:r>
            <a:r>
              <a:rPr lang="en-US" sz="3000" dirty="0" err="1">
                <a:solidFill>
                  <a:srgbClr val="FF0000"/>
                </a:solidFill>
                <a:latin typeface="Times New Roman" panose="02020603050405020304" charset="0"/>
                <a:cs typeface="Times New Roman" panose="02020603050405020304" charset="0"/>
              </a:rPr>
              <a:t>paka</a:t>
            </a:r>
            <a:r>
              <a:rPr lang="en-US" sz="3000" dirty="0">
                <a:solidFill>
                  <a:srgbClr val="FF0000"/>
                </a:solidFill>
                <a:latin typeface="Times New Roman" panose="02020603050405020304" charset="0"/>
                <a:cs typeface="Times New Roman" panose="02020603050405020304" charset="0"/>
              </a:rPr>
              <a:t>. </a:t>
            </a:r>
          </a:p>
          <a:p>
            <a:pPr algn="just"/>
            <a:r>
              <a:rPr lang="en-US" sz="3000" dirty="0">
                <a:latin typeface="Times New Roman" panose="02020603050405020304" charset="0"/>
                <a:cs typeface="Times New Roman" panose="02020603050405020304" charset="0"/>
              </a:rPr>
              <a:t>Ptyalin gastric juice contains </a:t>
            </a:r>
            <a:r>
              <a:rPr lang="en-US" sz="3000" dirty="0" err="1">
                <a:latin typeface="Times New Roman" panose="02020603050405020304" charset="0"/>
                <a:cs typeface="Times New Roman" panose="02020603050405020304" charset="0"/>
              </a:rPr>
              <a:t>proteolytic</a:t>
            </a:r>
            <a:r>
              <a:rPr lang="en-US" sz="3000" dirty="0">
                <a:latin typeface="Times New Roman" panose="02020603050405020304" charset="0"/>
                <a:cs typeface="Times New Roman" panose="02020603050405020304" charset="0"/>
              </a:rPr>
              <a:t> enzyme </a:t>
            </a:r>
            <a:r>
              <a:rPr lang="en-US" sz="3000" b="1" i="1" dirty="0">
                <a:solidFill>
                  <a:srgbClr val="FF0000"/>
                </a:solidFill>
                <a:latin typeface="Times New Roman" panose="02020603050405020304" charset="0"/>
                <a:cs typeface="Times New Roman" panose="02020603050405020304" charset="0"/>
              </a:rPr>
              <a:t>pepsin</a:t>
            </a:r>
            <a:r>
              <a:rPr lang="en-US" sz="3000" b="1" i="1" dirty="0" smtClean="0">
                <a:solidFill>
                  <a:srgbClr val="FF0000"/>
                </a:solidFill>
                <a:latin typeface="Times New Roman" panose="02020603050405020304" charset="0"/>
                <a:cs typeface="Times New Roman" panose="02020603050405020304" charset="0"/>
              </a:rPr>
              <a:t>, </a:t>
            </a:r>
            <a:r>
              <a:rPr lang="en-US" sz="3000" dirty="0" smtClean="0">
                <a:latin typeface="Times New Roman" panose="02020603050405020304" charset="0"/>
                <a:cs typeface="Times New Roman" panose="02020603050405020304" charset="0"/>
              </a:rPr>
              <a:t>which </a:t>
            </a:r>
            <a:r>
              <a:rPr lang="en-US" sz="3000" dirty="0">
                <a:latin typeface="Times New Roman" panose="02020603050405020304" charset="0"/>
                <a:cs typeface="Times New Roman" panose="02020603050405020304" charset="0"/>
              </a:rPr>
              <a:t>digests them up to peptones.</a:t>
            </a:r>
          </a:p>
          <a:p>
            <a:pPr algn="just"/>
            <a:r>
              <a:rPr lang="en-US" sz="3000" dirty="0">
                <a:latin typeface="Times New Roman" panose="02020603050405020304" charset="0"/>
                <a:cs typeface="Times New Roman" panose="02020603050405020304" charset="0"/>
              </a:rPr>
              <a:t>Gastric lipase breaks neutral fat into 1ml of glycerol and 3ml of fatty acid. This occurs in </a:t>
            </a:r>
            <a:r>
              <a:rPr lang="en-US" sz="3000" b="1" dirty="0" err="1">
                <a:solidFill>
                  <a:srgbClr val="FF0000"/>
                </a:solidFill>
                <a:latin typeface="Times New Roman" panose="02020603050405020304" charset="0"/>
                <a:cs typeface="Times New Roman" panose="02020603050405020304" charset="0"/>
              </a:rPr>
              <a:t>Pachyamanashaya</a:t>
            </a:r>
            <a:r>
              <a:rPr lang="en-US" sz="3000" dirty="0">
                <a:latin typeface="Times New Roman" panose="02020603050405020304" charset="0"/>
                <a:cs typeface="Times New Roman" panose="02020603050405020304" charset="0"/>
              </a:rPr>
              <a:t> according to </a:t>
            </a:r>
            <a:r>
              <a:rPr lang="en-US" sz="3000" dirty="0" err="1">
                <a:latin typeface="Times New Roman" panose="02020603050405020304" charset="0"/>
                <a:cs typeface="Times New Roman" panose="02020603050405020304" charset="0"/>
              </a:rPr>
              <a:t>Ayurveda</a:t>
            </a:r>
            <a:r>
              <a:rPr lang="en-US" sz="3000" dirty="0">
                <a:latin typeface="Times New Roman" panose="02020603050405020304" charset="0"/>
                <a:cs typeface="Times New Roman" panose="02020603050405020304" charset="0"/>
              </a:rPr>
              <a:t>.</a:t>
            </a:r>
          </a:p>
          <a:p>
            <a:pPr algn="just"/>
            <a:r>
              <a:rPr lang="en-US" sz="3000" dirty="0">
                <a:latin typeface="Times New Roman" panose="02020603050405020304" charset="0"/>
                <a:cs typeface="Times New Roman" panose="02020603050405020304" charset="0"/>
                <a:sym typeface="+mn-ea"/>
              </a:rPr>
              <a:t>Next, the action of </a:t>
            </a:r>
            <a:r>
              <a:rPr lang="en-US" sz="3000" b="1" i="1" dirty="0" err="1">
                <a:solidFill>
                  <a:srgbClr val="FF0000"/>
                </a:solidFill>
                <a:latin typeface="Times New Roman" panose="02020603050405020304" charset="0"/>
                <a:cs typeface="Times New Roman" panose="02020603050405020304" charset="0"/>
                <a:sym typeface="+mn-ea"/>
              </a:rPr>
              <a:t>Achcha</a:t>
            </a:r>
            <a:r>
              <a:rPr lang="en-US" sz="3000" b="1" i="1" dirty="0">
                <a:solidFill>
                  <a:srgbClr val="FF0000"/>
                </a:solidFill>
                <a:latin typeface="Times New Roman" panose="02020603050405020304" charset="0"/>
                <a:cs typeface="Times New Roman" panose="02020603050405020304" charset="0"/>
                <a:sym typeface="+mn-ea"/>
              </a:rPr>
              <a:t> </a:t>
            </a:r>
            <a:r>
              <a:rPr lang="en-US" sz="3000" b="1" i="1" dirty="0" err="1">
                <a:solidFill>
                  <a:srgbClr val="FF0000"/>
                </a:solidFill>
                <a:latin typeface="Times New Roman" panose="02020603050405020304" charset="0"/>
                <a:cs typeface="Times New Roman" panose="02020603050405020304" charset="0"/>
                <a:sym typeface="+mn-ea"/>
              </a:rPr>
              <a:t>pitta</a:t>
            </a:r>
            <a:r>
              <a:rPr lang="en-US" sz="3000" b="1" i="1" dirty="0">
                <a:solidFill>
                  <a:srgbClr val="FF0000"/>
                </a:solidFill>
                <a:latin typeface="Times New Roman" panose="02020603050405020304" charset="0"/>
                <a:cs typeface="Times New Roman" panose="02020603050405020304" charset="0"/>
                <a:sym typeface="+mn-ea"/>
              </a:rPr>
              <a:t>(</a:t>
            </a:r>
            <a:r>
              <a:rPr lang="en-US" sz="3000" b="1" i="1" dirty="0" err="1">
                <a:solidFill>
                  <a:srgbClr val="FF0000"/>
                </a:solidFill>
                <a:latin typeface="Times New Roman" panose="02020603050405020304" charset="0"/>
                <a:cs typeface="Times New Roman" panose="02020603050405020304" charset="0"/>
                <a:sym typeface="+mn-ea"/>
              </a:rPr>
              <a:t>pancreato-biliary</a:t>
            </a:r>
            <a:r>
              <a:rPr lang="en-US" sz="3000" b="1" i="1" dirty="0">
                <a:solidFill>
                  <a:srgbClr val="FF0000"/>
                </a:solidFill>
                <a:latin typeface="Times New Roman" panose="02020603050405020304" charset="0"/>
                <a:cs typeface="Times New Roman" panose="02020603050405020304" charset="0"/>
                <a:sym typeface="+mn-ea"/>
              </a:rPr>
              <a:t> secretions begins) </a:t>
            </a:r>
            <a:endParaRPr lang="en-US" sz="3000" b="1" i="1" dirty="0">
              <a:solidFill>
                <a:srgbClr val="FF0000"/>
              </a:solidFill>
              <a:latin typeface="Times New Roman" panose="02020603050405020304" charset="0"/>
              <a:cs typeface="Times New Roman" panose="02020603050405020304" charset="0"/>
            </a:endParaRPr>
          </a:p>
          <a:p>
            <a:pPr algn="just"/>
            <a:r>
              <a:rPr lang="en-US" sz="3000" dirty="0">
                <a:latin typeface="Times New Roman" panose="02020603050405020304" charset="0"/>
                <a:cs typeface="Times New Roman" panose="02020603050405020304" charset="0"/>
                <a:sym typeface="+mn-ea"/>
              </a:rPr>
              <a:t>Pancreatic </a:t>
            </a:r>
            <a:r>
              <a:rPr lang="en-US" sz="3000" dirty="0" smtClean="0">
                <a:latin typeface="Times New Roman" panose="02020603050405020304" charset="0"/>
                <a:cs typeface="Times New Roman" panose="02020603050405020304" charset="0"/>
                <a:sym typeface="+mn-ea"/>
              </a:rPr>
              <a:t>amylase </a:t>
            </a:r>
            <a:r>
              <a:rPr lang="en-US" sz="3000" dirty="0">
                <a:latin typeface="Times New Roman" panose="02020603050405020304" charset="0"/>
                <a:cs typeface="Times New Roman" panose="02020603050405020304" charset="0"/>
                <a:sym typeface="+mn-ea"/>
              </a:rPr>
              <a:t>acts on starch and dextrin. Maltase acts on maltose.</a:t>
            </a:r>
            <a:endParaRPr lang="en-US" sz="3000" dirty="0">
              <a:latin typeface="Times New Roman" panose="02020603050405020304" charset="0"/>
              <a:cs typeface="Times New Roman" panose="02020603050405020304" charset="0"/>
            </a:endParaRPr>
          </a:p>
          <a:p>
            <a:pPr algn="just"/>
            <a:endParaRPr lang="en-US" dirty="0">
              <a:latin typeface="Times New Roman" panose="02020603050405020304" charset="0"/>
              <a:cs typeface="Times New Roman" panose="0202060305040502030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45</a:t>
            </a:fld>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494" y="102871"/>
            <a:ext cx="8692991" cy="6392545"/>
          </a:xfrm>
        </p:spPr>
        <p:txBody>
          <a:bodyPr>
            <a:normAutofit lnSpcReduction="10000"/>
          </a:bodyPr>
          <a:lstStyle/>
          <a:p>
            <a:r>
              <a:rPr lang="en-US" dirty="0" smtClean="0">
                <a:solidFill>
                  <a:srgbClr val="FF0000"/>
                </a:solidFill>
                <a:latin typeface="Times New Roman" panose="02020603050405020304" charset="0"/>
                <a:cs typeface="Times New Roman" panose="02020603050405020304" charset="0"/>
              </a:rPr>
              <a:t>Pancreatic </a:t>
            </a:r>
            <a:r>
              <a:rPr lang="en-US" dirty="0" err="1">
                <a:solidFill>
                  <a:srgbClr val="FF0000"/>
                </a:solidFill>
                <a:latin typeface="Times New Roman" panose="02020603050405020304" charset="0"/>
                <a:cs typeface="Times New Roman" panose="02020603050405020304" charset="0"/>
              </a:rPr>
              <a:t>trypsin</a:t>
            </a:r>
            <a:r>
              <a:rPr lang="en-US" dirty="0">
                <a:solidFill>
                  <a:srgbClr val="FF0000"/>
                </a:solidFill>
                <a:latin typeface="Times New Roman" panose="02020603050405020304" charset="0"/>
                <a:cs typeface="Times New Roman" panose="02020603050405020304" charset="0"/>
              </a:rPr>
              <a:t> </a:t>
            </a:r>
            <a:r>
              <a:rPr lang="en-US" dirty="0">
                <a:latin typeface="Times New Roman" panose="02020603050405020304" charset="0"/>
                <a:cs typeface="Times New Roman" panose="02020603050405020304" charset="0"/>
              </a:rPr>
              <a:t>converts protein into </a:t>
            </a:r>
            <a:r>
              <a:rPr lang="en-US" dirty="0">
                <a:solidFill>
                  <a:srgbClr val="FF0000"/>
                </a:solidFill>
                <a:latin typeface="Times New Roman" panose="02020603050405020304" charset="0"/>
                <a:cs typeface="Times New Roman" panose="02020603050405020304" charset="0"/>
              </a:rPr>
              <a:t>peptones and amino acid</a:t>
            </a:r>
            <a:r>
              <a:rPr lang="en-US" dirty="0">
                <a:latin typeface="Times New Roman" panose="02020603050405020304" charset="0"/>
                <a:cs typeface="Times New Roman" panose="02020603050405020304" charset="0"/>
              </a:rPr>
              <a:t>. 50-60/of protein digestion is over in pancreatic juice. Here </a:t>
            </a:r>
            <a:r>
              <a:rPr lang="en-US" dirty="0" err="1">
                <a:latin typeface="Times New Roman" panose="02020603050405020304" charset="0"/>
                <a:cs typeface="Times New Roman" panose="02020603050405020304" charset="0"/>
              </a:rPr>
              <a:t>tryptic</a:t>
            </a:r>
            <a:r>
              <a:rPr lang="en-US" dirty="0">
                <a:latin typeface="Times New Roman" panose="02020603050405020304" charset="0"/>
                <a:cs typeface="Times New Roman" panose="02020603050405020304" charset="0"/>
              </a:rPr>
              <a:t> digestion ends </a:t>
            </a:r>
            <a:r>
              <a:rPr lang="en-US" dirty="0" err="1">
                <a:latin typeface="Times New Roman" panose="02020603050405020304" charset="0"/>
                <a:cs typeface="Times New Roman" panose="02020603050405020304" charset="0"/>
              </a:rPr>
              <a:t>erepsin</a:t>
            </a:r>
            <a:r>
              <a:rPr lang="en-US" dirty="0">
                <a:latin typeface="Times New Roman" panose="02020603050405020304" charset="0"/>
                <a:cs typeface="Times New Roman" panose="02020603050405020304" charset="0"/>
              </a:rPr>
              <a:t> action begins.</a:t>
            </a:r>
          </a:p>
          <a:p>
            <a:r>
              <a:rPr lang="en-US" dirty="0">
                <a:latin typeface="Times New Roman" panose="02020603050405020304" charset="0"/>
                <a:cs typeface="Times New Roman" panose="02020603050405020304" charset="0"/>
              </a:rPr>
              <a:t>Fat digestion mainly occurs in duodenum by pancreatic lipase(</a:t>
            </a:r>
            <a:r>
              <a:rPr lang="en-US" dirty="0" err="1">
                <a:latin typeface="Times New Roman" panose="02020603050405020304" charset="0"/>
                <a:cs typeface="Times New Roman" panose="02020603050405020304" charset="0"/>
              </a:rPr>
              <a:t>steapsin</a:t>
            </a:r>
            <a:r>
              <a:rPr lang="en-US" dirty="0">
                <a:latin typeface="Times New Roman" panose="02020603050405020304" charset="0"/>
                <a:cs typeface="Times New Roman" panose="02020603050405020304" charset="0"/>
              </a:rPr>
              <a:t>) Emulsification of fat takes place by bile salt ,fatty </a:t>
            </a:r>
            <a:r>
              <a:rPr lang="en-US" dirty="0" err="1">
                <a:latin typeface="Times New Roman" panose="02020603050405020304" charset="0"/>
                <a:cs typeface="Times New Roman" panose="02020603050405020304" charset="0"/>
              </a:rPr>
              <a:t>acid,cholesterol</a:t>
            </a:r>
            <a:r>
              <a:rPr lang="en-US" dirty="0">
                <a:latin typeface="Times New Roman" panose="02020603050405020304" charset="0"/>
                <a:cs typeface="Times New Roman" panose="02020603050405020304" charset="0"/>
              </a:rPr>
              <a:t> ,</a:t>
            </a:r>
            <a:r>
              <a:rPr lang="en-US" dirty="0" err="1">
                <a:latin typeface="Times New Roman" panose="02020603050405020304" charset="0"/>
                <a:cs typeface="Times New Roman" panose="02020603050405020304" charset="0"/>
              </a:rPr>
              <a:t>monoglycerides</a:t>
            </a:r>
            <a:r>
              <a:rPr lang="en-US" dirty="0">
                <a:latin typeface="Times New Roman" panose="02020603050405020304" charset="0"/>
                <a:cs typeface="Times New Roman" panose="02020603050405020304" charset="0"/>
              </a:rPr>
              <a:t> </a:t>
            </a:r>
            <a:r>
              <a:rPr lang="en-US" dirty="0" err="1">
                <a:latin typeface="Times New Roman" panose="02020603050405020304" charset="0"/>
                <a:cs typeface="Times New Roman" panose="02020603050405020304" charset="0"/>
              </a:rPr>
              <a:t>lysolesithins</a:t>
            </a:r>
            <a:r>
              <a:rPr lang="en-US" dirty="0">
                <a:latin typeface="Times New Roman" panose="02020603050405020304" charset="0"/>
                <a:cs typeface="Times New Roman" panose="02020603050405020304" charset="0"/>
              </a:rPr>
              <a:t> and proteins .</a:t>
            </a:r>
          </a:p>
          <a:p>
            <a:r>
              <a:rPr lang="en-US" dirty="0">
                <a:latin typeface="Times New Roman" panose="02020603050405020304" charset="0"/>
                <a:cs typeface="Times New Roman" panose="02020603050405020304" charset="0"/>
              </a:rPr>
              <a:t>Bile salt make the fats water- soluble .Fat </a:t>
            </a:r>
            <a:r>
              <a:rPr lang="en-US" dirty="0" smtClean="0">
                <a:latin typeface="Times New Roman" panose="02020603050405020304" charset="0"/>
                <a:cs typeface="Times New Roman" panose="02020603050405020304" charset="0"/>
              </a:rPr>
              <a:t>digestion </a:t>
            </a:r>
            <a:r>
              <a:rPr lang="en-US" dirty="0">
                <a:latin typeface="Times New Roman" panose="02020603050405020304" charset="0"/>
                <a:cs typeface="Times New Roman" panose="02020603050405020304" charset="0"/>
              </a:rPr>
              <a:t>is nearly completed in pancreatic juice. Fat is converted into glycerol and fatty acids</a:t>
            </a:r>
            <a:r>
              <a:rPr lang="en-US" dirty="0" smtClean="0"/>
              <a:t>.</a:t>
            </a:r>
          </a:p>
          <a:p>
            <a:r>
              <a:rPr lang="en-US" dirty="0" smtClean="0">
                <a:latin typeface="Times New Roman" pitchFamily="18" charset="0"/>
                <a:cs typeface="Times New Roman" pitchFamily="18" charset="0"/>
              </a:rPr>
              <a:t>Till this state ,the process of digestion is considered as </a:t>
            </a:r>
            <a:r>
              <a:rPr lang="en-US" b="1" i="1" dirty="0" err="1" smtClean="0">
                <a:solidFill>
                  <a:srgbClr val="FF0000"/>
                </a:solidFill>
                <a:latin typeface="Times New Roman" pitchFamily="18" charset="0"/>
                <a:cs typeface="Times New Roman" pitchFamily="18" charset="0"/>
              </a:rPr>
              <a:t>Amla</a:t>
            </a:r>
            <a:r>
              <a:rPr lang="en-US" b="1" i="1" dirty="0" smtClean="0">
                <a:solidFill>
                  <a:srgbClr val="FF0000"/>
                </a:solidFill>
                <a:latin typeface="Times New Roman" pitchFamily="18" charset="0"/>
                <a:cs typeface="Times New Roman" pitchFamily="18" charset="0"/>
              </a:rPr>
              <a:t> </a:t>
            </a:r>
            <a:r>
              <a:rPr lang="en-US" b="1" i="1" dirty="0" err="1" smtClean="0">
                <a:solidFill>
                  <a:srgbClr val="FF0000"/>
                </a:solidFill>
                <a:latin typeface="Times New Roman" pitchFamily="18" charset="0"/>
                <a:cs typeface="Times New Roman" pitchFamily="18" charset="0"/>
              </a:rPr>
              <a:t>avastha</a:t>
            </a:r>
            <a:r>
              <a:rPr lang="en-US" b="1" i="1" dirty="0" smtClean="0">
                <a:solidFill>
                  <a:srgbClr val="FF0000"/>
                </a:solidFill>
                <a:latin typeface="Times New Roman" pitchFamily="18" charset="0"/>
                <a:cs typeface="Times New Roman" pitchFamily="18" charset="0"/>
              </a:rPr>
              <a:t> </a:t>
            </a:r>
            <a:r>
              <a:rPr lang="en-US" b="1" i="1" dirty="0" err="1" smtClean="0">
                <a:solidFill>
                  <a:srgbClr val="FF0000"/>
                </a:solidFill>
                <a:latin typeface="Times New Roman" pitchFamily="18" charset="0"/>
                <a:cs typeface="Times New Roman" pitchFamily="18" charset="0"/>
              </a:rPr>
              <a:t>paka</a:t>
            </a:r>
            <a:r>
              <a:rPr lang="en-US" dirty="0" smtClean="0">
                <a:latin typeface="Times New Roman" pitchFamily="18" charset="0"/>
                <a:cs typeface="Times New Roman" pitchFamily="18" charset="0"/>
              </a:rPr>
              <a:t> in </a:t>
            </a:r>
            <a:r>
              <a:rPr lang="en-US" dirty="0" err="1" smtClean="0">
                <a:latin typeface="Times New Roman" pitchFamily="18" charset="0"/>
                <a:cs typeface="Times New Roman" pitchFamily="18" charset="0"/>
              </a:rPr>
              <a:t>Ayurveda</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46</a:t>
            </a:fld>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784373" cy="6858000"/>
          </a:xfrm>
        </p:spPr>
        <p:txBody>
          <a:bodyPr>
            <a:normAutofit fontScale="92500" lnSpcReduction="10000"/>
          </a:bodyPr>
          <a:lstStyle/>
          <a:p>
            <a:r>
              <a:rPr lang="en-US" sz="2800" dirty="0" err="1" smtClean="0">
                <a:latin typeface="Times New Roman" pitchFamily="18" charset="0"/>
                <a:cs typeface="Times New Roman" pitchFamily="18" charset="0"/>
              </a:rPr>
              <a:t>Succus</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entericus</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contain amylase and maltose, which helps in the conversation of carbohydrates in </a:t>
            </a:r>
            <a:r>
              <a:rPr lang="en-US" sz="2800" dirty="0" smtClean="0">
                <a:latin typeface="Times New Roman" pitchFamily="18" charset="0"/>
                <a:cs typeface="Times New Roman" pitchFamily="18" charset="0"/>
              </a:rPr>
              <a:t>glucose.</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The other disaccharides taken in food are hydrolyzed by lactase and </a:t>
            </a:r>
            <a:r>
              <a:rPr lang="en-US" sz="2800" dirty="0" smtClean="0">
                <a:latin typeface="Times New Roman" pitchFamily="18" charset="0"/>
                <a:cs typeface="Times New Roman" pitchFamily="18" charset="0"/>
              </a:rPr>
              <a:t>sucrose </a:t>
            </a:r>
            <a:r>
              <a:rPr lang="en-US" sz="2800" dirty="0">
                <a:latin typeface="Times New Roman" pitchFamily="18" charset="0"/>
                <a:cs typeface="Times New Roman" pitchFamily="18" charset="0"/>
              </a:rPr>
              <a:t>(</a:t>
            </a:r>
            <a:r>
              <a:rPr lang="en-US" sz="2800" dirty="0" err="1">
                <a:latin typeface="Times New Roman" pitchFamily="18" charset="0"/>
                <a:cs typeface="Times New Roman" pitchFamily="18" charset="0"/>
              </a:rPr>
              <a:t>investase</a:t>
            </a:r>
            <a:r>
              <a:rPr lang="en-US" sz="2800" dirty="0">
                <a:latin typeface="Times New Roman" pitchFamily="18" charset="0"/>
                <a:cs typeface="Times New Roman" pitchFamily="18" charset="0"/>
              </a:rPr>
              <a:t>) present in this juice</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Digestion of protein in intestinal juice depends upon </a:t>
            </a:r>
            <a:r>
              <a:rPr lang="en-US" sz="2800" dirty="0" err="1" smtClean="0">
                <a:latin typeface="Times New Roman" pitchFamily="18" charset="0"/>
                <a:cs typeface="Times New Roman" pitchFamily="18" charset="0"/>
              </a:rPr>
              <a:t>tryptic</a:t>
            </a:r>
            <a:r>
              <a:rPr lang="en-US" sz="2800" dirty="0" smtClean="0">
                <a:latin typeface="Times New Roman" pitchFamily="18" charset="0"/>
                <a:cs typeface="Times New Roman" pitchFamily="18" charset="0"/>
              </a:rPr>
              <a:t> activity.</a:t>
            </a:r>
          </a:p>
          <a:p>
            <a:r>
              <a:rPr lang="en-US" sz="2800" dirty="0" err="1" smtClean="0">
                <a:latin typeface="Times New Roman" pitchFamily="18" charset="0"/>
                <a:cs typeface="Times New Roman" pitchFamily="18" charset="0"/>
              </a:rPr>
              <a:t>Erepsin</a:t>
            </a:r>
            <a:r>
              <a:rPr lang="en-US" sz="2800" dirty="0" smtClean="0">
                <a:latin typeface="Times New Roman" pitchFamily="18" charset="0"/>
                <a:cs typeface="Times New Roman" pitchFamily="18" charset="0"/>
              </a:rPr>
              <a:t> consist of a mixture of enzymes viz. </a:t>
            </a:r>
            <a:r>
              <a:rPr lang="en-US" sz="2800" dirty="0" err="1" smtClean="0">
                <a:latin typeface="Times New Roman" pitchFamily="18" charset="0"/>
                <a:cs typeface="Times New Roman" pitchFamily="18" charset="0"/>
              </a:rPr>
              <a:t>aminopeptidases</a:t>
            </a:r>
            <a:r>
              <a:rPr lang="en-US" sz="2800" dirty="0" smtClean="0">
                <a:latin typeface="Times New Roman" pitchFamily="18" charset="0"/>
                <a:cs typeface="Times New Roman" pitchFamily="18" charset="0"/>
              </a:rPr>
              <a:t> and </a:t>
            </a:r>
            <a:r>
              <a:rPr lang="en-US" sz="2800" dirty="0" err="1" smtClean="0">
                <a:latin typeface="Times New Roman" pitchFamily="18" charset="0"/>
                <a:cs typeface="Times New Roman" pitchFamily="18" charset="0"/>
              </a:rPr>
              <a:t>dipeptidases</a:t>
            </a:r>
            <a:r>
              <a:rPr lang="en-US" sz="2800" dirty="0" smtClean="0">
                <a:latin typeface="Times New Roman" pitchFamily="18" charset="0"/>
                <a:cs typeface="Times New Roman" pitchFamily="18" charset="0"/>
              </a:rPr>
              <a:t> which act in alkaline medium.</a:t>
            </a:r>
          </a:p>
          <a:p>
            <a:r>
              <a:rPr lang="en-US" sz="2800" dirty="0" smtClean="0">
                <a:latin typeface="Times New Roman" pitchFamily="18" charset="0"/>
                <a:cs typeface="Times New Roman" pitchFamily="18" charset="0"/>
              </a:rPr>
              <a:t>They convert lower peptides completely into amino acids.</a:t>
            </a:r>
          </a:p>
          <a:p>
            <a:r>
              <a:rPr lang="en-US" sz="2800" dirty="0" smtClean="0">
                <a:latin typeface="Times New Roman" pitchFamily="18" charset="0"/>
                <a:cs typeface="Times New Roman" pitchFamily="18" charset="0"/>
              </a:rPr>
              <a:t>Lipase in </a:t>
            </a:r>
            <a:r>
              <a:rPr lang="en-US" sz="2800" dirty="0" err="1" smtClean="0">
                <a:latin typeface="Times New Roman" pitchFamily="18" charset="0"/>
                <a:cs typeface="Times New Roman" pitchFamily="18" charset="0"/>
              </a:rPr>
              <a:t>succus</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entericus</a:t>
            </a:r>
            <a:r>
              <a:rPr lang="en-US" sz="2800" dirty="0" smtClean="0">
                <a:latin typeface="Times New Roman" pitchFamily="18" charset="0"/>
                <a:cs typeface="Times New Roman" pitchFamily="18" charset="0"/>
              </a:rPr>
              <a:t> is insignificant since fat digestion will be almost over in pancreatic juice.</a:t>
            </a:r>
          </a:p>
          <a:p>
            <a:r>
              <a:rPr lang="en-US" sz="2800" dirty="0" smtClean="0">
                <a:latin typeface="Times New Roman" pitchFamily="18" charset="0"/>
                <a:cs typeface="Times New Roman" pitchFamily="18" charset="0"/>
              </a:rPr>
              <a:t>Apart from these digestive changes the digested food loses most of the water content once stool formation is over in large intestines.</a:t>
            </a:r>
          </a:p>
          <a:p>
            <a:r>
              <a:rPr lang="en-US" sz="2800" dirty="0" smtClean="0">
                <a:latin typeface="Times New Roman" pitchFamily="18" charset="0"/>
                <a:cs typeface="Times New Roman" pitchFamily="18" charset="0"/>
              </a:rPr>
              <a:t>This final form is slightly alkaline in reaction .</a:t>
            </a:r>
          </a:p>
          <a:p>
            <a:r>
              <a:rPr lang="en-US" sz="2800" dirty="0" smtClean="0">
                <a:latin typeface="Times New Roman" pitchFamily="18" charset="0"/>
                <a:cs typeface="Times New Roman" pitchFamily="18" charset="0"/>
              </a:rPr>
              <a:t>This third phase is mentioned as </a:t>
            </a:r>
            <a:r>
              <a:rPr lang="en-US" sz="2800" b="1" i="1" dirty="0" err="1" smtClean="0">
                <a:solidFill>
                  <a:srgbClr val="FF0000"/>
                </a:solidFill>
                <a:latin typeface="Times New Roman" pitchFamily="18" charset="0"/>
                <a:cs typeface="Times New Roman" pitchFamily="18" charset="0"/>
              </a:rPr>
              <a:t>Katu</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Avastha</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paka</a:t>
            </a:r>
            <a:r>
              <a:rPr lang="en-US" sz="2800" b="1" i="1" dirty="0" smtClean="0">
                <a:solidFill>
                  <a:srgbClr val="FF00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in </a:t>
            </a:r>
            <a:r>
              <a:rPr lang="en-US" sz="2800" dirty="0" err="1" smtClean="0">
                <a:latin typeface="Times New Roman" pitchFamily="18" charset="0"/>
                <a:cs typeface="Times New Roman" pitchFamily="18" charset="0"/>
              </a:rPr>
              <a:t>Ayurveda</a:t>
            </a:r>
            <a:r>
              <a:rPr lang="en-US" sz="2800" dirty="0" smtClean="0">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47</a:t>
            </a:fld>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solidFill>
                  <a:srgbClr val="FF0000"/>
                </a:solidFill>
                <a:latin typeface="Times New Roman" pitchFamily="18" charset="0"/>
                <a:cs typeface="Times New Roman" pitchFamily="18" charset="0"/>
              </a:rPr>
              <a:t>Nishta</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paka</a:t>
            </a:r>
            <a:r>
              <a:rPr lang="en-US" b="1" dirty="0">
                <a:solidFill>
                  <a:srgbClr val="FF0000"/>
                </a:solidFill>
                <a:latin typeface="Times New Roman" pitchFamily="18" charset="0"/>
                <a:cs typeface="Times New Roman" pitchFamily="18" charset="0"/>
              </a:rPr>
              <a:t> </a:t>
            </a:r>
          </a:p>
        </p:txBody>
      </p:sp>
      <p:sp>
        <p:nvSpPr>
          <p:cNvPr id="3" name="Content Placeholder 2"/>
          <p:cNvSpPr>
            <a:spLocks noGrp="1"/>
          </p:cNvSpPr>
          <p:nvPr>
            <p:ph idx="1"/>
          </p:nvPr>
        </p:nvSpPr>
        <p:spPr/>
        <p:txBody>
          <a:bodyPr>
            <a:normAutofit fontScale="92500"/>
          </a:bodyPr>
          <a:lstStyle/>
          <a:p>
            <a:pPr algn="just"/>
            <a:r>
              <a:rPr lang="en-US" dirty="0">
                <a:latin typeface="Times New Roman" pitchFamily="18" charset="0"/>
                <a:cs typeface="Times New Roman" pitchFamily="18" charset="0"/>
              </a:rPr>
              <a:t>After the food is subjected to </a:t>
            </a:r>
            <a:r>
              <a:rPr lang="en-US" dirty="0" err="1" smtClean="0">
                <a:solidFill>
                  <a:srgbClr val="FF0000"/>
                </a:solidFill>
                <a:latin typeface="Times New Roman" pitchFamily="18" charset="0"/>
                <a:cs typeface="Times New Roman" pitchFamily="18" charset="0"/>
              </a:rPr>
              <a:t>Jataragni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paka</a:t>
            </a:r>
            <a:r>
              <a:rPr lang="en-US" dirty="0" smtClean="0">
                <a:solidFill>
                  <a:srgbClr val="FF0000"/>
                </a:solidFill>
                <a:latin typeface="Times New Roman" pitchFamily="18" charset="0"/>
                <a:cs typeface="Times New Roman" pitchFamily="18" charset="0"/>
              </a:rPr>
              <a:t> </a:t>
            </a:r>
            <a:r>
              <a:rPr lang="en-US" dirty="0">
                <a:latin typeface="Times New Roman" pitchFamily="18" charset="0"/>
                <a:cs typeface="Times New Roman" pitchFamily="18" charset="0"/>
              </a:rPr>
              <a:t>and </a:t>
            </a:r>
            <a:r>
              <a:rPr lang="en-US" dirty="0" err="1">
                <a:solidFill>
                  <a:srgbClr val="FF0000"/>
                </a:solidFill>
                <a:latin typeface="Times New Roman" pitchFamily="18" charset="0"/>
                <a:cs typeface="Times New Roman" pitchFamily="18" charset="0"/>
              </a:rPr>
              <a:t>Bhutagni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paka</a:t>
            </a:r>
            <a:r>
              <a:rPr lang="en-US" dirty="0">
                <a:latin typeface="Times New Roman" pitchFamily="18" charset="0"/>
                <a:cs typeface="Times New Roman" pitchFamily="18" charset="0"/>
              </a:rPr>
              <a:t>, the nutrients absorbed along with the </a:t>
            </a:r>
            <a:r>
              <a:rPr lang="en-US" dirty="0" err="1">
                <a:latin typeface="Times New Roman" pitchFamily="18" charset="0"/>
                <a:cs typeface="Times New Roman" pitchFamily="18" charset="0"/>
              </a:rPr>
              <a:t>chyle</a:t>
            </a:r>
            <a:r>
              <a:rPr lang="en-US" dirty="0">
                <a:latin typeface="Times New Roman" pitchFamily="18" charset="0"/>
                <a:cs typeface="Times New Roman" pitchFamily="18" charset="0"/>
              </a:rPr>
              <a:t> from the small </a:t>
            </a:r>
            <a:r>
              <a:rPr lang="en-US" dirty="0" smtClean="0">
                <a:latin typeface="Times New Roman" pitchFamily="18" charset="0"/>
                <a:cs typeface="Times New Roman" pitchFamily="18" charset="0"/>
              </a:rPr>
              <a:t>intestine </a:t>
            </a:r>
            <a:r>
              <a:rPr lang="en-US" dirty="0">
                <a:solidFill>
                  <a:srgbClr val="FF0000"/>
                </a:solidFill>
                <a:latin typeface="Times New Roman" pitchFamily="18" charset="0"/>
                <a:cs typeface="Times New Roman" pitchFamily="18" charset="0"/>
              </a:rPr>
              <a:t>(</a:t>
            </a:r>
            <a:r>
              <a:rPr lang="en-US" dirty="0" err="1">
                <a:solidFill>
                  <a:srgbClr val="FF0000"/>
                </a:solidFill>
                <a:latin typeface="Times New Roman" pitchFamily="18" charset="0"/>
                <a:cs typeface="Times New Roman" pitchFamily="18" charset="0"/>
              </a:rPr>
              <a:t>Adho-amashaya</a:t>
            </a:r>
            <a:r>
              <a:rPr lang="en-US" dirty="0">
                <a:solidFill>
                  <a:srgbClr val="FF0000"/>
                </a:solidFill>
                <a:latin typeface="Times New Roman" pitchFamily="18" charset="0"/>
                <a:cs typeface="Times New Roman" pitchFamily="18" charset="0"/>
              </a:rPr>
              <a:t>)</a:t>
            </a:r>
            <a:r>
              <a:rPr lang="en-US" dirty="0">
                <a:latin typeface="Times New Roman" pitchFamily="18" charset="0"/>
                <a:cs typeface="Times New Roman" pitchFamily="18" charset="0"/>
              </a:rPr>
              <a:t> will have a further transformation </a:t>
            </a:r>
            <a:r>
              <a:rPr lang="en-US" dirty="0" smtClean="0">
                <a:latin typeface="Times New Roman" pitchFamily="18" charset="0"/>
                <a:cs typeface="Times New Roman" pitchFamily="18" charset="0"/>
              </a:rPr>
              <a:t>known </a:t>
            </a:r>
            <a:r>
              <a:rPr lang="en-US" dirty="0">
                <a:latin typeface="Times New Roman" pitchFamily="18" charset="0"/>
                <a:cs typeface="Times New Roman" pitchFamily="18" charset="0"/>
              </a:rPr>
              <a:t>as </a:t>
            </a:r>
            <a:r>
              <a:rPr lang="en-US" dirty="0" err="1">
                <a:latin typeface="Times New Roman" pitchFamily="18" charset="0"/>
                <a:cs typeface="Times New Roman" pitchFamily="18" charset="0"/>
              </a:rPr>
              <a:t>Nishta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paka</a:t>
            </a:r>
            <a:r>
              <a:rPr lang="en-US" dirty="0">
                <a:latin typeface="Times New Roman" pitchFamily="18" charset="0"/>
                <a:cs typeface="Times New Roman" pitchFamily="18" charset="0"/>
              </a:rPr>
              <a:t> .</a:t>
            </a:r>
          </a:p>
          <a:p>
            <a:pPr algn="just"/>
            <a:r>
              <a:rPr lang="en-US" dirty="0">
                <a:latin typeface="Times New Roman" pitchFamily="18" charset="0"/>
                <a:cs typeface="Times New Roman" pitchFamily="18" charset="0"/>
              </a:rPr>
              <a:t>Karma </a:t>
            </a:r>
            <a:r>
              <a:rPr lang="en-US" dirty="0" err="1">
                <a:latin typeface="Times New Roman" pitchFamily="18" charset="0"/>
                <a:cs typeface="Times New Roman" pitchFamily="18" charset="0"/>
              </a:rPr>
              <a:t>nishta</a:t>
            </a:r>
            <a:r>
              <a:rPr lang="en-US" dirty="0">
                <a:latin typeface="Times New Roman" pitchFamily="18" charset="0"/>
                <a:cs typeface="Times New Roman" pitchFamily="18" charset="0"/>
              </a:rPr>
              <a:t> is the conclusive action of </a:t>
            </a:r>
            <a:r>
              <a:rPr lang="en-US" dirty="0" err="1">
                <a:latin typeface="Times New Roman" pitchFamily="18" charset="0"/>
                <a:cs typeface="Times New Roman" pitchFamily="18" charset="0"/>
              </a:rPr>
              <a:t>dravya</a:t>
            </a:r>
            <a:r>
              <a:rPr lang="en-US" dirty="0">
                <a:latin typeface="Times New Roman" pitchFamily="18" charset="0"/>
                <a:cs typeface="Times New Roman" pitchFamily="18" charset="0"/>
              </a:rPr>
              <a:t>.</a:t>
            </a:r>
          </a:p>
          <a:p>
            <a:pPr algn="just"/>
            <a:r>
              <a:rPr lang="en-US" dirty="0" err="1">
                <a:latin typeface="Times New Roman" pitchFamily="18" charset="0"/>
                <a:cs typeface="Times New Roman" pitchFamily="18" charset="0"/>
              </a:rPr>
              <a:t>Chakrapani</a:t>
            </a:r>
            <a:r>
              <a:rPr lang="en-US" dirty="0">
                <a:latin typeface="Times New Roman" pitchFamily="18" charset="0"/>
                <a:cs typeface="Times New Roman" pitchFamily="18" charset="0"/>
              </a:rPr>
              <a:t> explains </a:t>
            </a:r>
            <a:r>
              <a:rPr lang="en-US" dirty="0" err="1">
                <a:solidFill>
                  <a:srgbClr val="FF0000"/>
                </a:solidFill>
                <a:latin typeface="Times New Roman" pitchFamily="18" charset="0"/>
                <a:cs typeface="Times New Roman" pitchFamily="18" charset="0"/>
              </a:rPr>
              <a:t>Nishtapaka</a:t>
            </a:r>
            <a:r>
              <a:rPr lang="en-US" dirty="0">
                <a:latin typeface="Times New Roman" pitchFamily="18" charset="0"/>
                <a:cs typeface="Times New Roman" pitchFamily="18" charset="0"/>
              </a:rPr>
              <a:t> or </a:t>
            </a:r>
            <a:r>
              <a:rPr lang="en-US" dirty="0" err="1">
                <a:latin typeface="Times New Roman" pitchFamily="18" charset="0"/>
                <a:cs typeface="Times New Roman" pitchFamily="18" charset="0"/>
              </a:rPr>
              <a:t>vipaka</a:t>
            </a:r>
            <a:r>
              <a:rPr lang="en-US" dirty="0">
                <a:latin typeface="Times New Roman" pitchFamily="18" charset="0"/>
                <a:cs typeface="Times New Roman" pitchFamily="18" charset="0"/>
              </a:rPr>
              <a:t> as Karma </a:t>
            </a:r>
            <a:r>
              <a:rPr lang="en-US" dirty="0" err="1">
                <a:latin typeface="Times New Roman" pitchFamily="18" charset="0"/>
                <a:cs typeface="Times New Roman" pitchFamily="18" charset="0"/>
              </a:rPr>
              <a:t>parisamati</a:t>
            </a:r>
            <a:r>
              <a:rPr lang="en-US" dirty="0">
                <a:latin typeface="Times New Roman" pitchFamily="18" charset="0"/>
                <a:cs typeface="Times New Roman" pitchFamily="18" charset="0"/>
              </a:rPr>
              <a:t> i.e., conclusion of action in its entirety .</a:t>
            </a:r>
          </a:p>
          <a:p>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48</a:t>
            </a:fld>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207" y="195147"/>
            <a:ext cx="8508380" cy="6361771"/>
          </a:xfrm>
        </p:spPr>
        <p:txBody>
          <a:bodyPr>
            <a:normAutofit fontScale="92500" lnSpcReduction="10000"/>
          </a:bodyPr>
          <a:lstStyle/>
          <a:p>
            <a:r>
              <a:rPr lang="en-US" dirty="0">
                <a:latin typeface="Times New Roman" pitchFamily="18" charset="0"/>
                <a:cs typeface="Times New Roman" pitchFamily="18" charset="0"/>
              </a:rPr>
              <a:t>Even though various </a:t>
            </a:r>
            <a:r>
              <a:rPr lang="en-US" dirty="0" err="1">
                <a:latin typeface="Times New Roman" pitchFamily="18" charset="0"/>
                <a:cs typeface="Times New Roman" pitchFamily="18" charset="0"/>
              </a:rPr>
              <a:t>rasas</a:t>
            </a:r>
            <a:r>
              <a:rPr lang="en-US" dirty="0">
                <a:latin typeface="Times New Roman" pitchFamily="18" charset="0"/>
                <a:cs typeface="Times New Roman" pitchFamily="18" charset="0"/>
              </a:rPr>
              <a:t> undergo transformative changes ,the </a:t>
            </a:r>
            <a:r>
              <a:rPr lang="en-US" dirty="0" smtClean="0">
                <a:latin typeface="Times New Roman" pitchFamily="18" charset="0"/>
                <a:cs typeface="Times New Roman" pitchFamily="18" charset="0"/>
              </a:rPr>
              <a:t>contribution</a:t>
            </a:r>
            <a:r>
              <a:rPr lang="hi-IN"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made by their special function due to further transformative changes is </a:t>
            </a:r>
            <a:r>
              <a:rPr lang="en-US" dirty="0" smtClean="0">
                <a:latin typeface="Times New Roman" pitchFamily="18" charset="0"/>
                <a:cs typeface="Times New Roman" pitchFamily="18" charset="0"/>
              </a:rPr>
              <a:t>known </a:t>
            </a:r>
            <a:r>
              <a:rPr lang="en-US" dirty="0">
                <a:latin typeface="Times New Roman" pitchFamily="18" charset="0"/>
                <a:cs typeface="Times New Roman" pitchFamily="18" charset="0"/>
              </a:rPr>
              <a:t>as </a:t>
            </a:r>
            <a:r>
              <a:rPr lang="en-US" dirty="0" err="1">
                <a:solidFill>
                  <a:srgbClr val="FF0000"/>
                </a:solidFill>
                <a:latin typeface="Times New Roman" pitchFamily="18" charset="0"/>
                <a:cs typeface="Times New Roman" pitchFamily="18" charset="0"/>
              </a:rPr>
              <a:t>vipaka</a:t>
            </a:r>
            <a:r>
              <a:rPr lang="en-US" dirty="0">
                <a:solidFill>
                  <a:srgbClr val="FF0000"/>
                </a:solidFill>
                <a:latin typeface="Times New Roman" pitchFamily="18" charset="0"/>
                <a:cs typeface="Times New Roman" pitchFamily="18" charset="0"/>
              </a:rPr>
              <a:t> or </a:t>
            </a:r>
            <a:r>
              <a:rPr lang="en-US" dirty="0" err="1">
                <a:solidFill>
                  <a:srgbClr val="FF0000"/>
                </a:solidFill>
                <a:latin typeface="Times New Roman" pitchFamily="18" charset="0"/>
                <a:cs typeface="Times New Roman" pitchFamily="18" charset="0"/>
              </a:rPr>
              <a:t>Nishta</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paka</a:t>
            </a: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The final action will increase the symptoms of </a:t>
            </a:r>
            <a:r>
              <a:rPr lang="en-US" dirty="0" err="1">
                <a:latin typeface="Times New Roman" pitchFamily="18" charset="0"/>
                <a:cs typeface="Times New Roman" pitchFamily="18" charset="0"/>
              </a:rPr>
              <a:t>Kapha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Sukra</a:t>
            </a:r>
            <a:r>
              <a:rPr lang="en-US" dirty="0">
                <a:latin typeface="Times New Roman" pitchFamily="18" charset="0"/>
                <a:cs typeface="Times New Roman" pitchFamily="18" charset="0"/>
              </a:rPr>
              <a:t> etc.</a:t>
            </a:r>
          </a:p>
          <a:p>
            <a:r>
              <a:rPr lang="en-US" dirty="0">
                <a:latin typeface="Times New Roman" pitchFamily="18" charset="0"/>
                <a:cs typeface="Times New Roman" pitchFamily="18" charset="0"/>
              </a:rPr>
              <a:t>The concept of </a:t>
            </a:r>
            <a:r>
              <a:rPr lang="en-US" dirty="0" err="1">
                <a:latin typeface="Times New Roman" pitchFamily="18" charset="0"/>
                <a:cs typeface="Times New Roman" pitchFamily="18" charset="0"/>
              </a:rPr>
              <a:t>Nishta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paka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vis</a:t>
            </a:r>
            <a:r>
              <a:rPr lang="en-US" dirty="0">
                <a:latin typeface="Times New Roman" pitchFamily="18" charset="0"/>
                <a:cs typeface="Times New Roman" pitchFamily="18" charset="0"/>
              </a:rPr>
              <a:t>-a-</a:t>
            </a:r>
            <a:r>
              <a:rPr lang="en-US" dirty="0" err="1">
                <a:latin typeface="Times New Roman" pitchFamily="18" charset="0"/>
                <a:cs typeface="Times New Roman" pitchFamily="18" charset="0"/>
              </a:rPr>
              <a:t>vis</a:t>
            </a:r>
            <a:r>
              <a:rPr lang="en-US" dirty="0">
                <a:latin typeface="Times New Roman" pitchFamily="18" charset="0"/>
                <a:cs typeface="Times New Roman" pitchFamily="18" charset="0"/>
              </a:rPr>
              <a:t> post digestive changes, which occurs in </a:t>
            </a:r>
            <a:r>
              <a:rPr lang="en-US" dirty="0" err="1">
                <a:latin typeface="Times New Roman" pitchFamily="18" charset="0"/>
                <a:cs typeface="Times New Roman" pitchFamily="18" charset="0"/>
              </a:rPr>
              <a:t>Adho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amasaya</a:t>
            </a:r>
            <a:r>
              <a:rPr lang="en-US" dirty="0">
                <a:latin typeface="Times New Roman" pitchFamily="18" charset="0"/>
                <a:cs typeface="Times New Roman" pitchFamily="18" charset="0"/>
              </a:rPr>
              <a:t> after absorption under the influence of </a:t>
            </a:r>
            <a:r>
              <a:rPr lang="en-US" dirty="0" err="1">
                <a:latin typeface="Times New Roman" pitchFamily="18" charset="0"/>
                <a:cs typeface="Times New Roman" pitchFamily="18" charset="0"/>
              </a:rPr>
              <a:t>Bhutagni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paka</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Dhatvagni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paka</a:t>
            </a:r>
            <a:r>
              <a:rPr lang="en-US" dirty="0">
                <a:latin typeface="Times New Roman" pitchFamily="18" charset="0"/>
                <a:cs typeface="Times New Roman" pitchFamily="18" charset="0"/>
              </a:rPr>
              <a:t> etc</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This process is denoted as metabolism.</a:t>
            </a:r>
          </a:p>
          <a:p>
            <a:r>
              <a:rPr lang="en-US" dirty="0" smtClean="0">
                <a:latin typeface="Times New Roman" pitchFamily="18" charset="0"/>
                <a:cs typeface="Times New Roman" pitchFamily="18" charset="0"/>
              </a:rPr>
              <a:t>Modern physiology believes that - All metabolic reactions are connected in a single integrated whole in which individual links can replace one another’</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49</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i-IN" dirty="0" smtClean="0">
                <a:solidFill>
                  <a:srgbClr val="FF0000"/>
                </a:solidFill>
              </a:rPr>
              <a:t>अवस्थापाक</a:t>
            </a:r>
            <a:endParaRPr lang="en-US" dirty="0">
              <a:solidFill>
                <a:srgbClr val="FF0000"/>
              </a:solidFill>
            </a:endParaRPr>
          </a:p>
        </p:txBody>
      </p:sp>
      <p:sp>
        <p:nvSpPr>
          <p:cNvPr id="2" name="Content Placeholder 1"/>
          <p:cNvSpPr>
            <a:spLocks noGrp="1"/>
          </p:cNvSpPr>
          <p:nvPr>
            <p:ph idx="1"/>
          </p:nvPr>
        </p:nvSpPr>
        <p:spPr>
          <a:xfrm>
            <a:off x="457200" y="1295400"/>
            <a:ext cx="8229600" cy="5562600"/>
          </a:xfrm>
        </p:spPr>
        <p:txBody>
          <a:bodyPr>
            <a:normAutofit/>
          </a:bodyPr>
          <a:lstStyle/>
          <a:p>
            <a:r>
              <a:rPr lang="hi-IN" sz="2800" b="1" dirty="0" smtClean="0"/>
              <a:t>अन्नमादानकर्मा तु प्राणः कोष्ठं प्रकर्षति|</a:t>
            </a:r>
            <a:r>
              <a:rPr lang="en-US" sz="2800" b="1" dirty="0" smtClean="0"/>
              <a:t>….................. </a:t>
            </a:r>
            <a:r>
              <a:rPr lang="hi-IN" sz="2800" b="1" dirty="0" smtClean="0"/>
              <a:t>पचत्यग्निर्यथा स्थाल्यामोदनायाम्बुतण्डुलम्||८||</a:t>
            </a:r>
            <a:br>
              <a:rPr lang="hi-IN" sz="2800" b="1" dirty="0" smtClean="0"/>
            </a:br>
            <a:endParaRPr lang="en-US" sz="2800" b="1" dirty="0" smtClean="0"/>
          </a:p>
          <a:p>
            <a:r>
              <a:rPr lang="hi-IN" sz="2800" dirty="0" smtClean="0"/>
              <a:t>अर्थात भुक्तअन्न को प्राणवायु कोष्ठ</a:t>
            </a:r>
            <a:r>
              <a:rPr lang="en-US" sz="2800" dirty="0" smtClean="0"/>
              <a:t> </a:t>
            </a:r>
            <a:r>
              <a:rPr lang="hi-IN" sz="2800" dirty="0" smtClean="0"/>
              <a:t>में ले जाता है ,वहाँ कोष्ठ </a:t>
            </a:r>
            <a:r>
              <a:rPr lang="en-US" sz="2800" dirty="0" smtClean="0"/>
              <a:t> </a:t>
            </a:r>
            <a:r>
              <a:rPr lang="hi-IN" sz="2800" dirty="0" smtClean="0"/>
              <a:t>में स्थित विविध प्रकार के द्रव से इनका संघात नष्ट होता है |</a:t>
            </a:r>
            <a:r>
              <a:rPr lang="en-US" sz="2800" dirty="0" smtClean="0"/>
              <a:t> </a:t>
            </a:r>
            <a:r>
              <a:rPr lang="hi-IN" sz="2800" dirty="0" smtClean="0"/>
              <a:t>क्लेदक कफ के स्नेहांश से यह मृदु बनता है ,फिर समानवायु से सन्धुक्षित होकर जठराग्नि से पाचन</a:t>
            </a:r>
            <a:r>
              <a:rPr lang="en-US" sz="2800" dirty="0" smtClean="0"/>
              <a:t> </a:t>
            </a:r>
            <a:r>
              <a:rPr lang="hi-IN" sz="2800" dirty="0" smtClean="0"/>
              <a:t>होता है | जठराग्नि के सम्पर्क से उसके रूप में  परिवर्तन होता जाता हैं |पाचन के कारण अनेक मलो का प्रादुर्भाव होता है | अन्त में रस और मल का पृथक्करण होता है |पाचन की इस अवस्था को </a:t>
            </a:r>
            <a:r>
              <a:rPr lang="hi-IN" sz="2800" b="1" dirty="0" smtClean="0"/>
              <a:t>‘अवस्थापाक</a:t>
            </a:r>
            <a:r>
              <a:rPr lang="hi-IN" sz="2800" dirty="0" smtClean="0"/>
              <a:t>’ कहते है </a:t>
            </a:r>
            <a:r>
              <a:rPr lang="hi-IN" sz="2800" b="1" dirty="0" smtClean="0"/>
              <a:t>|</a:t>
            </a:r>
            <a:r>
              <a:rPr lang="hi-IN" sz="2800" dirty="0" smtClean="0"/>
              <a:t>महास्रोत की अवस्थानुसार इसमें परिवर्तन होता  रहता है| </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268" y="234177"/>
            <a:ext cx="8519532" cy="5891987"/>
          </a:xfrm>
        </p:spPr>
        <p:txBody>
          <a:bodyPr>
            <a:normAutofit fontScale="92500" lnSpcReduction="20000"/>
          </a:bodyPr>
          <a:lstStyle/>
          <a:p>
            <a:r>
              <a:rPr lang="en-US" dirty="0" smtClean="0">
                <a:latin typeface="Times New Roman" pitchFamily="18" charset="0"/>
                <a:cs typeface="Times New Roman" pitchFamily="18" charset="0"/>
              </a:rPr>
              <a:t>During </a:t>
            </a:r>
            <a:r>
              <a:rPr lang="en-US" dirty="0" err="1" smtClean="0">
                <a:latin typeface="Times New Roman" pitchFamily="18" charset="0"/>
                <a:cs typeface="Times New Roman" pitchFamily="18" charset="0"/>
              </a:rPr>
              <a:t>Nishta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paka</a:t>
            </a:r>
            <a:r>
              <a:rPr lang="en-US" dirty="0" smtClean="0">
                <a:latin typeface="Times New Roman" pitchFamily="18" charset="0"/>
                <a:cs typeface="Times New Roman" pitchFamily="18" charset="0"/>
              </a:rPr>
              <a:t> the </a:t>
            </a:r>
            <a:r>
              <a:rPr lang="en-US" dirty="0" err="1" smtClean="0">
                <a:latin typeface="Times New Roman" pitchFamily="18" charset="0"/>
                <a:cs typeface="Times New Roman" pitchFamily="18" charset="0"/>
              </a:rPr>
              <a:t>Pancha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Bhutamsas</a:t>
            </a:r>
            <a:r>
              <a:rPr lang="en-US" dirty="0" smtClean="0">
                <a:latin typeface="Times New Roman" pitchFamily="18" charset="0"/>
                <a:cs typeface="Times New Roman" pitchFamily="18" charset="0"/>
              </a:rPr>
              <a:t> of a </a:t>
            </a:r>
            <a:r>
              <a:rPr lang="en-US" dirty="0" err="1" smtClean="0">
                <a:latin typeface="Times New Roman" pitchFamily="18" charset="0"/>
                <a:cs typeface="Times New Roman" pitchFamily="18" charset="0"/>
              </a:rPr>
              <a:t>dravya</a:t>
            </a:r>
            <a:r>
              <a:rPr lang="en-US" dirty="0" smtClean="0">
                <a:latin typeface="Times New Roman" pitchFamily="18" charset="0"/>
                <a:cs typeface="Times New Roman" pitchFamily="18" charset="0"/>
              </a:rPr>
              <a:t> will be converted into its basic components like </a:t>
            </a:r>
            <a:r>
              <a:rPr lang="en-US" dirty="0" err="1" smtClean="0">
                <a:latin typeface="Times New Roman" pitchFamily="18" charset="0"/>
                <a:cs typeface="Times New Roman" pitchFamily="18" charset="0"/>
              </a:rPr>
              <a:t>Prithvi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Tejas,Vayu</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Akasha</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Sthayi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dhatu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poshana</a:t>
            </a:r>
            <a:r>
              <a:rPr lang="en-US" dirty="0" smtClean="0">
                <a:latin typeface="Times New Roman" pitchFamily="18" charset="0"/>
                <a:cs typeface="Times New Roman" pitchFamily="18" charset="0"/>
              </a:rPr>
              <a:t> will be done by this </a:t>
            </a:r>
            <a:r>
              <a:rPr lang="en-US" dirty="0" err="1" smtClean="0">
                <a:latin typeface="Times New Roman" pitchFamily="18" charset="0"/>
                <a:cs typeface="Times New Roman" pitchFamily="18" charset="0"/>
              </a:rPr>
              <a:t>Vipaka</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Madhura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Nishta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paka’results</a:t>
            </a:r>
            <a:r>
              <a:rPr lang="en-US" dirty="0">
                <a:latin typeface="Times New Roman" pitchFamily="18" charset="0"/>
                <a:cs typeface="Times New Roman" pitchFamily="18" charset="0"/>
              </a:rPr>
              <a:t> in the final formation of glucose and its conversion into glycogen for the utility of tissues.</a:t>
            </a:r>
          </a:p>
          <a:p>
            <a:r>
              <a:rPr lang="en-US" dirty="0">
                <a:latin typeface="Times New Roman" pitchFamily="18" charset="0"/>
                <a:cs typeface="Times New Roman" pitchFamily="18" charset="0"/>
              </a:rPr>
              <a:t>Metabolic end-products </a:t>
            </a:r>
            <a:r>
              <a:rPr lang="en-US" dirty="0" err="1">
                <a:latin typeface="Times New Roman" pitchFamily="18" charset="0"/>
                <a:cs typeface="Times New Roman" pitchFamily="18" charset="0"/>
              </a:rPr>
              <a:t>chatacterized</a:t>
            </a:r>
            <a:r>
              <a:rPr lang="en-US" dirty="0">
                <a:latin typeface="Times New Roman" pitchFamily="18" charset="0"/>
                <a:cs typeface="Times New Roman" pitchFamily="18" charset="0"/>
              </a:rPr>
              <a:t> as ‘</a:t>
            </a:r>
            <a:r>
              <a:rPr lang="en-US" dirty="0" err="1">
                <a:latin typeface="Times New Roman" pitchFamily="18" charset="0"/>
                <a:cs typeface="Times New Roman" pitchFamily="18" charset="0"/>
              </a:rPr>
              <a:t>Amla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Nishta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paka</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Katu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Nishta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paka</a:t>
            </a:r>
            <a:r>
              <a:rPr lang="en-US" dirty="0">
                <a:latin typeface="Times New Roman" pitchFamily="18" charset="0"/>
                <a:cs typeface="Times New Roman" pitchFamily="18" charset="0"/>
              </a:rPr>
              <a:t>’ may be the outcome of cellular respiration.</a:t>
            </a:r>
          </a:p>
          <a:p>
            <a:r>
              <a:rPr lang="en-US" dirty="0">
                <a:latin typeface="Times New Roman" pitchFamily="18" charset="0"/>
                <a:cs typeface="Times New Roman" pitchFamily="18" charset="0"/>
              </a:rPr>
              <a:t>The term </a:t>
            </a:r>
            <a:r>
              <a:rPr lang="en-US" dirty="0" err="1">
                <a:latin typeface="Times New Roman" pitchFamily="18" charset="0"/>
                <a:cs typeface="Times New Roman" pitchFamily="18" charset="0"/>
              </a:rPr>
              <a:t>Amla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Vipaka</a:t>
            </a:r>
            <a:r>
              <a:rPr lang="en-US" dirty="0">
                <a:latin typeface="Times New Roman" pitchFamily="18" charset="0"/>
                <a:cs typeface="Times New Roman" pitchFamily="18" charset="0"/>
              </a:rPr>
              <a:t> may refer to intermediate metabolites (</a:t>
            </a:r>
            <a:r>
              <a:rPr lang="en-US" dirty="0" err="1">
                <a:latin typeface="Times New Roman" pitchFamily="18" charset="0"/>
                <a:cs typeface="Times New Roman" pitchFamily="18" charset="0"/>
              </a:rPr>
              <a:t>keto</a:t>
            </a:r>
            <a:r>
              <a:rPr lang="en-US" dirty="0">
                <a:latin typeface="Times New Roman" pitchFamily="18" charset="0"/>
                <a:cs typeface="Times New Roman" pitchFamily="18" charset="0"/>
              </a:rPr>
              <a:t> acid) as the lactic acid and </a:t>
            </a:r>
            <a:r>
              <a:rPr lang="en-US" dirty="0" err="1" smtClean="0">
                <a:latin typeface="Times New Roman" pitchFamily="18" charset="0"/>
                <a:cs typeface="Times New Roman" pitchFamily="18" charset="0"/>
              </a:rPr>
              <a:t>pyruvic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acid,which</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are the 3-carbon compound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50</a:t>
            </a:fld>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73206"/>
            <a:ext cx="9144000" cy="5822794"/>
          </a:xfrm>
        </p:spPr>
        <p:txBody>
          <a:bodyPr>
            <a:normAutofit/>
          </a:bodyPr>
          <a:lstStyle/>
          <a:p>
            <a:r>
              <a:rPr lang="en-US" dirty="0">
                <a:latin typeface="Times New Roman" pitchFamily="18" charset="0"/>
                <a:cs typeface="Times New Roman" pitchFamily="18" charset="0"/>
              </a:rPr>
              <a:t>These are </a:t>
            </a:r>
            <a:r>
              <a:rPr lang="en-US" dirty="0" err="1">
                <a:latin typeface="Times New Roman" pitchFamily="18" charset="0"/>
                <a:cs typeface="Times New Roman" pitchFamily="18" charset="0"/>
              </a:rPr>
              <a:t>laghu</a:t>
            </a:r>
            <a:r>
              <a:rPr lang="en-US" dirty="0">
                <a:latin typeface="Times New Roman" pitchFamily="18" charset="0"/>
                <a:cs typeface="Times New Roman" pitchFamily="18" charset="0"/>
              </a:rPr>
              <a:t> in nature when compared to amino acid ,glucose, </a:t>
            </a:r>
            <a:r>
              <a:rPr lang="en-US" dirty="0" smtClean="0">
                <a:latin typeface="Times New Roman" pitchFamily="18" charset="0"/>
                <a:cs typeface="Times New Roman" pitchFamily="18" charset="0"/>
              </a:rPr>
              <a:t>glycerol </a:t>
            </a:r>
            <a:r>
              <a:rPr lang="en-US" dirty="0">
                <a:latin typeface="Times New Roman" pitchFamily="18" charset="0"/>
                <a:cs typeface="Times New Roman" pitchFamily="18" charset="0"/>
              </a:rPr>
              <a:t>and fatty acid and guru, as compared to the end-products of cellular respiration which are characterized as </a:t>
            </a:r>
            <a:r>
              <a:rPr lang="en-US" dirty="0" err="1">
                <a:latin typeface="Times New Roman" pitchFamily="18" charset="0"/>
                <a:cs typeface="Times New Roman" pitchFamily="18" charset="0"/>
              </a:rPr>
              <a:t>Katu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Vipaka</a:t>
            </a: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Thus , the term </a:t>
            </a:r>
            <a:r>
              <a:rPr lang="en-US" dirty="0" err="1">
                <a:latin typeface="Times New Roman" pitchFamily="18" charset="0"/>
                <a:cs typeface="Times New Roman" pitchFamily="18" charset="0"/>
              </a:rPr>
              <a:t>Amla</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katu</a:t>
            </a:r>
            <a:r>
              <a:rPr lang="en-US" dirty="0">
                <a:latin typeface="Times New Roman" pitchFamily="18" charset="0"/>
                <a:cs typeface="Times New Roman" pitchFamily="18" charset="0"/>
              </a:rPr>
              <a:t> vipakas, in the context of </a:t>
            </a:r>
            <a:r>
              <a:rPr lang="en-US" dirty="0" err="1">
                <a:latin typeface="Times New Roman" pitchFamily="18" charset="0"/>
                <a:cs typeface="Times New Roman" pitchFamily="18" charset="0"/>
              </a:rPr>
              <a:t>Nishta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paka</a:t>
            </a:r>
            <a:r>
              <a:rPr lang="en-US" dirty="0">
                <a:latin typeface="Times New Roman" pitchFamily="18" charset="0"/>
                <a:cs typeface="Times New Roman" pitchFamily="18" charset="0"/>
              </a:rPr>
              <a:t> may refer to the basic molecular structure of the given substance.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51</a:t>
            </a:fld>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Vipaka</a:t>
            </a:r>
            <a:r>
              <a:rPr lang="en-US" dirty="0" smtClean="0">
                <a:solidFill>
                  <a:srgbClr val="FF0000"/>
                </a:solidFill>
              </a:rPr>
              <a:t>      pharmacokinetics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Pharmacokinetics is the study of the absorption ,distribution ,metabolism and excretion of drug .</a:t>
            </a:r>
            <a:r>
              <a:rPr lang="en-US" dirty="0" err="1" smtClean="0"/>
              <a:t>i</a:t>
            </a:r>
            <a:r>
              <a:rPr lang="en-US" dirty="0" smtClean="0"/>
              <a:t> e</a:t>
            </a:r>
          </a:p>
          <a:p>
            <a:r>
              <a:rPr lang="en-US" dirty="0" smtClean="0"/>
              <a:t>What the body does to the drug .</a:t>
            </a:r>
            <a:endParaRPr lang="en-US" dirty="0"/>
          </a:p>
        </p:txBody>
      </p:sp>
      <p:cxnSp>
        <p:nvCxnSpPr>
          <p:cNvPr id="11" name="Straight Arrow Connector 10"/>
          <p:cNvCxnSpPr/>
          <p:nvPr/>
        </p:nvCxnSpPr>
        <p:spPr>
          <a:xfrm>
            <a:off x="3048000" y="8382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0800000">
            <a:off x="3047996" y="990600"/>
            <a:ext cx="4572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B6F15528-21DE-4FAA-801E-634DDDAF4B2B}" type="slidenum">
              <a:rPr lang="en-US" smtClean="0"/>
              <a:pPr/>
              <a:t>52</a:t>
            </a:fld>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382000" cy="5592763"/>
          </a:xfrm>
        </p:spPr>
        <p:txBody>
          <a:bodyPr/>
          <a:lstStyle/>
          <a:p>
            <a:pPr>
              <a:buNone/>
            </a:pPr>
            <a:r>
              <a:rPr lang="en-US" dirty="0" smtClean="0"/>
              <a:t>The effect of </a:t>
            </a:r>
            <a:r>
              <a:rPr lang="en-US" dirty="0" err="1" smtClean="0"/>
              <a:t>Vipaka</a:t>
            </a:r>
            <a:r>
              <a:rPr lang="en-US" dirty="0" smtClean="0"/>
              <a:t> on the body is elaborately explained by </a:t>
            </a:r>
            <a:r>
              <a:rPr lang="en-US" dirty="0" err="1" smtClean="0"/>
              <a:t>Acharya</a:t>
            </a:r>
            <a:r>
              <a:rPr lang="en-US" dirty="0" smtClean="0"/>
              <a:t> </a:t>
            </a:r>
            <a:r>
              <a:rPr lang="en-US" dirty="0" err="1" smtClean="0"/>
              <a:t>Charaka</a:t>
            </a:r>
            <a:r>
              <a:rPr lang="en-US" dirty="0" smtClean="0"/>
              <a:t> .</a:t>
            </a:r>
            <a:endParaRPr lang="en-US" dirty="0"/>
          </a:p>
        </p:txBody>
      </p:sp>
      <p:graphicFrame>
        <p:nvGraphicFramePr>
          <p:cNvPr id="4" name="Table 3"/>
          <p:cNvGraphicFramePr>
            <a:graphicFrameLocks noGrp="1"/>
          </p:cNvGraphicFramePr>
          <p:nvPr/>
        </p:nvGraphicFramePr>
        <p:xfrm>
          <a:off x="609600" y="2362200"/>
          <a:ext cx="7848600" cy="2362200"/>
        </p:xfrm>
        <a:graphic>
          <a:graphicData uri="http://schemas.openxmlformats.org/drawingml/2006/table">
            <a:tbl>
              <a:tblPr firstRow="1" bandRow="1">
                <a:tableStyleId>{5C22544A-7EE6-4342-B048-85BDC9FD1C3A}</a:tableStyleId>
              </a:tblPr>
              <a:tblGrid>
                <a:gridCol w="1921694"/>
                <a:gridCol w="2083518"/>
                <a:gridCol w="1921694"/>
                <a:gridCol w="1921694"/>
              </a:tblGrid>
              <a:tr h="590550">
                <a:tc>
                  <a:txBody>
                    <a:bodyPr/>
                    <a:lstStyle/>
                    <a:p>
                      <a:endParaRPr lang="en-US" dirty="0"/>
                    </a:p>
                  </a:txBody>
                  <a:tcPr/>
                </a:tc>
                <a:tc>
                  <a:txBody>
                    <a:bodyPr/>
                    <a:lstStyle/>
                    <a:p>
                      <a:r>
                        <a:rPr lang="en-US" dirty="0" err="1" smtClean="0"/>
                        <a:t>Dosa</a:t>
                      </a:r>
                      <a:endParaRPr lang="en-US" dirty="0"/>
                    </a:p>
                  </a:txBody>
                  <a:tcPr/>
                </a:tc>
                <a:tc>
                  <a:txBody>
                    <a:bodyPr/>
                    <a:lstStyle/>
                    <a:p>
                      <a:r>
                        <a:rPr lang="en-US" dirty="0" err="1" smtClean="0"/>
                        <a:t>Dhatu</a:t>
                      </a:r>
                      <a:endParaRPr lang="en-US" dirty="0"/>
                    </a:p>
                  </a:txBody>
                  <a:tcPr/>
                </a:tc>
                <a:tc>
                  <a:txBody>
                    <a:bodyPr/>
                    <a:lstStyle/>
                    <a:p>
                      <a:r>
                        <a:rPr lang="en-US" dirty="0" smtClean="0"/>
                        <a:t>Mala</a:t>
                      </a:r>
                      <a:endParaRPr lang="en-US" dirty="0"/>
                    </a:p>
                  </a:txBody>
                  <a:tcPr/>
                </a:tc>
              </a:tr>
              <a:tr h="590550">
                <a:tc>
                  <a:txBody>
                    <a:bodyPr/>
                    <a:lstStyle/>
                    <a:p>
                      <a:r>
                        <a:rPr lang="en-US" dirty="0" err="1" smtClean="0"/>
                        <a:t>Amalavipaka</a:t>
                      </a:r>
                      <a:endParaRPr lang="en-US" dirty="0"/>
                    </a:p>
                  </a:txBody>
                  <a:tcPr/>
                </a:tc>
                <a:tc>
                  <a:txBody>
                    <a:bodyPr/>
                    <a:lstStyle/>
                    <a:p>
                      <a:r>
                        <a:rPr lang="en-US" dirty="0" err="1" smtClean="0"/>
                        <a:t>Pittavardhaka</a:t>
                      </a:r>
                      <a:endParaRPr lang="en-US" dirty="0"/>
                    </a:p>
                  </a:txBody>
                  <a:tcPr/>
                </a:tc>
                <a:tc>
                  <a:txBody>
                    <a:bodyPr/>
                    <a:lstStyle/>
                    <a:p>
                      <a:r>
                        <a:rPr lang="en-US" dirty="0" err="1" smtClean="0"/>
                        <a:t>Sukranasana</a:t>
                      </a:r>
                      <a:endParaRPr lang="en-US" dirty="0"/>
                    </a:p>
                  </a:txBody>
                  <a:tcPr/>
                </a:tc>
                <a:tc>
                  <a:txBody>
                    <a:bodyPr/>
                    <a:lstStyle/>
                    <a:p>
                      <a:r>
                        <a:rPr lang="en-US" dirty="0" err="1" smtClean="0"/>
                        <a:t>Srustavinmutrata</a:t>
                      </a:r>
                      <a:endParaRPr lang="en-US" dirty="0"/>
                    </a:p>
                  </a:txBody>
                  <a:tcPr/>
                </a:tc>
              </a:tr>
              <a:tr h="590550">
                <a:tc>
                  <a:txBody>
                    <a:bodyPr/>
                    <a:lstStyle/>
                    <a:p>
                      <a:r>
                        <a:rPr lang="en-US" dirty="0" err="1" smtClean="0"/>
                        <a:t>Madhurvipaka</a:t>
                      </a:r>
                      <a:endParaRPr lang="en-US" dirty="0"/>
                    </a:p>
                  </a:txBody>
                  <a:tcPr/>
                </a:tc>
                <a:tc>
                  <a:txBody>
                    <a:bodyPr/>
                    <a:lstStyle/>
                    <a:p>
                      <a:r>
                        <a:rPr lang="en-US" dirty="0" err="1" smtClean="0"/>
                        <a:t>Kaphavardhaka</a:t>
                      </a:r>
                      <a:endParaRPr lang="en-US" dirty="0"/>
                    </a:p>
                  </a:txBody>
                  <a:tcPr/>
                </a:tc>
                <a:tc>
                  <a:txBody>
                    <a:bodyPr/>
                    <a:lstStyle/>
                    <a:p>
                      <a:r>
                        <a:rPr lang="en-US" dirty="0" err="1" smtClean="0"/>
                        <a:t>Sukravardhaka</a:t>
                      </a:r>
                      <a:endParaRPr lang="en-US" dirty="0"/>
                    </a:p>
                  </a:txBody>
                  <a:tcPr/>
                </a:tc>
                <a:tc>
                  <a:txBody>
                    <a:bodyPr/>
                    <a:lstStyle/>
                    <a:p>
                      <a:r>
                        <a:rPr lang="en-US" dirty="0" err="1" smtClean="0"/>
                        <a:t>Srustavinmutrata</a:t>
                      </a:r>
                      <a:endParaRPr lang="en-US" dirty="0"/>
                    </a:p>
                  </a:txBody>
                  <a:tcPr/>
                </a:tc>
              </a:tr>
              <a:tr h="590550">
                <a:tc>
                  <a:txBody>
                    <a:bodyPr/>
                    <a:lstStyle/>
                    <a:p>
                      <a:r>
                        <a:rPr lang="en-US" dirty="0" err="1" smtClean="0"/>
                        <a:t>Katuvipaka</a:t>
                      </a:r>
                      <a:endParaRPr lang="en-US" dirty="0"/>
                    </a:p>
                  </a:txBody>
                  <a:tcPr/>
                </a:tc>
                <a:tc>
                  <a:txBody>
                    <a:bodyPr/>
                    <a:lstStyle/>
                    <a:p>
                      <a:r>
                        <a:rPr lang="en-US" dirty="0" err="1" smtClean="0"/>
                        <a:t>Vatavardhaka</a:t>
                      </a:r>
                      <a:endParaRPr lang="en-US" dirty="0"/>
                    </a:p>
                  </a:txBody>
                  <a:tcPr/>
                </a:tc>
                <a:tc>
                  <a:txBody>
                    <a:bodyPr/>
                    <a:lstStyle/>
                    <a:p>
                      <a:r>
                        <a:rPr lang="en-US" dirty="0" err="1" smtClean="0"/>
                        <a:t>Sukranasana</a:t>
                      </a:r>
                      <a:endParaRPr lang="en-US" dirty="0"/>
                    </a:p>
                  </a:txBody>
                  <a:tcPr/>
                </a:tc>
                <a:tc>
                  <a:txBody>
                    <a:bodyPr/>
                    <a:lstStyle/>
                    <a:p>
                      <a:r>
                        <a:rPr lang="en-US" dirty="0" err="1" smtClean="0"/>
                        <a:t>Badhavitmutrata</a:t>
                      </a:r>
                      <a:r>
                        <a:rPr lang="en-US" dirty="0" smtClean="0"/>
                        <a:t> </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53</a:t>
            </a:fld>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Assessment of </a:t>
            </a:r>
            <a:r>
              <a:rPr lang="en-US" sz="3600" dirty="0" err="1" smtClean="0"/>
              <a:t>Vipaka</a:t>
            </a:r>
            <a:r>
              <a:rPr lang="en-US" sz="3600" dirty="0" smtClean="0"/>
              <a:t> was done on the basis of </a:t>
            </a:r>
            <a:endParaRPr lang="en-US" sz="3600" dirty="0"/>
          </a:p>
        </p:txBody>
      </p:sp>
      <p:sp>
        <p:nvSpPr>
          <p:cNvPr id="3" name="Content Placeholder 2"/>
          <p:cNvSpPr>
            <a:spLocks noGrp="1"/>
          </p:cNvSpPr>
          <p:nvPr>
            <p:ph idx="1"/>
          </p:nvPr>
        </p:nvSpPr>
        <p:spPr/>
        <p:txBody>
          <a:bodyPr>
            <a:normAutofit/>
          </a:bodyPr>
          <a:lstStyle/>
          <a:p>
            <a:r>
              <a:rPr lang="en-US" sz="2800" dirty="0" smtClean="0"/>
              <a:t>Consumption of food</a:t>
            </a:r>
          </a:p>
          <a:p>
            <a:r>
              <a:rPr lang="en-US" sz="2800" dirty="0" smtClean="0"/>
              <a:t>Consumption of water</a:t>
            </a:r>
          </a:p>
          <a:p>
            <a:r>
              <a:rPr lang="en-US" sz="2800" dirty="0" smtClean="0"/>
              <a:t>The quantity of </a:t>
            </a:r>
            <a:r>
              <a:rPr lang="en-US" sz="2800" dirty="0" err="1" smtClean="0"/>
              <a:t>faecal</a:t>
            </a:r>
            <a:r>
              <a:rPr lang="en-US" sz="2800" dirty="0" smtClean="0"/>
              <a:t> matter</a:t>
            </a:r>
          </a:p>
          <a:p>
            <a:r>
              <a:rPr lang="en-US" sz="2800" dirty="0" smtClean="0"/>
              <a:t>Urine output</a:t>
            </a:r>
          </a:p>
          <a:p>
            <a:r>
              <a:rPr lang="en-US" sz="2800" dirty="0" smtClean="0"/>
              <a:t>Quantity water content of expelled </a:t>
            </a:r>
            <a:r>
              <a:rPr lang="en-US" sz="2800" dirty="0" err="1" smtClean="0"/>
              <a:t>faecal</a:t>
            </a:r>
            <a:r>
              <a:rPr lang="en-US" sz="2800" dirty="0" smtClean="0"/>
              <a:t> matter per day. </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54</a:t>
            </a:fld>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Conclusion</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quality or attributes obtained after the completion of the digestion of food is called </a:t>
            </a:r>
            <a:r>
              <a:rPr lang="en-US" dirty="0" err="1" smtClean="0"/>
              <a:t>vipaka</a:t>
            </a:r>
            <a:r>
              <a:rPr lang="en-US" dirty="0" smtClean="0"/>
              <a:t>. </a:t>
            </a:r>
          </a:p>
          <a:p>
            <a:pPr algn="just"/>
            <a:r>
              <a:rPr lang="en-US" dirty="0" smtClean="0"/>
              <a:t>In case of new drug research/ clinical trails if there is increase in food intake, water intake, </a:t>
            </a:r>
            <a:r>
              <a:rPr lang="en-US" dirty="0" err="1" smtClean="0"/>
              <a:t>faecal</a:t>
            </a:r>
            <a:r>
              <a:rPr lang="en-US" dirty="0" smtClean="0"/>
              <a:t> dry, </a:t>
            </a:r>
            <a:r>
              <a:rPr lang="en-US" dirty="0" err="1" smtClean="0"/>
              <a:t>faecal</a:t>
            </a:r>
            <a:r>
              <a:rPr lang="en-US" dirty="0" smtClean="0"/>
              <a:t> wet, </a:t>
            </a:r>
            <a:r>
              <a:rPr lang="en-US" dirty="0" err="1" smtClean="0"/>
              <a:t>faecal</a:t>
            </a:r>
            <a:r>
              <a:rPr lang="en-US" dirty="0" smtClean="0"/>
              <a:t> water and urine output then easy evacuation of </a:t>
            </a:r>
            <a:r>
              <a:rPr lang="en-US" dirty="0" err="1" smtClean="0"/>
              <a:t>faeces</a:t>
            </a:r>
            <a:r>
              <a:rPr lang="en-US" dirty="0" smtClean="0"/>
              <a:t> can be seen . This total effect may be considered as </a:t>
            </a:r>
            <a:r>
              <a:rPr lang="en-US" dirty="0" err="1" smtClean="0"/>
              <a:t>sristavinmutrata</a:t>
            </a:r>
            <a:r>
              <a:rPr lang="en-US" dirty="0" smtClean="0"/>
              <a:t> (easy and loose </a:t>
            </a:r>
            <a:r>
              <a:rPr lang="en-US" dirty="0" err="1" smtClean="0"/>
              <a:t>evacuationof</a:t>
            </a:r>
            <a:r>
              <a:rPr lang="en-US" dirty="0" smtClean="0"/>
              <a:t> the bowel) which is the action of the both </a:t>
            </a:r>
            <a:r>
              <a:rPr lang="en-US" dirty="0" err="1" smtClean="0"/>
              <a:t>Madhur</a:t>
            </a:r>
            <a:r>
              <a:rPr lang="en-US" dirty="0" smtClean="0"/>
              <a:t> </a:t>
            </a:r>
            <a:r>
              <a:rPr lang="en-US" dirty="0" err="1" smtClean="0"/>
              <a:t>Vipaka</a:t>
            </a:r>
            <a:r>
              <a:rPr lang="en-US" dirty="0" smtClean="0"/>
              <a:t> and </a:t>
            </a:r>
            <a:r>
              <a:rPr lang="en-US" dirty="0" err="1" smtClean="0"/>
              <a:t>Amla</a:t>
            </a:r>
            <a:r>
              <a:rPr lang="en-US" dirty="0" smtClean="0"/>
              <a:t> </a:t>
            </a:r>
            <a:r>
              <a:rPr lang="en-US" dirty="0" err="1" smtClean="0"/>
              <a:t>Vipaka</a:t>
            </a:r>
            <a:r>
              <a:rPr lang="en-US" dirty="0" smtClean="0"/>
              <a:t> .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55</a:t>
            </a:fld>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56</a:t>
            </a:fld>
            <a:endParaRPr lang="en-US" dirty="0"/>
          </a:p>
        </p:txBody>
      </p:sp>
      <p:pic>
        <p:nvPicPr>
          <p:cNvPr id="1026" name="Picture 2" descr="219 Thank you slide Images, Stock Photos &amp; Vectors | Shutterstock"/>
          <p:cNvPicPr>
            <a:picLocks noChangeAspect="1" noChangeArrowheads="1"/>
          </p:cNvPicPr>
          <p:nvPr/>
        </p:nvPicPr>
        <p:blipFill>
          <a:blip r:embed="rId2"/>
          <a:srcRect/>
          <a:stretch>
            <a:fillRect/>
          </a:stretch>
        </p:blipFill>
        <p:spPr bwMode="auto">
          <a:xfrm>
            <a:off x="155575" y="457200"/>
            <a:ext cx="8988425" cy="6172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i-IN" dirty="0" smtClean="0">
                <a:solidFill>
                  <a:srgbClr val="FF0000"/>
                </a:solidFill>
              </a:rPr>
              <a:t>अवस्थापाक तीन प्रकार का होता है </a:t>
            </a:r>
            <a:endParaRPr lang="en-US" dirty="0">
              <a:solidFill>
                <a:srgbClr val="FF0000"/>
              </a:solidFill>
            </a:endParaRPr>
          </a:p>
        </p:txBody>
      </p:sp>
      <p:sp>
        <p:nvSpPr>
          <p:cNvPr id="2" name="Content Placeholder 1"/>
          <p:cNvSpPr>
            <a:spLocks noGrp="1"/>
          </p:cNvSpPr>
          <p:nvPr>
            <p:ph idx="1"/>
          </p:nvPr>
        </p:nvSpPr>
        <p:spPr/>
        <p:txBody>
          <a:bodyPr>
            <a:normAutofit/>
          </a:bodyPr>
          <a:lstStyle/>
          <a:p>
            <a:pPr>
              <a:buNone/>
            </a:pPr>
            <a:r>
              <a:rPr lang="en-US" dirty="0" smtClean="0">
                <a:solidFill>
                  <a:srgbClr val="FF0000"/>
                </a:solidFill>
              </a:rPr>
              <a:t>1</a:t>
            </a:r>
            <a:r>
              <a:rPr lang="en-US" sz="2800" dirty="0" smtClean="0">
                <a:solidFill>
                  <a:srgbClr val="FF0000"/>
                </a:solidFill>
              </a:rPr>
              <a:t>. </a:t>
            </a:r>
            <a:r>
              <a:rPr lang="hi-IN" sz="2800" dirty="0" smtClean="0">
                <a:solidFill>
                  <a:srgbClr val="FF0000"/>
                </a:solidFill>
              </a:rPr>
              <a:t>मधुर अवस्थापाक-</a:t>
            </a:r>
          </a:p>
          <a:p>
            <a:pPr>
              <a:buNone/>
            </a:pPr>
            <a:r>
              <a:rPr lang="en-US" sz="2800" b="1" dirty="0"/>
              <a:t> </a:t>
            </a:r>
            <a:r>
              <a:rPr lang="en-US" sz="2800" b="1" dirty="0" smtClean="0"/>
              <a:t>   </a:t>
            </a:r>
            <a:r>
              <a:rPr lang="hi-IN" sz="2800" b="1" dirty="0" smtClean="0"/>
              <a:t>अन्नस्य भुक्तमात्रस्य षड्रसस्य प्रपाकतः|</a:t>
            </a:r>
            <a:br>
              <a:rPr lang="hi-IN" sz="2800" b="1" dirty="0" smtClean="0"/>
            </a:br>
            <a:r>
              <a:rPr lang="hi-IN" sz="2800" b="1" dirty="0" smtClean="0"/>
              <a:t>मधुराद्यात् कफो भावात् फेनभूत उदीर्यते||९||  (च.चि.१५ /९)</a:t>
            </a:r>
            <a:br>
              <a:rPr lang="hi-IN" sz="2800" b="1" dirty="0" smtClean="0"/>
            </a:br>
            <a:endParaRPr lang="hi-IN" sz="2800" b="1" dirty="0" smtClean="0"/>
          </a:p>
          <a:p>
            <a:pPr>
              <a:buNone/>
            </a:pPr>
            <a:r>
              <a:rPr lang="hi-IN" sz="2800" dirty="0" smtClean="0"/>
              <a:t> द्रव्य पाचन की यह  अवस्था </a:t>
            </a:r>
            <a:r>
              <a:rPr lang="hi-IN" sz="2800" dirty="0" smtClean="0">
                <a:solidFill>
                  <a:schemeClr val="tx1">
                    <a:lumMod val="95000"/>
                    <a:lumOff val="5000"/>
                  </a:schemeClr>
                </a:solidFill>
              </a:rPr>
              <a:t>आ</a:t>
            </a:r>
            <a:r>
              <a:rPr lang="hi-IN" sz="2800" dirty="0" smtClean="0"/>
              <a:t>माशय में सम्पन होती है. इस अवस्था में मधुर रस बाहुल्य से मलभूत  कफ</a:t>
            </a:r>
            <a:r>
              <a:rPr lang="en-US" sz="2800" dirty="0" smtClean="0"/>
              <a:t> </a:t>
            </a:r>
            <a:r>
              <a:rPr lang="hi-IN" sz="2800" dirty="0" smtClean="0"/>
              <a:t>दोष की उत्पत्ति होती है |</a:t>
            </a:r>
          </a:p>
          <a:p>
            <a:pPr>
              <a:buNone/>
            </a:pPr>
            <a:r>
              <a:rPr lang="hi-IN" dirty="0" smtClean="0"/>
              <a:t> </a:t>
            </a:r>
            <a:endParaRPr lang="en-US" dirty="0"/>
          </a:p>
        </p:txBody>
      </p:sp>
      <p:sp>
        <p:nvSpPr>
          <p:cNvPr id="5" name="Rectangle 4"/>
          <p:cNvSpPr/>
          <p:nvPr/>
        </p:nvSpPr>
        <p:spPr>
          <a:xfrm>
            <a:off x="2362200" y="3244334"/>
            <a:ext cx="3950821" cy="369332"/>
          </a:xfrm>
          <a:prstGeom prst="rect">
            <a:avLst/>
          </a:prstGeom>
        </p:spPr>
        <p:txBody>
          <a:bodyPr wrap="square">
            <a:spAutoFit/>
          </a:bodyPr>
          <a:lstStyle/>
          <a:p>
            <a:pPr>
              <a:buNone/>
            </a:pPr>
            <a:r>
              <a:rPr lang="hi-IN" b="1" dirty="0" smtClean="0">
                <a:solidFill>
                  <a:srgbClr val="FF0000"/>
                </a:solidFill>
              </a:rPr>
              <a:t>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hi-IN" dirty="0" smtClean="0"/>
              <a:t/>
            </a:r>
            <a:br>
              <a:rPr lang="hi-IN" dirty="0" smtClean="0"/>
            </a:br>
            <a:endParaRPr lang="en-US" dirty="0"/>
          </a:p>
        </p:txBody>
      </p:sp>
      <p:sp>
        <p:nvSpPr>
          <p:cNvPr id="2" name="Content Placeholder 1"/>
          <p:cNvSpPr>
            <a:spLocks noGrp="1"/>
          </p:cNvSpPr>
          <p:nvPr>
            <p:ph idx="1"/>
          </p:nvPr>
        </p:nvSpPr>
        <p:spPr>
          <a:xfrm>
            <a:off x="0" y="990600"/>
            <a:ext cx="9296400" cy="5410200"/>
          </a:xfrm>
        </p:spPr>
        <p:txBody>
          <a:bodyPr>
            <a:normAutofit/>
          </a:bodyPr>
          <a:lstStyle/>
          <a:p>
            <a:pPr>
              <a:buNone/>
            </a:pPr>
            <a:r>
              <a:rPr lang="en-US" b="1" dirty="0" smtClean="0">
                <a:solidFill>
                  <a:srgbClr val="FF0000"/>
                </a:solidFill>
              </a:rPr>
              <a:t>2.</a:t>
            </a:r>
            <a:r>
              <a:rPr lang="hi-IN" b="1" dirty="0" smtClean="0">
                <a:solidFill>
                  <a:srgbClr val="FF0000"/>
                </a:solidFill>
              </a:rPr>
              <a:t>अम्ल अवस्थापाक-</a:t>
            </a:r>
            <a:r>
              <a:rPr lang="hi-IN" dirty="0" smtClean="0"/>
              <a:t/>
            </a:r>
            <a:br>
              <a:rPr lang="hi-IN" dirty="0" smtClean="0"/>
            </a:br>
            <a:r>
              <a:rPr lang="hi-IN" b="1" dirty="0" smtClean="0"/>
              <a:t> </a:t>
            </a:r>
            <a:r>
              <a:rPr lang="hi-IN" sz="2800" b="1" dirty="0" smtClean="0"/>
              <a:t>परं तु पच्यमानस्य विदग्धस्याम्लभावतः|</a:t>
            </a:r>
            <a:br>
              <a:rPr lang="hi-IN" sz="2800" b="1" dirty="0" smtClean="0"/>
            </a:br>
            <a:r>
              <a:rPr lang="hi-IN" sz="2800" b="1" dirty="0" smtClean="0"/>
              <a:t>आशयाच्च्यवमानस्य पित्तमच्छमुदीर्यते||                                                                                    </a:t>
            </a:r>
            <a:r>
              <a:rPr lang="en-US" sz="2800" b="1" dirty="0" smtClean="0"/>
              <a:t>           </a:t>
            </a:r>
            <a:r>
              <a:rPr lang="hi-IN" sz="2800" b="1" dirty="0" smtClean="0"/>
              <a:t>(च.चि.१५/१०)</a:t>
            </a:r>
          </a:p>
          <a:p>
            <a:pPr>
              <a:buNone/>
            </a:pPr>
            <a:endParaRPr lang="hi-IN" sz="2800" dirty="0" smtClean="0"/>
          </a:p>
          <a:p>
            <a:pPr>
              <a:buNone/>
            </a:pPr>
            <a:r>
              <a:rPr lang="hi-IN" sz="2800" dirty="0" smtClean="0"/>
              <a:t>यह पच्यमानाशय में सम्पन होता है, जहाँ अम्ल  रस का बाहुल्य से मलभूत पित्त दोष की उत्पत्ति होती है| </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73763"/>
          </a:xfrm>
        </p:spPr>
        <p:txBody>
          <a:bodyPr>
            <a:normAutofit fontScale="70000" lnSpcReduction="20000"/>
          </a:bodyPr>
          <a:lstStyle/>
          <a:p>
            <a:pPr>
              <a:lnSpc>
                <a:spcPct val="110000"/>
              </a:lnSpc>
              <a:buNone/>
            </a:pPr>
            <a:r>
              <a:rPr lang="en-US" sz="3400" b="1" dirty="0" smtClean="0">
                <a:solidFill>
                  <a:srgbClr val="FF0000"/>
                </a:solidFill>
              </a:rPr>
              <a:t>3. </a:t>
            </a:r>
            <a:r>
              <a:rPr lang="hi-IN" sz="3400" b="1" dirty="0" smtClean="0">
                <a:solidFill>
                  <a:srgbClr val="FF0000"/>
                </a:solidFill>
              </a:rPr>
              <a:t>कटु   अवस्थापाक </a:t>
            </a:r>
            <a:r>
              <a:rPr lang="hi-IN" b="1" dirty="0" smtClean="0">
                <a:solidFill>
                  <a:srgbClr val="FF0000"/>
                </a:solidFill>
              </a:rPr>
              <a:t>–</a:t>
            </a:r>
            <a:endParaRPr lang="en-US" b="1" dirty="0" smtClean="0">
              <a:solidFill>
                <a:srgbClr val="FF0000"/>
              </a:solidFill>
            </a:endParaRPr>
          </a:p>
          <a:p>
            <a:pPr>
              <a:lnSpc>
                <a:spcPct val="110000"/>
              </a:lnSpc>
              <a:buNone/>
            </a:pPr>
            <a:endParaRPr lang="en-US" dirty="0" smtClean="0"/>
          </a:p>
          <a:p>
            <a:pPr>
              <a:lnSpc>
                <a:spcPct val="110000"/>
              </a:lnSpc>
            </a:pPr>
            <a:r>
              <a:rPr lang="hi-IN" b="1" dirty="0" smtClean="0"/>
              <a:t>पक्वाशयं तु प्राप्तस्य शोष्यमाणस्य वह्निना|</a:t>
            </a:r>
            <a:br>
              <a:rPr lang="hi-IN" b="1" dirty="0" smtClean="0"/>
            </a:br>
            <a:r>
              <a:rPr lang="hi-IN" b="1" dirty="0" smtClean="0"/>
              <a:t>परिपिण्डितपक्वस्य वायुः स्यात् कटुभावतः|| ( च चि १५/११)</a:t>
            </a:r>
            <a:r>
              <a:rPr lang="hi-IN" dirty="0" smtClean="0"/>
              <a:t/>
            </a:r>
            <a:br>
              <a:rPr lang="hi-IN" dirty="0" smtClean="0"/>
            </a:br>
            <a:endParaRPr lang="hi-IN" dirty="0" smtClean="0"/>
          </a:p>
          <a:p>
            <a:pPr>
              <a:lnSpc>
                <a:spcPct val="110000"/>
              </a:lnSpc>
            </a:pPr>
            <a:r>
              <a:rPr lang="hi-IN" dirty="0" smtClean="0"/>
              <a:t> यह पक्वाशय  में संपन्न होता है,  इस अवस्था में कटु   रस की बहुलता  से मलभूत वायु  दोष की उत्पत्ति होती ह</a:t>
            </a:r>
            <a:r>
              <a:rPr lang="en-US" dirty="0" smtClean="0"/>
              <a:t> </a:t>
            </a:r>
          </a:p>
          <a:p>
            <a:pPr>
              <a:lnSpc>
                <a:spcPct val="110000"/>
              </a:lnSpc>
            </a:pPr>
            <a:endParaRPr lang="en-US" dirty="0" smtClean="0"/>
          </a:p>
          <a:p>
            <a:pPr>
              <a:lnSpc>
                <a:spcPct val="110000"/>
              </a:lnSpc>
            </a:pPr>
            <a:endParaRPr lang="hi-IN" dirty="0" smtClean="0"/>
          </a:p>
          <a:p>
            <a:pPr>
              <a:lnSpc>
                <a:spcPct val="110000"/>
              </a:lnSpc>
            </a:pPr>
            <a:r>
              <a:rPr lang="hi-IN" dirty="0" smtClean="0"/>
              <a:t>सभी  आहार द्रव्यों को ,चाहे वे किसी भी रस से युक्त हो  इन तीनो अवस्थापाक की क्रिया से  गुजरना पड़ता  है। लेकिन प्रत्येक अवस्थापाक में उत्पन्न होने वाले मलभूत दोष की मात्रा आहार द्रव्य के रस पर निर्भर  करती  हैं  ,यथा -यदि भुक्तान्न मधुर रस से युक्त हैं तो प्रथम अवस्थापाक में कफ की उत्पत्ति अधिक होगा और कटु रस युक्त आहार सेवन से कम। इस प्रकार अन्य अवस्थाओं  को भी समझाना चाहिए।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4525963"/>
          </a:xfrm>
        </p:spPr>
        <p:txBody>
          <a:bodyPr/>
          <a:lstStyle/>
          <a:p>
            <a:pPr algn="ctr">
              <a:buNone/>
            </a:pPr>
            <a:r>
              <a:rPr lang="hi-IN" b="1" dirty="0" smtClean="0">
                <a:solidFill>
                  <a:srgbClr val="FF0000"/>
                </a:solidFill>
              </a:rPr>
              <a:t>निष्ठापाक</a:t>
            </a:r>
            <a:endParaRPr lang="hi-IN" b="1" dirty="0" smtClean="0"/>
          </a:p>
          <a:p>
            <a:pPr algn="just"/>
            <a:r>
              <a:rPr lang="hi-IN" dirty="0" smtClean="0"/>
              <a:t>निष्ठपाक में रसो का अंतिम परिणमन होता है</a:t>
            </a:r>
            <a:r>
              <a:rPr lang="en-US" dirty="0" smtClean="0"/>
              <a:t> I</a:t>
            </a:r>
            <a:r>
              <a:rPr lang="hi-IN" dirty="0" smtClean="0"/>
              <a:t> इससे शरीर में </a:t>
            </a:r>
            <a:r>
              <a:rPr lang="hi-IN" dirty="0" smtClean="0">
                <a:solidFill>
                  <a:srgbClr val="FF0000"/>
                </a:solidFill>
              </a:rPr>
              <a:t>धातुरूप दोषों </a:t>
            </a:r>
            <a:r>
              <a:rPr lang="hi-IN" dirty="0" smtClean="0"/>
              <a:t>की उत्पत्ति</a:t>
            </a:r>
            <a:r>
              <a:rPr lang="en-US" dirty="0" smtClean="0"/>
              <a:t> </a:t>
            </a:r>
            <a:r>
              <a:rPr lang="hi-IN" dirty="0" smtClean="0"/>
              <a:t>होती है </a:t>
            </a:r>
            <a:r>
              <a:rPr lang="en-US" dirty="0" smtClean="0"/>
              <a:t>I</a:t>
            </a:r>
            <a:r>
              <a:rPr lang="hi-IN" dirty="0" smtClean="0"/>
              <a:t> </a:t>
            </a:r>
            <a:endParaRPr lang="en-US" dirty="0" smtClean="0"/>
          </a:p>
          <a:p>
            <a:pPr algn="just"/>
            <a:r>
              <a:rPr lang="hi-IN" dirty="0" smtClean="0">
                <a:solidFill>
                  <a:srgbClr val="FF0000"/>
                </a:solidFill>
              </a:rPr>
              <a:t>मधुर</a:t>
            </a:r>
            <a:r>
              <a:rPr lang="hi-IN" dirty="0" smtClean="0"/>
              <a:t> विपाक से </a:t>
            </a:r>
            <a:r>
              <a:rPr lang="hi-IN" dirty="0" smtClean="0">
                <a:solidFill>
                  <a:srgbClr val="FF0000"/>
                </a:solidFill>
              </a:rPr>
              <a:t>धातुरूप कफ </a:t>
            </a:r>
            <a:r>
              <a:rPr lang="hi-IN" dirty="0" smtClean="0"/>
              <a:t>,</a:t>
            </a:r>
            <a:endParaRPr lang="en-US" dirty="0" smtClean="0"/>
          </a:p>
          <a:p>
            <a:pPr algn="just"/>
            <a:r>
              <a:rPr lang="hi-IN" dirty="0" smtClean="0">
                <a:solidFill>
                  <a:srgbClr val="FF0000"/>
                </a:solidFill>
              </a:rPr>
              <a:t>अम्ल</a:t>
            </a:r>
            <a:r>
              <a:rPr lang="hi-IN" dirty="0" smtClean="0"/>
              <a:t> विपाक से </a:t>
            </a:r>
            <a:r>
              <a:rPr lang="hi-IN" dirty="0" smtClean="0">
                <a:solidFill>
                  <a:srgbClr val="FF0000"/>
                </a:solidFill>
              </a:rPr>
              <a:t>धातुरूप पित्त </a:t>
            </a:r>
            <a:r>
              <a:rPr lang="hi-IN" dirty="0" smtClean="0"/>
              <a:t>एवं </a:t>
            </a:r>
            <a:endParaRPr lang="en-US" dirty="0" smtClean="0"/>
          </a:p>
          <a:p>
            <a:pPr algn="just"/>
            <a:r>
              <a:rPr lang="hi-IN" dirty="0" smtClean="0">
                <a:solidFill>
                  <a:srgbClr val="FF0000"/>
                </a:solidFill>
              </a:rPr>
              <a:t>कटु</a:t>
            </a:r>
            <a:r>
              <a:rPr lang="hi-IN" dirty="0" smtClean="0"/>
              <a:t> विपाक से </a:t>
            </a:r>
            <a:r>
              <a:rPr lang="hi-IN" dirty="0" smtClean="0">
                <a:solidFill>
                  <a:srgbClr val="FF0000"/>
                </a:solidFill>
              </a:rPr>
              <a:t>धातुरूप वात </a:t>
            </a:r>
            <a:r>
              <a:rPr lang="hi-IN" dirty="0" smtClean="0"/>
              <a:t>की उत्पत्ति होती है</a:t>
            </a:r>
            <a:r>
              <a:rPr lang="en-US" dirty="0" smtClean="0"/>
              <a:t> I</a:t>
            </a:r>
            <a:r>
              <a:rPr lang="hi-IN" dirty="0" smtClean="0"/>
              <a: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4414</TotalTime>
  <Words>4176</Words>
  <Application>Microsoft Office PowerPoint</Application>
  <PresentationFormat>On-screen Show (4:3)</PresentationFormat>
  <Paragraphs>497</Paragraphs>
  <Slides>56</Slides>
  <Notes>4</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Office Theme</vt:lpstr>
      <vt:lpstr>      </vt:lpstr>
      <vt:lpstr>Slide 2</vt:lpstr>
      <vt:lpstr>Slide 3</vt:lpstr>
      <vt:lpstr>विपाक का लक्षण </vt:lpstr>
      <vt:lpstr>अवस्थापाक</vt:lpstr>
      <vt:lpstr>अवस्थापाक तीन प्रकार का होता है </vt:lpstr>
      <vt:lpstr> </vt:lpstr>
      <vt:lpstr>Slide 8</vt:lpstr>
      <vt:lpstr>Slide 9</vt:lpstr>
      <vt:lpstr>Slide 10</vt:lpstr>
      <vt:lpstr>Slide 11</vt:lpstr>
      <vt:lpstr>द्विविध विपाकवाद </vt:lpstr>
      <vt:lpstr>Slide 13</vt:lpstr>
      <vt:lpstr>Slide 14</vt:lpstr>
      <vt:lpstr>Slide 15</vt:lpstr>
      <vt:lpstr>Slide 16</vt:lpstr>
      <vt:lpstr>Slide 17</vt:lpstr>
      <vt:lpstr>Slide 18</vt:lpstr>
      <vt:lpstr>Slide 19</vt:lpstr>
      <vt:lpstr>२. अनियतरस विपाकवाद </vt:lpstr>
      <vt:lpstr>समीक्षा </vt:lpstr>
      <vt:lpstr>Slide 22</vt:lpstr>
      <vt:lpstr>खण्डन</vt:lpstr>
      <vt:lpstr>Slide 24</vt:lpstr>
      <vt:lpstr>Slide 25</vt:lpstr>
      <vt:lpstr> विपाक के गुण-कर्म</vt:lpstr>
      <vt:lpstr>Slide 27</vt:lpstr>
      <vt:lpstr>रस –विपाक भेद </vt:lpstr>
      <vt:lpstr>Slide 29</vt:lpstr>
      <vt:lpstr>Slide 30</vt:lpstr>
      <vt:lpstr>समानप्रत्ययारब्ध</vt:lpstr>
      <vt:lpstr>विचित्रप्रत्ययारब्ध</vt:lpstr>
      <vt:lpstr>Slide 33</vt:lpstr>
      <vt:lpstr>Concept of vipaka </vt:lpstr>
      <vt:lpstr>Slide 35</vt:lpstr>
      <vt:lpstr>Role of vipaka in Ahar- Aushadi </vt:lpstr>
      <vt:lpstr>Role of Vipaka in Aahara</vt:lpstr>
      <vt:lpstr>Role of Vipaka in Aushadhi </vt:lpstr>
      <vt:lpstr>continued..</vt:lpstr>
      <vt:lpstr>Slide 40</vt:lpstr>
      <vt:lpstr>Role of specific Agnis w.s.r Vipaka </vt:lpstr>
      <vt:lpstr>Karma Nisthaya </vt:lpstr>
      <vt:lpstr>Slide 43</vt:lpstr>
      <vt:lpstr>Slide 44</vt:lpstr>
      <vt:lpstr>Slide 45</vt:lpstr>
      <vt:lpstr>Slide 46</vt:lpstr>
      <vt:lpstr>Slide 47</vt:lpstr>
      <vt:lpstr>Nishta paka </vt:lpstr>
      <vt:lpstr>Slide 49</vt:lpstr>
      <vt:lpstr>Slide 50</vt:lpstr>
      <vt:lpstr>Slide 51</vt:lpstr>
      <vt:lpstr>Vipaka      pharmacokinetics</vt:lpstr>
      <vt:lpstr>Slide 53</vt:lpstr>
      <vt:lpstr>Assessment of Vipaka was done on the basis of </vt:lpstr>
      <vt:lpstr>Conclusion </vt:lpstr>
      <vt:lpstr>Slide 56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satvik</dc:creator>
  <cp:lastModifiedBy>user</cp:lastModifiedBy>
  <cp:revision>107</cp:revision>
  <dcterms:created xsi:type="dcterms:W3CDTF">2006-08-16T00:00:00Z</dcterms:created>
  <dcterms:modified xsi:type="dcterms:W3CDTF">2022-09-13T06:03:00Z</dcterms:modified>
</cp:coreProperties>
</file>