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16" r:id="rId2"/>
    <p:sldId id="319" r:id="rId3"/>
    <p:sldId id="270" r:id="rId4"/>
    <p:sldId id="271" r:id="rId5"/>
    <p:sldId id="272" r:id="rId6"/>
    <p:sldId id="325" r:id="rId7"/>
    <p:sldId id="326" r:id="rId8"/>
    <p:sldId id="327" r:id="rId9"/>
    <p:sldId id="328" r:id="rId10"/>
    <p:sldId id="273" r:id="rId11"/>
    <p:sldId id="321" r:id="rId12"/>
    <p:sldId id="329" r:id="rId13"/>
    <p:sldId id="333" r:id="rId14"/>
    <p:sldId id="334" r:id="rId15"/>
    <p:sldId id="335" r:id="rId16"/>
    <p:sldId id="336" r:id="rId17"/>
    <p:sldId id="337" r:id="rId18"/>
    <p:sldId id="338" r:id="rId19"/>
    <p:sldId id="322" r:id="rId20"/>
    <p:sldId id="340" r:id="rId21"/>
    <p:sldId id="341" r:id="rId22"/>
    <p:sldId id="342" r:id="rId23"/>
    <p:sldId id="343" r:id="rId24"/>
    <p:sldId id="344" r:id="rId25"/>
    <p:sldId id="305" r:id="rId26"/>
    <p:sldId id="310" r:id="rId27"/>
    <p:sldId id="311" r:id="rId28"/>
    <p:sldId id="312" r:id="rId29"/>
    <p:sldId id="345" r:id="rId30"/>
    <p:sldId id="277" r:id="rId31"/>
    <p:sldId id="279" r:id="rId32"/>
    <p:sldId id="308" r:id="rId33"/>
    <p:sldId id="309" r:id="rId34"/>
    <p:sldId id="346" r:id="rId35"/>
    <p:sldId id="347" r:id="rId36"/>
    <p:sldId id="284" r:id="rId37"/>
    <p:sldId id="286" r:id="rId38"/>
    <p:sldId id="287" r:id="rId39"/>
    <p:sldId id="313" r:id="rId40"/>
    <p:sldId id="314" r:id="rId41"/>
    <p:sldId id="348" r:id="rId42"/>
    <p:sldId id="352" r:id="rId43"/>
    <p:sldId id="353" r:id="rId44"/>
    <p:sldId id="354" r:id="rId45"/>
    <p:sldId id="355" r:id="rId46"/>
    <p:sldId id="356" r:id="rId47"/>
    <p:sldId id="357" r:id="rId48"/>
    <p:sldId id="358" r:id="rId49"/>
    <p:sldId id="351" r:id="rId50"/>
    <p:sldId id="291" r:id="rId51"/>
    <p:sldId id="292" r:id="rId52"/>
    <p:sldId id="330" r:id="rId53"/>
    <p:sldId id="331" r:id="rId54"/>
    <p:sldId id="332" r:id="rId55"/>
    <p:sldId id="293" r:id="rId56"/>
    <p:sldId id="294" r:id="rId57"/>
    <p:sldId id="295" r:id="rId58"/>
    <p:sldId id="318" r:id="rId59"/>
    <p:sldId id="296" r:id="rId60"/>
    <p:sldId id="297" r:id="rId61"/>
    <p:sldId id="29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4429" autoAdjust="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7A063-5C68-4739-AE69-263869A9431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IN"/>
        </a:p>
      </dgm:t>
    </dgm:pt>
    <dgm:pt modelId="{3CA3F957-D151-4990-8FE1-BDDA0047BF05}">
      <dgm:prSet phldrT="[Text]" custT="1"/>
      <dgm:spPr>
        <a:solidFill>
          <a:schemeClr val="bg1"/>
        </a:solidFill>
        <a:ln w="76200">
          <a:solidFill>
            <a:schemeClr val="accent1"/>
          </a:solidFill>
        </a:ln>
      </dgm:spPr>
      <dgm:t>
        <a:bodyPr/>
        <a:lstStyle/>
        <a:p>
          <a:r>
            <a:rPr lang="en-US" sz="2400" dirty="0">
              <a:latin typeface="Times New Roman" panose="02020603050405020304" pitchFamily="18" charset="0"/>
              <a:cs typeface="Times New Roman" panose="02020603050405020304" pitchFamily="18" charset="0"/>
            </a:rPr>
            <a:t>3</a:t>
          </a:r>
          <a:r>
            <a:rPr lang="en-US" sz="2400" dirty="0">
              <a:solidFill>
                <a:srgbClr val="FF0000"/>
              </a:solidFill>
              <a:latin typeface="Times New Roman" panose="02020603050405020304" pitchFamily="18" charset="0"/>
              <a:cs typeface="Times New Roman" panose="02020603050405020304" pitchFamily="18" charset="0"/>
            </a:rPr>
            <a:t>3 Tier Network</a:t>
          </a:r>
          <a:endParaRPr lang="en-IN" sz="2400" dirty="0">
            <a:latin typeface="Times New Roman" panose="02020603050405020304" pitchFamily="18" charset="0"/>
            <a:cs typeface="Times New Roman" panose="02020603050405020304" pitchFamily="18" charset="0"/>
          </a:endParaRPr>
        </a:p>
      </dgm:t>
    </dgm:pt>
    <dgm:pt modelId="{04852B94-D485-4A90-BEB4-EF8AED8A58BB}" type="parTrans" cxnId="{8302FA3B-7946-4DCD-8D71-D85216FED3D9}">
      <dgm:prSet/>
      <dgm:spPr/>
      <dgm:t>
        <a:bodyPr/>
        <a:lstStyle/>
        <a:p>
          <a:endParaRPr lang="en-IN" sz="2800">
            <a:latin typeface="Times New Roman" panose="02020603050405020304" pitchFamily="18" charset="0"/>
            <a:cs typeface="Times New Roman" panose="02020603050405020304" pitchFamily="18" charset="0"/>
          </a:endParaRPr>
        </a:p>
      </dgm:t>
    </dgm:pt>
    <dgm:pt modelId="{48CC1BC6-07AB-4F5D-8ABA-2D35593DE437}" type="sibTrans" cxnId="{8302FA3B-7946-4DCD-8D71-D85216FED3D9}">
      <dgm:prSet/>
      <dgm:spPr/>
      <dgm:t>
        <a:bodyPr/>
        <a:lstStyle/>
        <a:p>
          <a:endParaRPr lang="en-IN" sz="2800">
            <a:latin typeface="Times New Roman" panose="02020603050405020304" pitchFamily="18" charset="0"/>
            <a:cs typeface="Times New Roman" panose="02020603050405020304" pitchFamily="18" charset="0"/>
          </a:endParaRPr>
        </a:p>
      </dgm:t>
    </dgm:pt>
    <dgm:pt modelId="{E3A9433E-BADF-4832-813D-72BB6C2E9422}">
      <dgm:prSet phldrT="[Text]" custT="1"/>
      <dgm:spPr>
        <a:solidFill>
          <a:schemeClr val="bg1"/>
        </a:solidFill>
        <a:ln w="76200">
          <a:solidFill>
            <a:schemeClr val="accent1"/>
          </a:solidFill>
        </a:ln>
      </dgm:spPr>
      <dgm:t>
        <a:bodyPr/>
        <a:lstStyle/>
        <a:p>
          <a:r>
            <a:rPr lang="en-US" sz="2000" b="1" dirty="0">
              <a:solidFill>
                <a:schemeClr val="tx1"/>
              </a:solidFill>
              <a:latin typeface="Times New Roman" panose="02020603050405020304" pitchFamily="18" charset="0"/>
              <a:cs typeface="Times New Roman" panose="02020603050405020304" pitchFamily="18" charset="0"/>
            </a:rPr>
            <a:t>National Pharmacovigilance Centre </a:t>
          </a: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NPvCC</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a:solidFill>
                <a:schemeClr val="tx1"/>
              </a:solidFill>
              <a:latin typeface="Times New Roman" panose="02020603050405020304" pitchFamily="18" charset="0"/>
              <a:cs typeface="Times New Roman" panose="02020603050405020304" pitchFamily="18" charset="0"/>
            </a:rPr>
            <a:t>All India Institute of Ayurveda, New Delhi</a:t>
          </a:r>
          <a:endParaRPr lang="en-IN" sz="2000" dirty="0">
            <a:solidFill>
              <a:schemeClr val="tx1"/>
            </a:solidFill>
            <a:latin typeface="Times New Roman" panose="02020603050405020304" pitchFamily="18" charset="0"/>
            <a:cs typeface="Times New Roman" panose="02020603050405020304" pitchFamily="18" charset="0"/>
          </a:endParaRPr>
        </a:p>
      </dgm:t>
    </dgm:pt>
    <dgm:pt modelId="{D63660C6-C470-41D1-A6DA-606663EC3C64}" type="parTrans" cxnId="{AF72F167-F687-4922-8BFB-B603C06243CA}">
      <dgm:prSet custT="1"/>
      <dgm:spPr/>
      <dgm:t>
        <a:bodyPr/>
        <a:lstStyle/>
        <a:p>
          <a:endParaRPr lang="en-IN" sz="2800">
            <a:latin typeface="Times New Roman" panose="02020603050405020304" pitchFamily="18" charset="0"/>
            <a:cs typeface="Times New Roman" panose="02020603050405020304" pitchFamily="18" charset="0"/>
          </a:endParaRPr>
        </a:p>
      </dgm:t>
    </dgm:pt>
    <dgm:pt modelId="{90B67FAD-BD40-47E5-A656-2E3E7502074A}" type="sibTrans" cxnId="{AF72F167-F687-4922-8BFB-B603C06243CA}">
      <dgm:prSet/>
      <dgm:spPr/>
      <dgm:t>
        <a:bodyPr/>
        <a:lstStyle/>
        <a:p>
          <a:endParaRPr lang="en-IN" sz="2800">
            <a:latin typeface="Times New Roman" panose="02020603050405020304" pitchFamily="18" charset="0"/>
            <a:cs typeface="Times New Roman" panose="02020603050405020304" pitchFamily="18" charset="0"/>
          </a:endParaRPr>
        </a:p>
      </dgm:t>
    </dgm:pt>
    <dgm:pt modelId="{6BE794FA-7D1E-452B-B621-4B0FC6BAF574}">
      <dgm:prSet phldrT="[Text]" custT="1"/>
      <dgm:spPr>
        <a:solidFill>
          <a:schemeClr val="bg1"/>
        </a:solidFill>
        <a:ln w="76200">
          <a:solidFill>
            <a:schemeClr val="accent1"/>
          </a:solidFill>
        </a:ln>
      </dgm:spPr>
      <dgm:t>
        <a:bodyPr/>
        <a:lstStyle/>
        <a:p>
          <a:r>
            <a:rPr lang="en-US" sz="2000" b="1" dirty="0">
              <a:solidFill>
                <a:schemeClr val="tx1"/>
              </a:solidFill>
              <a:latin typeface="Times New Roman" panose="02020603050405020304" pitchFamily="18" charset="0"/>
              <a:cs typeface="Times New Roman" panose="02020603050405020304" pitchFamily="18" charset="0"/>
            </a:rPr>
            <a:t>Intermediary Pharmacovigilance Centre </a:t>
          </a: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IPvCCs</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a:solidFill>
                <a:schemeClr val="tx1"/>
              </a:solidFill>
              <a:latin typeface="Times New Roman" panose="02020603050405020304" pitchFamily="18" charset="0"/>
              <a:cs typeface="Times New Roman" panose="02020603050405020304" pitchFamily="18" charset="0"/>
            </a:rPr>
            <a:t>5 National Institutes</a:t>
          </a:r>
          <a:r>
            <a:rPr lang="en-US" sz="2000" dirty="0">
              <a:latin typeface="Times New Roman" panose="02020603050405020304" pitchFamily="18" charset="0"/>
              <a:cs typeface="Times New Roman" panose="02020603050405020304" pitchFamily="18" charset="0"/>
            </a:rPr>
            <a:t> </a:t>
          </a:r>
          <a:endParaRPr lang="en-IN" sz="2000" dirty="0">
            <a:latin typeface="Times New Roman" panose="02020603050405020304" pitchFamily="18" charset="0"/>
            <a:cs typeface="Times New Roman" panose="02020603050405020304" pitchFamily="18" charset="0"/>
          </a:endParaRPr>
        </a:p>
      </dgm:t>
    </dgm:pt>
    <dgm:pt modelId="{BD4DF866-ACF1-44A0-886E-A65083C43C39}" type="parTrans" cxnId="{16B8191E-F9A2-4DF8-8BCB-2A4994C8EB45}">
      <dgm:prSet custT="1"/>
      <dgm:spPr/>
      <dgm:t>
        <a:bodyPr/>
        <a:lstStyle/>
        <a:p>
          <a:endParaRPr lang="en-IN" sz="2800">
            <a:latin typeface="Times New Roman" panose="02020603050405020304" pitchFamily="18" charset="0"/>
            <a:cs typeface="Times New Roman" panose="02020603050405020304" pitchFamily="18" charset="0"/>
          </a:endParaRPr>
        </a:p>
      </dgm:t>
    </dgm:pt>
    <dgm:pt modelId="{3B2DCEE1-B178-4796-BD59-8DF40EAAF19C}" type="sibTrans" cxnId="{16B8191E-F9A2-4DF8-8BCB-2A4994C8EB45}">
      <dgm:prSet/>
      <dgm:spPr/>
      <dgm:t>
        <a:bodyPr/>
        <a:lstStyle/>
        <a:p>
          <a:endParaRPr lang="en-IN" sz="2800">
            <a:latin typeface="Times New Roman" panose="02020603050405020304" pitchFamily="18" charset="0"/>
            <a:cs typeface="Times New Roman" panose="02020603050405020304" pitchFamily="18" charset="0"/>
          </a:endParaRPr>
        </a:p>
      </dgm:t>
    </dgm:pt>
    <dgm:pt modelId="{28C5D481-7DE4-481C-BBC8-1819E3AE10A3}">
      <dgm:prSet phldrT="[Text]" custT="1"/>
      <dgm:spPr>
        <a:solidFill>
          <a:schemeClr val="bg1"/>
        </a:solidFill>
        <a:ln w="76200">
          <a:solidFill>
            <a:schemeClr val="accent1"/>
          </a:solidFill>
        </a:ln>
      </dgm:spPr>
      <dgm:t>
        <a:bodyPr/>
        <a:lstStyle/>
        <a:p>
          <a:r>
            <a:rPr lang="en-US" sz="2000" b="1" dirty="0">
              <a:solidFill>
                <a:schemeClr val="tx1"/>
              </a:solidFill>
              <a:latin typeface="Times New Roman" panose="02020603050405020304" pitchFamily="18" charset="0"/>
              <a:cs typeface="Times New Roman" panose="02020603050405020304" pitchFamily="18" charset="0"/>
            </a:rPr>
            <a:t>Peripheral Pharmacovigilance Centre </a:t>
          </a: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PPvCCs</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smtClean="0">
              <a:solidFill>
                <a:schemeClr val="tx1"/>
              </a:solidFill>
              <a:latin typeface="Times New Roman" panose="02020603050405020304" pitchFamily="18" charset="0"/>
              <a:cs typeface="Times New Roman" panose="02020603050405020304" pitchFamily="18" charset="0"/>
            </a:rPr>
            <a:t>More than 99 </a:t>
          </a:r>
          <a:r>
            <a:rPr lang="en-US" sz="2000" dirty="0">
              <a:solidFill>
                <a:schemeClr val="tx1"/>
              </a:solidFill>
              <a:latin typeface="Times New Roman" panose="02020603050405020304" pitchFamily="18" charset="0"/>
              <a:cs typeface="Times New Roman" panose="02020603050405020304" pitchFamily="18" charset="0"/>
            </a:rPr>
            <a:t>AYUSH Institutions with Clinical Facility  </a:t>
          </a:r>
          <a:endParaRPr lang="en-IN" sz="2000" dirty="0">
            <a:solidFill>
              <a:schemeClr val="tx1"/>
            </a:solidFill>
            <a:latin typeface="Times New Roman" panose="02020603050405020304" pitchFamily="18" charset="0"/>
            <a:cs typeface="Times New Roman" panose="02020603050405020304" pitchFamily="18" charset="0"/>
          </a:endParaRPr>
        </a:p>
      </dgm:t>
    </dgm:pt>
    <dgm:pt modelId="{06C044CA-7D9B-41AA-AF7A-0982F7499FCA}" type="parTrans" cxnId="{7B9F812F-E07A-402D-A2BC-39184B51C24A}">
      <dgm:prSet custT="1"/>
      <dgm:spPr/>
      <dgm:t>
        <a:bodyPr/>
        <a:lstStyle/>
        <a:p>
          <a:endParaRPr lang="en-IN" sz="2800">
            <a:latin typeface="Times New Roman" panose="02020603050405020304" pitchFamily="18" charset="0"/>
            <a:cs typeface="Times New Roman" panose="02020603050405020304" pitchFamily="18" charset="0"/>
          </a:endParaRPr>
        </a:p>
      </dgm:t>
    </dgm:pt>
    <dgm:pt modelId="{9FDB5F59-2F91-485F-BB5B-8178330F5CA7}" type="sibTrans" cxnId="{7B9F812F-E07A-402D-A2BC-39184B51C24A}">
      <dgm:prSet/>
      <dgm:spPr/>
      <dgm:t>
        <a:bodyPr/>
        <a:lstStyle/>
        <a:p>
          <a:endParaRPr lang="en-IN" sz="2800">
            <a:latin typeface="Times New Roman" panose="02020603050405020304" pitchFamily="18" charset="0"/>
            <a:cs typeface="Times New Roman" panose="02020603050405020304" pitchFamily="18" charset="0"/>
          </a:endParaRPr>
        </a:p>
      </dgm:t>
    </dgm:pt>
    <dgm:pt modelId="{1A75E966-B1A4-49EB-8618-8360D54566B6}" type="pres">
      <dgm:prSet presAssocID="{A117A063-5C68-4739-AE69-263869A94319}" presName="Name0" presStyleCnt="0">
        <dgm:presLayoutVars>
          <dgm:chPref val="1"/>
          <dgm:dir/>
          <dgm:animOne val="branch"/>
          <dgm:animLvl val="lvl"/>
          <dgm:resizeHandles val="exact"/>
        </dgm:presLayoutVars>
      </dgm:prSet>
      <dgm:spPr/>
      <dgm:t>
        <a:bodyPr/>
        <a:lstStyle/>
        <a:p>
          <a:endParaRPr lang="en-US"/>
        </a:p>
      </dgm:t>
    </dgm:pt>
    <dgm:pt modelId="{C43F110F-8656-4157-B927-E7D18B9BF644}" type="pres">
      <dgm:prSet presAssocID="{3CA3F957-D151-4990-8FE1-BDDA0047BF05}" presName="root1" presStyleCnt="0"/>
      <dgm:spPr/>
    </dgm:pt>
    <dgm:pt modelId="{EB2CB28F-16C3-4D03-9A8E-C87D83ABCE7C}" type="pres">
      <dgm:prSet presAssocID="{3CA3F957-D151-4990-8FE1-BDDA0047BF05}" presName="LevelOneTextNode" presStyleLbl="node0" presStyleIdx="0" presStyleCnt="1" custScaleX="77036" custScaleY="63331" custLinFactX="-61545" custLinFactNeighborX="-100000" custLinFactNeighborY="0">
        <dgm:presLayoutVars>
          <dgm:chPref val="3"/>
        </dgm:presLayoutVars>
      </dgm:prSet>
      <dgm:spPr/>
      <dgm:t>
        <a:bodyPr/>
        <a:lstStyle/>
        <a:p>
          <a:endParaRPr lang="en-US"/>
        </a:p>
      </dgm:t>
    </dgm:pt>
    <dgm:pt modelId="{5F925251-4053-46B7-A11F-116EEC4EDE19}" type="pres">
      <dgm:prSet presAssocID="{3CA3F957-D151-4990-8FE1-BDDA0047BF05}" presName="level2hierChild" presStyleCnt="0"/>
      <dgm:spPr/>
    </dgm:pt>
    <dgm:pt modelId="{D2807DB9-73CB-4CC4-A141-772534CDBEB8}" type="pres">
      <dgm:prSet presAssocID="{D63660C6-C470-41D1-A6DA-606663EC3C64}" presName="conn2-1" presStyleLbl="parChTrans1D2" presStyleIdx="0" presStyleCnt="3"/>
      <dgm:spPr/>
      <dgm:t>
        <a:bodyPr/>
        <a:lstStyle/>
        <a:p>
          <a:endParaRPr lang="en-US"/>
        </a:p>
      </dgm:t>
    </dgm:pt>
    <dgm:pt modelId="{B3067BD6-0A04-4BE7-8CB7-31DD5800C29D}" type="pres">
      <dgm:prSet presAssocID="{D63660C6-C470-41D1-A6DA-606663EC3C64}" presName="connTx" presStyleLbl="parChTrans1D2" presStyleIdx="0" presStyleCnt="3"/>
      <dgm:spPr/>
      <dgm:t>
        <a:bodyPr/>
        <a:lstStyle/>
        <a:p>
          <a:endParaRPr lang="en-US"/>
        </a:p>
      </dgm:t>
    </dgm:pt>
    <dgm:pt modelId="{6C05761F-EDCD-44FB-9DE6-C24C034887F7}" type="pres">
      <dgm:prSet presAssocID="{E3A9433E-BADF-4832-813D-72BB6C2E9422}" presName="root2" presStyleCnt="0"/>
      <dgm:spPr/>
    </dgm:pt>
    <dgm:pt modelId="{136F55A6-4BEC-4479-BB52-69B030EC380B}" type="pres">
      <dgm:prSet presAssocID="{E3A9433E-BADF-4832-813D-72BB6C2E9422}" presName="LevelTwoTextNode" presStyleLbl="node2" presStyleIdx="0" presStyleCnt="3" custScaleX="252416" custScaleY="92105" custLinFactNeighborX="-11098" custLinFactNeighborY="10819">
        <dgm:presLayoutVars>
          <dgm:chPref val="3"/>
        </dgm:presLayoutVars>
      </dgm:prSet>
      <dgm:spPr/>
      <dgm:t>
        <a:bodyPr/>
        <a:lstStyle/>
        <a:p>
          <a:endParaRPr lang="en-US"/>
        </a:p>
      </dgm:t>
    </dgm:pt>
    <dgm:pt modelId="{19E0D11E-B5B3-4612-9809-1F91C2CDE7D9}" type="pres">
      <dgm:prSet presAssocID="{E3A9433E-BADF-4832-813D-72BB6C2E9422}" presName="level3hierChild" presStyleCnt="0"/>
      <dgm:spPr/>
    </dgm:pt>
    <dgm:pt modelId="{AE4AF12B-2B19-4838-83D9-695DBCBC95F0}" type="pres">
      <dgm:prSet presAssocID="{BD4DF866-ACF1-44A0-886E-A65083C43C39}" presName="conn2-1" presStyleLbl="parChTrans1D2" presStyleIdx="1" presStyleCnt="3"/>
      <dgm:spPr/>
      <dgm:t>
        <a:bodyPr/>
        <a:lstStyle/>
        <a:p>
          <a:endParaRPr lang="en-US"/>
        </a:p>
      </dgm:t>
    </dgm:pt>
    <dgm:pt modelId="{1EA0410B-D23A-4C15-85E0-45B1FDD98E00}" type="pres">
      <dgm:prSet presAssocID="{BD4DF866-ACF1-44A0-886E-A65083C43C39}" presName="connTx" presStyleLbl="parChTrans1D2" presStyleIdx="1" presStyleCnt="3"/>
      <dgm:spPr/>
      <dgm:t>
        <a:bodyPr/>
        <a:lstStyle/>
        <a:p>
          <a:endParaRPr lang="en-US"/>
        </a:p>
      </dgm:t>
    </dgm:pt>
    <dgm:pt modelId="{F73BE311-06A7-40C7-B922-286686610B11}" type="pres">
      <dgm:prSet presAssocID="{6BE794FA-7D1E-452B-B621-4B0FC6BAF574}" presName="root2" presStyleCnt="0"/>
      <dgm:spPr/>
    </dgm:pt>
    <dgm:pt modelId="{752B32F3-DCAE-4C74-A8DC-38110A7631BE}" type="pres">
      <dgm:prSet presAssocID="{6BE794FA-7D1E-452B-B621-4B0FC6BAF574}" presName="LevelTwoTextNode" presStyleLbl="node2" presStyleIdx="1" presStyleCnt="3" custScaleX="252526" custLinFactNeighborX="-11153" custLinFactNeighborY="1459">
        <dgm:presLayoutVars>
          <dgm:chPref val="3"/>
        </dgm:presLayoutVars>
      </dgm:prSet>
      <dgm:spPr/>
      <dgm:t>
        <a:bodyPr/>
        <a:lstStyle/>
        <a:p>
          <a:endParaRPr lang="en-US"/>
        </a:p>
      </dgm:t>
    </dgm:pt>
    <dgm:pt modelId="{46AA83EA-3691-4742-B791-910254F6E1A5}" type="pres">
      <dgm:prSet presAssocID="{6BE794FA-7D1E-452B-B621-4B0FC6BAF574}" presName="level3hierChild" presStyleCnt="0"/>
      <dgm:spPr/>
    </dgm:pt>
    <dgm:pt modelId="{19FD22A5-952C-4A36-8B5F-CB7C6C2AF92A}" type="pres">
      <dgm:prSet presAssocID="{06C044CA-7D9B-41AA-AF7A-0982F7499FCA}" presName="conn2-1" presStyleLbl="parChTrans1D2" presStyleIdx="2" presStyleCnt="3"/>
      <dgm:spPr/>
      <dgm:t>
        <a:bodyPr/>
        <a:lstStyle/>
        <a:p>
          <a:endParaRPr lang="en-US"/>
        </a:p>
      </dgm:t>
    </dgm:pt>
    <dgm:pt modelId="{CA9F8A2D-F83E-40DF-BF4C-6C6106657CB0}" type="pres">
      <dgm:prSet presAssocID="{06C044CA-7D9B-41AA-AF7A-0982F7499FCA}" presName="connTx" presStyleLbl="parChTrans1D2" presStyleIdx="2" presStyleCnt="3"/>
      <dgm:spPr/>
      <dgm:t>
        <a:bodyPr/>
        <a:lstStyle/>
        <a:p>
          <a:endParaRPr lang="en-US"/>
        </a:p>
      </dgm:t>
    </dgm:pt>
    <dgm:pt modelId="{412617C3-7997-4848-8F2C-D84CEA0BF82A}" type="pres">
      <dgm:prSet presAssocID="{28C5D481-7DE4-481C-BBC8-1819E3AE10A3}" presName="root2" presStyleCnt="0"/>
      <dgm:spPr/>
    </dgm:pt>
    <dgm:pt modelId="{3160C85A-3227-4B92-AB27-54708C475A76}" type="pres">
      <dgm:prSet presAssocID="{28C5D481-7DE4-481C-BBC8-1819E3AE10A3}" presName="LevelTwoTextNode" presStyleLbl="node2" presStyleIdx="2" presStyleCnt="3" custScaleX="249770" custLinFactNeighborX="-9775" custLinFactNeighborY="-1461">
        <dgm:presLayoutVars>
          <dgm:chPref val="3"/>
        </dgm:presLayoutVars>
      </dgm:prSet>
      <dgm:spPr/>
      <dgm:t>
        <a:bodyPr/>
        <a:lstStyle/>
        <a:p>
          <a:endParaRPr lang="en-US"/>
        </a:p>
      </dgm:t>
    </dgm:pt>
    <dgm:pt modelId="{5C3981B6-5D95-4C81-AD5A-21367ABA5976}" type="pres">
      <dgm:prSet presAssocID="{28C5D481-7DE4-481C-BBC8-1819E3AE10A3}" presName="level3hierChild" presStyleCnt="0"/>
      <dgm:spPr/>
    </dgm:pt>
  </dgm:ptLst>
  <dgm:cxnLst>
    <dgm:cxn modelId="{A88A7ED2-BE7B-4638-93CD-EAE63C45833F}" type="presOf" srcId="{3CA3F957-D151-4990-8FE1-BDDA0047BF05}" destId="{EB2CB28F-16C3-4D03-9A8E-C87D83ABCE7C}" srcOrd="0" destOrd="0" presId="urn:microsoft.com/office/officeart/2008/layout/HorizontalMultiLevelHierarchy"/>
    <dgm:cxn modelId="{31A94FDF-A2F0-4F65-B977-584F86CFB421}" type="presOf" srcId="{06C044CA-7D9B-41AA-AF7A-0982F7499FCA}" destId="{CA9F8A2D-F83E-40DF-BF4C-6C6106657CB0}" srcOrd="1" destOrd="0" presId="urn:microsoft.com/office/officeart/2008/layout/HorizontalMultiLevelHierarchy"/>
    <dgm:cxn modelId="{F2468208-E61D-4A6F-B797-A37E980A71D5}" type="presOf" srcId="{D63660C6-C470-41D1-A6DA-606663EC3C64}" destId="{D2807DB9-73CB-4CC4-A141-772534CDBEB8}" srcOrd="0" destOrd="0" presId="urn:microsoft.com/office/officeart/2008/layout/HorizontalMultiLevelHierarchy"/>
    <dgm:cxn modelId="{599EF986-DEC0-45D3-849D-9E5373A56AAF}" type="presOf" srcId="{BD4DF866-ACF1-44A0-886E-A65083C43C39}" destId="{AE4AF12B-2B19-4838-83D9-695DBCBC95F0}" srcOrd="0" destOrd="0" presId="urn:microsoft.com/office/officeart/2008/layout/HorizontalMultiLevelHierarchy"/>
    <dgm:cxn modelId="{16B8191E-F9A2-4DF8-8BCB-2A4994C8EB45}" srcId="{3CA3F957-D151-4990-8FE1-BDDA0047BF05}" destId="{6BE794FA-7D1E-452B-B621-4B0FC6BAF574}" srcOrd="1" destOrd="0" parTransId="{BD4DF866-ACF1-44A0-886E-A65083C43C39}" sibTransId="{3B2DCEE1-B178-4796-BD59-8DF40EAAF19C}"/>
    <dgm:cxn modelId="{AB4731E0-1397-49BD-B7FA-9211F8470757}" type="presOf" srcId="{6BE794FA-7D1E-452B-B621-4B0FC6BAF574}" destId="{752B32F3-DCAE-4C74-A8DC-38110A7631BE}" srcOrd="0" destOrd="0" presId="urn:microsoft.com/office/officeart/2008/layout/HorizontalMultiLevelHierarchy"/>
    <dgm:cxn modelId="{F60E017A-E28C-4AC1-9B13-4199F886A5F5}" type="presOf" srcId="{28C5D481-7DE4-481C-BBC8-1819E3AE10A3}" destId="{3160C85A-3227-4B92-AB27-54708C475A76}" srcOrd="0" destOrd="0" presId="urn:microsoft.com/office/officeart/2008/layout/HorizontalMultiLevelHierarchy"/>
    <dgm:cxn modelId="{7B9F812F-E07A-402D-A2BC-39184B51C24A}" srcId="{3CA3F957-D151-4990-8FE1-BDDA0047BF05}" destId="{28C5D481-7DE4-481C-BBC8-1819E3AE10A3}" srcOrd="2" destOrd="0" parTransId="{06C044CA-7D9B-41AA-AF7A-0982F7499FCA}" sibTransId="{9FDB5F59-2F91-485F-BB5B-8178330F5CA7}"/>
    <dgm:cxn modelId="{8302FA3B-7946-4DCD-8D71-D85216FED3D9}" srcId="{A117A063-5C68-4739-AE69-263869A94319}" destId="{3CA3F957-D151-4990-8FE1-BDDA0047BF05}" srcOrd="0" destOrd="0" parTransId="{04852B94-D485-4A90-BEB4-EF8AED8A58BB}" sibTransId="{48CC1BC6-07AB-4F5D-8ABA-2D35593DE437}"/>
    <dgm:cxn modelId="{571C53D0-1F60-4EE5-9F53-C4F565B69EF0}" type="presOf" srcId="{A117A063-5C68-4739-AE69-263869A94319}" destId="{1A75E966-B1A4-49EB-8618-8360D54566B6}" srcOrd="0" destOrd="0" presId="urn:microsoft.com/office/officeart/2008/layout/HorizontalMultiLevelHierarchy"/>
    <dgm:cxn modelId="{3E7D26B0-BB18-431B-BE9C-7D8E30439C49}" type="presOf" srcId="{D63660C6-C470-41D1-A6DA-606663EC3C64}" destId="{B3067BD6-0A04-4BE7-8CB7-31DD5800C29D}" srcOrd="1" destOrd="0" presId="urn:microsoft.com/office/officeart/2008/layout/HorizontalMultiLevelHierarchy"/>
    <dgm:cxn modelId="{AF72F167-F687-4922-8BFB-B603C06243CA}" srcId="{3CA3F957-D151-4990-8FE1-BDDA0047BF05}" destId="{E3A9433E-BADF-4832-813D-72BB6C2E9422}" srcOrd="0" destOrd="0" parTransId="{D63660C6-C470-41D1-A6DA-606663EC3C64}" sibTransId="{90B67FAD-BD40-47E5-A656-2E3E7502074A}"/>
    <dgm:cxn modelId="{FF6FB0BA-6330-40F0-A5C9-A30FBB48E0C2}" type="presOf" srcId="{06C044CA-7D9B-41AA-AF7A-0982F7499FCA}" destId="{19FD22A5-952C-4A36-8B5F-CB7C6C2AF92A}" srcOrd="0" destOrd="0" presId="urn:microsoft.com/office/officeart/2008/layout/HorizontalMultiLevelHierarchy"/>
    <dgm:cxn modelId="{FA378782-0746-4FA9-B0BB-31C39E67AFB7}" type="presOf" srcId="{E3A9433E-BADF-4832-813D-72BB6C2E9422}" destId="{136F55A6-4BEC-4479-BB52-69B030EC380B}" srcOrd="0" destOrd="0" presId="urn:microsoft.com/office/officeart/2008/layout/HorizontalMultiLevelHierarchy"/>
    <dgm:cxn modelId="{0FFA3090-C300-4467-9E8C-945255C26140}" type="presOf" srcId="{BD4DF866-ACF1-44A0-886E-A65083C43C39}" destId="{1EA0410B-D23A-4C15-85E0-45B1FDD98E00}" srcOrd="1" destOrd="0" presId="urn:microsoft.com/office/officeart/2008/layout/HorizontalMultiLevelHierarchy"/>
    <dgm:cxn modelId="{282B0762-B322-4334-9A37-67A129879BE8}" type="presParOf" srcId="{1A75E966-B1A4-49EB-8618-8360D54566B6}" destId="{C43F110F-8656-4157-B927-E7D18B9BF644}" srcOrd="0" destOrd="0" presId="urn:microsoft.com/office/officeart/2008/layout/HorizontalMultiLevelHierarchy"/>
    <dgm:cxn modelId="{0787481D-5927-4946-9E1C-E747337B932B}" type="presParOf" srcId="{C43F110F-8656-4157-B927-E7D18B9BF644}" destId="{EB2CB28F-16C3-4D03-9A8E-C87D83ABCE7C}" srcOrd="0" destOrd="0" presId="urn:microsoft.com/office/officeart/2008/layout/HorizontalMultiLevelHierarchy"/>
    <dgm:cxn modelId="{1795CAB4-1D00-4AA6-8912-CC2E745142B5}" type="presParOf" srcId="{C43F110F-8656-4157-B927-E7D18B9BF644}" destId="{5F925251-4053-46B7-A11F-116EEC4EDE19}" srcOrd="1" destOrd="0" presId="urn:microsoft.com/office/officeart/2008/layout/HorizontalMultiLevelHierarchy"/>
    <dgm:cxn modelId="{8EF4A3DD-214D-4971-81F3-CD2422455FCD}" type="presParOf" srcId="{5F925251-4053-46B7-A11F-116EEC4EDE19}" destId="{D2807DB9-73CB-4CC4-A141-772534CDBEB8}" srcOrd="0" destOrd="0" presId="urn:microsoft.com/office/officeart/2008/layout/HorizontalMultiLevelHierarchy"/>
    <dgm:cxn modelId="{3C2EF799-53C6-49A2-85AA-EED54D645DAB}" type="presParOf" srcId="{D2807DB9-73CB-4CC4-A141-772534CDBEB8}" destId="{B3067BD6-0A04-4BE7-8CB7-31DD5800C29D}" srcOrd="0" destOrd="0" presId="urn:microsoft.com/office/officeart/2008/layout/HorizontalMultiLevelHierarchy"/>
    <dgm:cxn modelId="{D125E467-57CB-42C0-99C5-3B86932F2504}" type="presParOf" srcId="{5F925251-4053-46B7-A11F-116EEC4EDE19}" destId="{6C05761F-EDCD-44FB-9DE6-C24C034887F7}" srcOrd="1" destOrd="0" presId="urn:microsoft.com/office/officeart/2008/layout/HorizontalMultiLevelHierarchy"/>
    <dgm:cxn modelId="{73562C74-0EFC-412B-88C8-6BCFB2CF6726}" type="presParOf" srcId="{6C05761F-EDCD-44FB-9DE6-C24C034887F7}" destId="{136F55A6-4BEC-4479-BB52-69B030EC380B}" srcOrd="0" destOrd="0" presId="urn:microsoft.com/office/officeart/2008/layout/HorizontalMultiLevelHierarchy"/>
    <dgm:cxn modelId="{C9E7A9A3-B707-4784-A21E-0E00B0E4CBEE}" type="presParOf" srcId="{6C05761F-EDCD-44FB-9DE6-C24C034887F7}" destId="{19E0D11E-B5B3-4612-9809-1F91C2CDE7D9}" srcOrd="1" destOrd="0" presId="urn:microsoft.com/office/officeart/2008/layout/HorizontalMultiLevelHierarchy"/>
    <dgm:cxn modelId="{BA84CB87-8F67-416A-9B6B-C993447D4DF7}" type="presParOf" srcId="{5F925251-4053-46B7-A11F-116EEC4EDE19}" destId="{AE4AF12B-2B19-4838-83D9-695DBCBC95F0}" srcOrd="2" destOrd="0" presId="urn:microsoft.com/office/officeart/2008/layout/HorizontalMultiLevelHierarchy"/>
    <dgm:cxn modelId="{A4974B90-D801-4AB2-87C1-B18999EDF6EF}" type="presParOf" srcId="{AE4AF12B-2B19-4838-83D9-695DBCBC95F0}" destId="{1EA0410B-D23A-4C15-85E0-45B1FDD98E00}" srcOrd="0" destOrd="0" presId="urn:microsoft.com/office/officeart/2008/layout/HorizontalMultiLevelHierarchy"/>
    <dgm:cxn modelId="{E117E0F3-83E7-43E3-97B3-8859267405A4}" type="presParOf" srcId="{5F925251-4053-46B7-A11F-116EEC4EDE19}" destId="{F73BE311-06A7-40C7-B922-286686610B11}" srcOrd="3" destOrd="0" presId="urn:microsoft.com/office/officeart/2008/layout/HorizontalMultiLevelHierarchy"/>
    <dgm:cxn modelId="{8F58582E-C908-4F52-992C-959AA8DA7CA4}" type="presParOf" srcId="{F73BE311-06A7-40C7-B922-286686610B11}" destId="{752B32F3-DCAE-4C74-A8DC-38110A7631BE}" srcOrd="0" destOrd="0" presId="urn:microsoft.com/office/officeart/2008/layout/HorizontalMultiLevelHierarchy"/>
    <dgm:cxn modelId="{C983FDD0-0ADE-4F3E-86D7-15394E0A931A}" type="presParOf" srcId="{F73BE311-06A7-40C7-B922-286686610B11}" destId="{46AA83EA-3691-4742-B791-910254F6E1A5}" srcOrd="1" destOrd="0" presId="urn:microsoft.com/office/officeart/2008/layout/HorizontalMultiLevelHierarchy"/>
    <dgm:cxn modelId="{0398773B-EDCA-4950-B884-1C58FAC9DCDA}" type="presParOf" srcId="{5F925251-4053-46B7-A11F-116EEC4EDE19}" destId="{19FD22A5-952C-4A36-8B5F-CB7C6C2AF92A}" srcOrd="4" destOrd="0" presId="urn:microsoft.com/office/officeart/2008/layout/HorizontalMultiLevelHierarchy"/>
    <dgm:cxn modelId="{87EF991E-CE66-4ECB-915C-24055A2FD1D9}" type="presParOf" srcId="{19FD22A5-952C-4A36-8B5F-CB7C6C2AF92A}" destId="{CA9F8A2D-F83E-40DF-BF4C-6C6106657CB0}" srcOrd="0" destOrd="0" presId="urn:microsoft.com/office/officeart/2008/layout/HorizontalMultiLevelHierarchy"/>
    <dgm:cxn modelId="{EA1B5438-574D-4E8C-BEB4-FE9C96597B39}" type="presParOf" srcId="{5F925251-4053-46B7-A11F-116EEC4EDE19}" destId="{412617C3-7997-4848-8F2C-D84CEA0BF82A}" srcOrd="5" destOrd="0" presId="urn:microsoft.com/office/officeart/2008/layout/HorizontalMultiLevelHierarchy"/>
    <dgm:cxn modelId="{1D5927CE-81C2-4366-A74F-0BAFE96A855F}" type="presParOf" srcId="{412617C3-7997-4848-8F2C-D84CEA0BF82A}" destId="{3160C85A-3227-4B92-AB27-54708C475A76}" srcOrd="0" destOrd="0" presId="urn:microsoft.com/office/officeart/2008/layout/HorizontalMultiLevelHierarchy"/>
    <dgm:cxn modelId="{6BD5CA4B-C44C-4AE2-B2F8-40D0400AFE47}" type="presParOf" srcId="{412617C3-7997-4848-8F2C-D84CEA0BF82A}" destId="{5C3981B6-5D95-4C81-AD5A-21367ABA5976}"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D22A5-952C-4A36-8B5F-CB7C6C2AF92A}">
      <dsp:nvSpPr>
        <dsp:cNvPr id="0" name=""/>
        <dsp:cNvSpPr/>
      </dsp:nvSpPr>
      <dsp:spPr>
        <a:xfrm>
          <a:off x="595680" y="2038846"/>
          <a:ext cx="687768" cy="924740"/>
        </a:xfrm>
        <a:custGeom>
          <a:avLst/>
          <a:gdLst/>
          <a:ahLst/>
          <a:cxnLst/>
          <a:rect l="0" t="0" r="0" b="0"/>
          <a:pathLst>
            <a:path>
              <a:moveTo>
                <a:pt x="0" y="0"/>
              </a:moveTo>
              <a:lnTo>
                <a:pt x="343884" y="0"/>
              </a:lnTo>
              <a:lnTo>
                <a:pt x="343884" y="924740"/>
              </a:lnTo>
              <a:lnTo>
                <a:pt x="687768" y="924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IN" sz="2800" kern="1200">
            <a:latin typeface="Times New Roman" panose="02020603050405020304" pitchFamily="18" charset="0"/>
            <a:cs typeface="Times New Roman" panose="02020603050405020304" pitchFamily="18" charset="0"/>
          </a:endParaRPr>
        </a:p>
      </dsp:txBody>
      <dsp:txXfrm>
        <a:off x="910752" y="2472404"/>
        <a:ext cx="57623" cy="57623"/>
      </dsp:txXfrm>
    </dsp:sp>
    <dsp:sp modelId="{AE4AF12B-2B19-4838-83D9-695DBCBC95F0}">
      <dsp:nvSpPr>
        <dsp:cNvPr id="0" name=""/>
        <dsp:cNvSpPr/>
      </dsp:nvSpPr>
      <dsp:spPr>
        <a:xfrm>
          <a:off x="595680" y="1973883"/>
          <a:ext cx="652818" cy="91440"/>
        </a:xfrm>
        <a:custGeom>
          <a:avLst/>
          <a:gdLst/>
          <a:ahLst/>
          <a:cxnLst/>
          <a:rect l="0" t="0" r="0" b="0"/>
          <a:pathLst>
            <a:path>
              <a:moveTo>
                <a:pt x="0" y="64962"/>
              </a:moveTo>
              <a:lnTo>
                <a:pt x="326409" y="64962"/>
              </a:lnTo>
              <a:lnTo>
                <a:pt x="326409" y="45720"/>
              </a:lnTo>
              <a:lnTo>
                <a:pt x="652818"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IN" sz="2800" kern="1200">
            <a:latin typeface="Times New Roman" panose="02020603050405020304" pitchFamily="18" charset="0"/>
            <a:cs typeface="Times New Roman" panose="02020603050405020304" pitchFamily="18" charset="0"/>
          </a:endParaRPr>
        </a:p>
      </dsp:txBody>
      <dsp:txXfrm>
        <a:off x="905761" y="2003276"/>
        <a:ext cx="32655" cy="32655"/>
      </dsp:txXfrm>
    </dsp:sp>
    <dsp:sp modelId="{D2807DB9-73CB-4CC4-A141-772534CDBEB8}">
      <dsp:nvSpPr>
        <dsp:cNvPr id="0" name=""/>
        <dsp:cNvSpPr/>
      </dsp:nvSpPr>
      <dsp:spPr>
        <a:xfrm>
          <a:off x="595680" y="1155942"/>
          <a:ext cx="654213" cy="882903"/>
        </a:xfrm>
        <a:custGeom>
          <a:avLst/>
          <a:gdLst/>
          <a:ahLst/>
          <a:cxnLst/>
          <a:rect l="0" t="0" r="0" b="0"/>
          <a:pathLst>
            <a:path>
              <a:moveTo>
                <a:pt x="0" y="882903"/>
              </a:moveTo>
              <a:lnTo>
                <a:pt x="327106" y="882903"/>
              </a:lnTo>
              <a:lnTo>
                <a:pt x="327106" y="0"/>
              </a:lnTo>
              <a:lnTo>
                <a:pt x="65421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IN" sz="2800" kern="1200">
            <a:latin typeface="Times New Roman" panose="02020603050405020304" pitchFamily="18" charset="0"/>
            <a:cs typeface="Times New Roman" panose="02020603050405020304" pitchFamily="18" charset="0"/>
          </a:endParaRPr>
        </a:p>
      </dsp:txBody>
      <dsp:txXfrm>
        <a:off x="895315" y="1569922"/>
        <a:ext cx="54943" cy="54943"/>
      </dsp:txXfrm>
    </dsp:sp>
    <dsp:sp modelId="{EB2CB28F-16C3-4D03-9A8E-C87D83ABCE7C}">
      <dsp:nvSpPr>
        <dsp:cNvPr id="0" name=""/>
        <dsp:cNvSpPr/>
      </dsp:nvSpPr>
      <dsp:spPr>
        <a:xfrm rot="16200000">
          <a:off x="-990860" y="1741005"/>
          <a:ext cx="2577401" cy="595680"/>
        </a:xfrm>
        <a:prstGeom prst="rect">
          <a:avLst/>
        </a:prstGeom>
        <a:solidFill>
          <a:schemeClr val="bg1"/>
        </a:solidFill>
        <a:ln w="762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3</a:t>
          </a:r>
          <a:r>
            <a:rPr lang="en-US" sz="2400" kern="1200" dirty="0">
              <a:solidFill>
                <a:srgbClr val="FF0000"/>
              </a:solidFill>
              <a:latin typeface="Times New Roman" panose="02020603050405020304" pitchFamily="18" charset="0"/>
              <a:cs typeface="Times New Roman" panose="02020603050405020304" pitchFamily="18" charset="0"/>
            </a:rPr>
            <a:t>3 Tier Network</a:t>
          </a:r>
          <a:endParaRPr lang="en-IN" sz="2400" kern="1200" dirty="0">
            <a:latin typeface="Times New Roman" panose="02020603050405020304" pitchFamily="18" charset="0"/>
            <a:cs typeface="Times New Roman" panose="02020603050405020304" pitchFamily="18" charset="0"/>
          </a:endParaRPr>
        </a:p>
      </dsp:txBody>
      <dsp:txXfrm>
        <a:off x="-990860" y="1741005"/>
        <a:ext cx="2577401" cy="595680"/>
      </dsp:txXfrm>
    </dsp:sp>
    <dsp:sp modelId="{136F55A6-4BEC-4479-BB52-69B030EC380B}">
      <dsp:nvSpPr>
        <dsp:cNvPr id="0" name=""/>
        <dsp:cNvSpPr/>
      </dsp:nvSpPr>
      <dsp:spPr>
        <a:xfrm>
          <a:off x="1249893" y="799842"/>
          <a:ext cx="6401917" cy="712201"/>
        </a:xfrm>
        <a:prstGeom prst="rect">
          <a:avLst/>
        </a:prstGeom>
        <a:solidFill>
          <a:schemeClr val="bg1"/>
        </a:solidFill>
        <a:ln w="762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Times New Roman" panose="02020603050405020304" pitchFamily="18" charset="0"/>
              <a:cs typeface="Times New Roman" panose="02020603050405020304" pitchFamily="18" charset="0"/>
            </a:rPr>
            <a:t>National Pharmacovigilance Centre </a:t>
          </a:r>
          <a:r>
            <a:rPr lang="en-US" sz="2000" kern="1200" dirty="0">
              <a:solidFill>
                <a:schemeClr val="tx1"/>
              </a:solidFill>
              <a:latin typeface="Times New Roman" panose="02020603050405020304" pitchFamily="18" charset="0"/>
              <a:cs typeface="Times New Roman" panose="02020603050405020304" pitchFamily="18" charset="0"/>
            </a:rPr>
            <a:t>(</a:t>
          </a:r>
          <a:r>
            <a:rPr lang="en-US" sz="2000" kern="1200" dirty="0" err="1">
              <a:solidFill>
                <a:schemeClr val="tx1"/>
              </a:solidFill>
              <a:latin typeface="Times New Roman" panose="02020603050405020304" pitchFamily="18" charset="0"/>
              <a:cs typeface="Times New Roman" panose="02020603050405020304" pitchFamily="18" charset="0"/>
            </a:rPr>
            <a:t>NPvCC</a:t>
          </a:r>
          <a:r>
            <a:rPr lang="en-US" sz="2000" kern="1200" dirty="0">
              <a:solidFill>
                <a:schemeClr val="tx1"/>
              </a:solidFill>
              <a:latin typeface="Times New Roman" panose="02020603050405020304" pitchFamily="18" charset="0"/>
              <a:cs typeface="Times New Roman" panose="02020603050405020304" pitchFamily="18" charset="0"/>
            </a:rPr>
            <a:t>)</a:t>
          </a:r>
        </a:p>
        <a:p>
          <a:pPr lvl="0" algn="ctr" defTabSz="889000">
            <a:lnSpc>
              <a:spcPct val="90000"/>
            </a:lnSpc>
            <a:spcBef>
              <a:spcPct val="0"/>
            </a:spcBef>
            <a:spcAft>
              <a:spcPct val="35000"/>
            </a:spcAft>
          </a:pPr>
          <a:r>
            <a:rPr lang="en-US" sz="2000" kern="1200" dirty="0">
              <a:solidFill>
                <a:schemeClr val="tx1"/>
              </a:solidFill>
              <a:latin typeface="Times New Roman" panose="02020603050405020304" pitchFamily="18" charset="0"/>
              <a:cs typeface="Times New Roman" panose="02020603050405020304" pitchFamily="18" charset="0"/>
            </a:rPr>
            <a:t>All India Institute of Ayurveda, New Delhi</a:t>
          </a:r>
          <a:endParaRPr lang="en-IN" sz="2000" kern="1200" dirty="0">
            <a:solidFill>
              <a:schemeClr val="tx1"/>
            </a:solidFill>
            <a:latin typeface="Times New Roman" panose="02020603050405020304" pitchFamily="18" charset="0"/>
            <a:cs typeface="Times New Roman" panose="02020603050405020304" pitchFamily="18" charset="0"/>
          </a:endParaRPr>
        </a:p>
      </dsp:txBody>
      <dsp:txXfrm>
        <a:off x="1249893" y="799842"/>
        <a:ext cx="6401917" cy="712201"/>
      </dsp:txXfrm>
    </dsp:sp>
    <dsp:sp modelId="{752B32F3-DCAE-4C74-A8DC-38110A7631BE}">
      <dsp:nvSpPr>
        <dsp:cNvPr id="0" name=""/>
        <dsp:cNvSpPr/>
      </dsp:nvSpPr>
      <dsp:spPr>
        <a:xfrm>
          <a:off x="1248498" y="1632979"/>
          <a:ext cx="6404707" cy="773249"/>
        </a:xfrm>
        <a:prstGeom prst="rect">
          <a:avLst/>
        </a:prstGeom>
        <a:solidFill>
          <a:schemeClr val="bg1"/>
        </a:solidFill>
        <a:ln w="762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Times New Roman" panose="02020603050405020304" pitchFamily="18" charset="0"/>
              <a:cs typeface="Times New Roman" panose="02020603050405020304" pitchFamily="18" charset="0"/>
            </a:rPr>
            <a:t>Intermediary Pharmacovigilance Centre </a:t>
          </a:r>
          <a:r>
            <a:rPr lang="en-US" sz="2000" kern="1200" dirty="0">
              <a:solidFill>
                <a:schemeClr val="tx1"/>
              </a:solidFill>
              <a:latin typeface="Times New Roman" panose="02020603050405020304" pitchFamily="18" charset="0"/>
              <a:cs typeface="Times New Roman" panose="02020603050405020304" pitchFamily="18" charset="0"/>
            </a:rPr>
            <a:t>(</a:t>
          </a:r>
          <a:r>
            <a:rPr lang="en-US" sz="2000" kern="1200" dirty="0" err="1">
              <a:solidFill>
                <a:schemeClr val="tx1"/>
              </a:solidFill>
              <a:latin typeface="Times New Roman" panose="02020603050405020304" pitchFamily="18" charset="0"/>
              <a:cs typeface="Times New Roman" panose="02020603050405020304" pitchFamily="18" charset="0"/>
            </a:rPr>
            <a:t>IPvCCs</a:t>
          </a:r>
          <a:r>
            <a:rPr lang="en-US" sz="2000" kern="1200" dirty="0">
              <a:solidFill>
                <a:schemeClr val="tx1"/>
              </a:solidFill>
              <a:latin typeface="Times New Roman" panose="02020603050405020304" pitchFamily="18" charset="0"/>
              <a:cs typeface="Times New Roman" panose="02020603050405020304" pitchFamily="18" charset="0"/>
            </a:rPr>
            <a:t>)</a:t>
          </a:r>
        </a:p>
        <a:p>
          <a:pPr lvl="0" algn="ctr" defTabSz="889000">
            <a:lnSpc>
              <a:spcPct val="90000"/>
            </a:lnSpc>
            <a:spcBef>
              <a:spcPct val="0"/>
            </a:spcBef>
            <a:spcAft>
              <a:spcPct val="35000"/>
            </a:spcAft>
          </a:pPr>
          <a:r>
            <a:rPr lang="en-US" sz="2000" kern="1200" dirty="0">
              <a:solidFill>
                <a:schemeClr val="tx1"/>
              </a:solidFill>
              <a:latin typeface="Times New Roman" panose="02020603050405020304" pitchFamily="18" charset="0"/>
              <a:cs typeface="Times New Roman" panose="02020603050405020304" pitchFamily="18" charset="0"/>
            </a:rPr>
            <a:t>5 National Institutes</a:t>
          </a:r>
          <a:r>
            <a:rPr lang="en-US" sz="2000" kern="1200" dirty="0">
              <a:latin typeface="Times New Roman" panose="02020603050405020304" pitchFamily="18" charset="0"/>
              <a:cs typeface="Times New Roman" panose="02020603050405020304" pitchFamily="18" charset="0"/>
            </a:rPr>
            <a:t> </a:t>
          </a:r>
          <a:endParaRPr lang="en-IN" sz="2000" kern="1200" dirty="0">
            <a:latin typeface="Times New Roman" panose="02020603050405020304" pitchFamily="18" charset="0"/>
            <a:cs typeface="Times New Roman" panose="02020603050405020304" pitchFamily="18" charset="0"/>
          </a:endParaRPr>
        </a:p>
      </dsp:txBody>
      <dsp:txXfrm>
        <a:off x="1248498" y="1632979"/>
        <a:ext cx="6404707" cy="773249"/>
      </dsp:txXfrm>
    </dsp:sp>
    <dsp:sp modelId="{3160C85A-3227-4B92-AB27-54708C475A76}">
      <dsp:nvSpPr>
        <dsp:cNvPr id="0" name=""/>
        <dsp:cNvSpPr/>
      </dsp:nvSpPr>
      <dsp:spPr>
        <a:xfrm>
          <a:off x="1283448" y="2576961"/>
          <a:ext cx="6334808" cy="773249"/>
        </a:xfrm>
        <a:prstGeom prst="rect">
          <a:avLst/>
        </a:prstGeom>
        <a:solidFill>
          <a:schemeClr val="bg1"/>
        </a:solidFill>
        <a:ln w="762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Times New Roman" panose="02020603050405020304" pitchFamily="18" charset="0"/>
              <a:cs typeface="Times New Roman" panose="02020603050405020304" pitchFamily="18" charset="0"/>
            </a:rPr>
            <a:t>Peripheral Pharmacovigilance Centre </a:t>
          </a:r>
          <a:r>
            <a:rPr lang="en-US" sz="2000" kern="1200" dirty="0">
              <a:solidFill>
                <a:schemeClr val="tx1"/>
              </a:solidFill>
              <a:latin typeface="Times New Roman" panose="02020603050405020304" pitchFamily="18" charset="0"/>
              <a:cs typeface="Times New Roman" panose="02020603050405020304" pitchFamily="18" charset="0"/>
            </a:rPr>
            <a:t>(</a:t>
          </a:r>
          <a:r>
            <a:rPr lang="en-US" sz="2000" kern="1200" dirty="0" err="1">
              <a:solidFill>
                <a:schemeClr val="tx1"/>
              </a:solidFill>
              <a:latin typeface="Times New Roman" panose="02020603050405020304" pitchFamily="18" charset="0"/>
              <a:cs typeface="Times New Roman" panose="02020603050405020304" pitchFamily="18" charset="0"/>
            </a:rPr>
            <a:t>PPvCCs</a:t>
          </a:r>
          <a:r>
            <a:rPr lang="en-US" sz="2000" kern="1200" dirty="0">
              <a:solidFill>
                <a:schemeClr val="tx1"/>
              </a:solidFill>
              <a:latin typeface="Times New Roman" panose="02020603050405020304" pitchFamily="18" charset="0"/>
              <a:cs typeface="Times New Roman" panose="02020603050405020304" pitchFamily="18" charset="0"/>
            </a:rPr>
            <a:t>)</a:t>
          </a:r>
        </a:p>
        <a:p>
          <a:pPr lvl="0" algn="ctr" defTabSz="889000">
            <a:lnSpc>
              <a:spcPct val="90000"/>
            </a:lnSpc>
            <a:spcBef>
              <a:spcPct val="0"/>
            </a:spcBef>
            <a:spcAft>
              <a:spcPct val="35000"/>
            </a:spcAft>
          </a:pPr>
          <a:r>
            <a:rPr lang="en-US" sz="2000" kern="1200" dirty="0" smtClean="0">
              <a:solidFill>
                <a:schemeClr val="tx1"/>
              </a:solidFill>
              <a:latin typeface="Times New Roman" panose="02020603050405020304" pitchFamily="18" charset="0"/>
              <a:cs typeface="Times New Roman" panose="02020603050405020304" pitchFamily="18" charset="0"/>
            </a:rPr>
            <a:t>More than 99 </a:t>
          </a:r>
          <a:r>
            <a:rPr lang="en-US" sz="2000" kern="1200" dirty="0">
              <a:solidFill>
                <a:schemeClr val="tx1"/>
              </a:solidFill>
              <a:latin typeface="Times New Roman" panose="02020603050405020304" pitchFamily="18" charset="0"/>
              <a:cs typeface="Times New Roman" panose="02020603050405020304" pitchFamily="18" charset="0"/>
            </a:rPr>
            <a:t>AYUSH Institutions with Clinical Facility  </a:t>
          </a:r>
          <a:endParaRPr lang="en-IN" sz="2000" kern="1200" dirty="0">
            <a:solidFill>
              <a:schemeClr val="tx1"/>
            </a:solidFill>
            <a:latin typeface="Times New Roman" panose="02020603050405020304" pitchFamily="18" charset="0"/>
            <a:cs typeface="Times New Roman" panose="02020603050405020304" pitchFamily="18" charset="0"/>
          </a:endParaRPr>
        </a:p>
      </dsp:txBody>
      <dsp:txXfrm>
        <a:off x="1283448" y="2576961"/>
        <a:ext cx="6334808" cy="77324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6F9F0-3392-48A0-A647-99630A931205}" type="datetimeFigureOut">
              <a:rPr lang="en-US" smtClean="0"/>
              <a:pPr/>
              <a:t>07-Feb-25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73DA9-E4FD-4A23-BF8D-751F88A36DF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United_States_Congress"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n.wikipedia.org/wiki/Food_safety" TargetMode="External"/><Relationship Id="rId4" Type="http://schemas.openxmlformats.org/officeDocument/2006/relationships/hyperlink" Target="https://en.wikipedia.org/wiki/Food_and_Drug_Administr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ADR def given by WHO (in 1972)</a:t>
            </a:r>
            <a:endParaRPr lang="en-US"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first federal law in the United States to protect consumers from unsafe and misbranded food and drugs</a:t>
            </a:r>
            <a:endParaRPr lang="en-IN"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15</a:t>
            </a:fld>
            <a:endParaRPr lang="en-US"/>
          </a:p>
        </p:txBody>
      </p:sp>
    </p:spTree>
    <p:extLst>
      <p:ext uri="{BB962C8B-B14F-4D97-AF65-F5344CB8AC3E}">
        <p14:creationId xmlns:p14="http://schemas.microsoft.com/office/powerpoint/2010/main" xmlns="" val="62806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introduction of this act was influenced by the death of more than 100 patients due to </a:t>
            </a:r>
            <a:r>
              <a:rPr lang="en-US" sz="1200" b="0" i="0" u="none" kern="1200" dirty="0" smtClean="0">
                <a:solidFill>
                  <a:schemeClr val="tx1"/>
                </a:solidFill>
                <a:effectLst/>
                <a:latin typeface="+mn-lt"/>
                <a:ea typeface="+mn-ea"/>
                <a:cs typeface="+mn-cs"/>
              </a:rPr>
              <a:t>Elixir</a:t>
            </a:r>
            <a:r>
              <a:rPr lang="en-US" sz="1200" b="0" i="0" u="none" kern="1200" baseline="0" dirty="0" smtClean="0">
                <a:solidFill>
                  <a:schemeClr val="tx1"/>
                </a:solidFill>
                <a:effectLst/>
                <a:latin typeface="+mn-lt"/>
                <a:ea typeface="+mn-ea"/>
                <a:cs typeface="+mn-cs"/>
              </a:rPr>
              <a:t> sulfanilamide.  The FDCA </a:t>
            </a:r>
            <a:r>
              <a:rPr lang="en-US" sz="1200" b="0" i="0" kern="1200" dirty="0" smtClean="0">
                <a:solidFill>
                  <a:schemeClr val="tx1"/>
                </a:solidFill>
                <a:effectLst/>
                <a:latin typeface="+mn-lt"/>
                <a:ea typeface="+mn-ea"/>
                <a:cs typeface="+mn-cs"/>
              </a:rPr>
              <a:t>is a set of laws passed by the </a:t>
            </a:r>
            <a:r>
              <a:rPr lang="en-US" sz="1200" b="0" i="0" u="none" strike="noStrike" kern="1200" dirty="0" smtClean="0">
                <a:solidFill>
                  <a:schemeClr val="tx1"/>
                </a:solidFill>
                <a:effectLst/>
                <a:latin typeface="+mn-lt"/>
                <a:ea typeface="+mn-ea"/>
                <a:cs typeface="+mn-cs"/>
                <a:hlinkClick r:id="rId3" tooltip="United States Congress"/>
              </a:rPr>
              <a:t>United States Congress</a:t>
            </a:r>
            <a:r>
              <a:rPr lang="en-US" sz="1200" b="0" i="0" kern="1200" dirty="0" smtClean="0">
                <a:solidFill>
                  <a:schemeClr val="tx1"/>
                </a:solidFill>
                <a:effectLst/>
                <a:latin typeface="+mn-lt"/>
                <a:ea typeface="+mn-ea"/>
                <a:cs typeface="+mn-cs"/>
              </a:rPr>
              <a:t> in 1938 giving authority to the U.S. </a:t>
            </a:r>
            <a:r>
              <a:rPr lang="en-US" sz="1200" b="0" i="0" u="none" strike="noStrike" kern="1200" dirty="0" smtClean="0">
                <a:solidFill>
                  <a:schemeClr val="tx1"/>
                </a:solidFill>
                <a:effectLst/>
                <a:latin typeface="+mn-lt"/>
                <a:ea typeface="+mn-ea"/>
                <a:cs typeface="+mn-cs"/>
                <a:hlinkClick r:id="rId4" tooltip="Food and Drug Administration"/>
              </a:rPr>
              <a:t>Food and Drug Administration</a:t>
            </a:r>
            <a:r>
              <a:rPr lang="en-US" sz="1200" b="0" i="0" kern="1200" dirty="0" smtClean="0">
                <a:solidFill>
                  <a:schemeClr val="tx1"/>
                </a:solidFill>
                <a:effectLst/>
                <a:latin typeface="+mn-lt"/>
                <a:ea typeface="+mn-ea"/>
                <a:cs typeface="+mn-cs"/>
              </a:rPr>
              <a:t> (FDA) to oversee the </a:t>
            </a:r>
            <a:r>
              <a:rPr lang="en-US" sz="1200" b="0" i="0" u="none" strike="noStrike" kern="1200" dirty="0" smtClean="0">
                <a:solidFill>
                  <a:schemeClr val="tx1"/>
                </a:solidFill>
                <a:effectLst/>
                <a:latin typeface="+mn-lt"/>
                <a:ea typeface="+mn-ea"/>
                <a:cs typeface="+mn-cs"/>
                <a:hlinkClick r:id="rId5" tooltip="Food safety"/>
              </a:rPr>
              <a:t>safety of food</a:t>
            </a:r>
            <a:r>
              <a:rPr lang="en-US" sz="1200" b="0" i="0" kern="1200" dirty="0" smtClean="0">
                <a:solidFill>
                  <a:schemeClr val="tx1"/>
                </a:solidFill>
                <a:effectLst/>
                <a:latin typeface="+mn-lt"/>
                <a:ea typeface="+mn-ea"/>
                <a:cs typeface="+mn-cs"/>
              </a:rPr>
              <a:t>, drugs, medical devices, and cosmetics.</a:t>
            </a:r>
            <a:endParaRPr lang="en-IN" b="0" u="sng" dirty="0">
              <a:solidFill>
                <a:schemeClr val="tx1"/>
              </a:solidFill>
            </a:endParaRPr>
          </a:p>
        </p:txBody>
      </p:sp>
      <p:sp>
        <p:nvSpPr>
          <p:cNvPr id="4" name="Slide Number Placeholder 3"/>
          <p:cNvSpPr>
            <a:spLocks noGrp="1"/>
          </p:cNvSpPr>
          <p:nvPr>
            <p:ph type="sldNum" sz="quarter" idx="10"/>
          </p:nvPr>
        </p:nvSpPr>
        <p:spPr/>
        <p:txBody>
          <a:bodyPr/>
          <a:lstStyle/>
          <a:p>
            <a:fld id="{7B773DA9-E4FD-4A23-BF8D-751F88A36DF7}" type="slidenum">
              <a:rPr lang="en-US" smtClean="0"/>
              <a:pPr/>
              <a:t>17</a:t>
            </a:fld>
            <a:endParaRPr lang="en-US"/>
          </a:p>
        </p:txBody>
      </p:sp>
    </p:spTree>
    <p:extLst>
      <p:ext uri="{BB962C8B-B14F-4D97-AF65-F5344CB8AC3E}">
        <p14:creationId xmlns:p14="http://schemas.microsoft.com/office/powerpoint/2010/main" xmlns="" val="56616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buFont typeface="Arial" panose="020B0604020202020204" pitchFamily="34" charset="0"/>
              <a:buChar char="•"/>
            </a:pPr>
            <a:r>
              <a:rPr lang="en-US" altLang="en-US" dirty="0" smtClean="0">
                <a:latin typeface="Times New Roman" panose="02020603050405020304" pitchFamily="18" charset="0"/>
                <a:cs typeface="Times New Roman" panose="02020603050405020304" pitchFamily="18" charset="0"/>
              </a:rPr>
              <a:t>During post war era- tranquilizers</a:t>
            </a:r>
            <a:r>
              <a:rPr lang="en-US" dirty="0" smtClean="0"/>
              <a:t> </a:t>
            </a:r>
            <a:r>
              <a:rPr lang="en-US" dirty="0" smtClean="0">
                <a:latin typeface="Times New Roman" panose="02020603050405020304" pitchFamily="18" charset="0"/>
                <a:cs typeface="Times New Roman" panose="02020603050405020304" pitchFamily="18" charset="0"/>
              </a:rPr>
              <a:t>developed in the 1950s by the West German pharmaceutical company </a:t>
            </a:r>
            <a:r>
              <a:rPr lang="en-US" dirty="0" err="1" smtClean="0">
                <a:latin typeface="Times New Roman" panose="02020603050405020304" pitchFamily="18" charset="0"/>
                <a:cs typeface="Times New Roman" panose="02020603050405020304" pitchFamily="18" charset="0"/>
              </a:rPr>
              <a:t>Chemie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Grünenthal</a:t>
            </a:r>
            <a:r>
              <a:rPr lang="en-US" dirty="0" smtClean="0">
                <a:latin typeface="Times New Roman" panose="02020603050405020304" pitchFamily="18" charset="0"/>
                <a:cs typeface="Times New Roman" panose="02020603050405020304" pitchFamily="18" charset="0"/>
              </a:rPr>
              <a:t> GmbH.</a:t>
            </a:r>
            <a:endParaRPr lang="en-US" altLang="en-US" dirty="0" smtClean="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altLang="en-US" dirty="0" smtClean="0">
                <a:latin typeface="Times New Roman" panose="02020603050405020304" pitchFamily="18" charset="0"/>
                <a:cs typeface="Times New Roman" panose="02020603050405020304" pitchFamily="18" charset="0"/>
              </a:rPr>
              <a:t>An OTC remedy gradually used for cold, flu,  nausea and morning sickness in pregnant ladies</a:t>
            </a:r>
          </a:p>
          <a:p>
            <a:pPr marL="257175" indent="-257175">
              <a:buFont typeface="Arial" panose="020B0604020202020204" pitchFamily="34" charset="0"/>
              <a:buChar char="•"/>
            </a:pPr>
            <a:r>
              <a:rPr lang="en-IN" dirty="0" smtClean="0">
                <a:latin typeface="Times New Roman" panose="02020603050405020304" pitchFamily="18" charset="0"/>
                <a:cs typeface="Times New Roman" panose="02020603050405020304" pitchFamily="18" charset="0"/>
              </a:rPr>
              <a:t>Dr </a:t>
            </a:r>
            <a:r>
              <a:rPr lang="en-IN" dirty="0" err="1" smtClean="0">
                <a:latin typeface="Times New Roman" panose="02020603050405020304" pitchFamily="18" charset="0"/>
                <a:cs typeface="Times New Roman" panose="02020603050405020304" pitchFamily="18" charset="0"/>
              </a:rPr>
              <a:t>Widukind</a:t>
            </a:r>
            <a:r>
              <a:rPr lang="en-IN" dirty="0" smtClean="0">
                <a:latin typeface="Times New Roman" panose="02020603050405020304" pitchFamily="18" charset="0"/>
                <a:cs typeface="Times New Roman" panose="02020603050405020304" pitchFamily="18" charset="0"/>
              </a:rPr>
              <a:t> </a:t>
            </a:r>
            <a:r>
              <a:rPr lang="en-IN" dirty="0" err="1" smtClean="0">
                <a:latin typeface="Times New Roman" panose="02020603050405020304" pitchFamily="18" charset="0"/>
                <a:cs typeface="Times New Roman" panose="02020603050405020304" pitchFamily="18" charset="0"/>
              </a:rPr>
              <a:t>Lenze</a:t>
            </a:r>
            <a:r>
              <a:rPr lang="en-IN" dirty="0" smtClean="0">
                <a:latin typeface="Times New Roman" panose="02020603050405020304" pitchFamily="18" charset="0"/>
                <a:cs typeface="Times New Roman" panose="02020603050405020304" pitchFamily="18" charset="0"/>
              </a:rPr>
              <a:t> and </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Dr</a:t>
            </a:r>
            <a:r>
              <a:rPr lang="en-US" altLang="en-US" dirty="0" smtClean="0">
                <a:latin typeface="Times New Roman" panose="02020603050405020304" pitchFamily="18" charset="0"/>
                <a:cs typeface="Times New Roman" panose="02020603050405020304" pitchFamily="18" charset="0"/>
              </a:rPr>
              <a:t> William </a:t>
            </a:r>
            <a:r>
              <a:rPr lang="en-US" altLang="en-US" dirty="0" err="1" smtClean="0">
                <a:latin typeface="Times New Roman" panose="02020603050405020304" pitchFamily="18" charset="0"/>
                <a:cs typeface="Times New Roman" panose="02020603050405020304" pitchFamily="18" charset="0"/>
              </a:rPr>
              <a:t>Mcbride</a:t>
            </a:r>
            <a:r>
              <a:rPr lang="en-US" altLang="en-US" dirty="0" smtClean="0">
                <a:latin typeface="Times New Roman" panose="02020603050405020304" pitchFamily="18" charset="0"/>
                <a:cs typeface="Times New Roman" panose="02020603050405020304" pitchFamily="18" charset="0"/>
              </a:rPr>
              <a:t> published the results. </a:t>
            </a:r>
          </a:p>
          <a:p>
            <a:pPr marL="257175" indent="-257175">
              <a:buFont typeface="Arial" panose="020B0604020202020204" pitchFamily="34" charset="0"/>
              <a:buChar char="•"/>
            </a:pPr>
            <a:r>
              <a:rPr lang="en-US" altLang="en-US" dirty="0" smtClean="0">
                <a:latin typeface="Times New Roman" panose="02020603050405020304" pitchFamily="18" charset="0"/>
                <a:cs typeface="Times New Roman" panose="02020603050405020304" pitchFamily="18" charset="0"/>
              </a:rPr>
              <a:t>Dr. Frances Kelsey credited for not approving the drug in America. </a:t>
            </a:r>
          </a:p>
          <a:p>
            <a:pPr marL="257175" indent="-257175">
              <a:buFont typeface="Arial" panose="020B0604020202020204" pitchFamily="34" charset="0"/>
              <a:buChar char="•"/>
            </a:pPr>
            <a:r>
              <a:rPr lang="en-US" altLang="en-US" dirty="0" smtClean="0">
                <a:latin typeface="Times New Roman" panose="02020603050405020304" pitchFamily="18" charset="0"/>
                <a:cs typeface="Times New Roman" panose="02020603050405020304" pitchFamily="18" charset="0"/>
              </a:rPr>
              <a:t>FDA approved it for treatment of leprosy and multiple myeloma.</a:t>
            </a:r>
          </a:p>
          <a:p>
            <a:endParaRPr lang="en-IN"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19</a:t>
            </a:fld>
            <a:endParaRPr lang="en-US"/>
          </a:p>
        </p:txBody>
      </p:sp>
    </p:spTree>
    <p:extLst>
      <p:ext uri="{BB962C8B-B14F-4D97-AF65-F5344CB8AC3E}">
        <p14:creationId xmlns:p14="http://schemas.microsoft.com/office/powerpoint/2010/main" xmlns="" val="288038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panose="02020603050405020304" pitchFamily="18" charset="0"/>
                <a:ea typeface="Cambria" pitchFamily="18" charset="0"/>
                <a:cs typeface="Times New Roman" panose="02020603050405020304" pitchFamily="18" charset="0"/>
              </a:rPr>
              <a:t>2004</a:t>
            </a:r>
            <a:r>
              <a:rPr lang="en-US" sz="1200" dirty="0" smtClean="0">
                <a:latin typeface="Times New Roman" panose="02020603050405020304" pitchFamily="18" charset="0"/>
                <a:ea typeface="Cambria" pitchFamily="18" charset="0"/>
                <a:cs typeface="Times New Roman" panose="02020603050405020304" pitchFamily="18" charset="0"/>
              </a:rPr>
              <a:t>: WHO emphasized to include TM in PV system, published guidelines on safety monitoring of herbal medicine.</a:t>
            </a:r>
          </a:p>
          <a:p>
            <a:pPr algn="just"/>
            <a:r>
              <a:rPr lang="en-US" b="1" dirty="0" smtClean="0">
                <a:latin typeface="Cambria" pitchFamily="18" charset="0"/>
                <a:ea typeface="Cambria" pitchFamily="18" charset="0"/>
              </a:rPr>
              <a:t>2006</a:t>
            </a:r>
            <a:r>
              <a:rPr lang="en-US" dirty="0" smtClean="0">
                <a:latin typeface="Cambria" pitchFamily="18" charset="0"/>
                <a:ea typeface="Cambria" pitchFamily="18" charset="0"/>
              </a:rPr>
              <a:t>: 2-day workshop – ‘Pharmacovigilance of </a:t>
            </a:r>
            <a:r>
              <a:rPr lang="en-US" dirty="0" err="1" smtClean="0">
                <a:latin typeface="Cambria" pitchFamily="18" charset="0"/>
                <a:ea typeface="Cambria" pitchFamily="18" charset="0"/>
              </a:rPr>
              <a:t>Ayu</a:t>
            </a:r>
            <a:r>
              <a:rPr lang="en-US" dirty="0" smtClean="0">
                <a:latin typeface="Cambria" pitchFamily="18" charset="0"/>
                <a:ea typeface="Cambria" pitchFamily="18" charset="0"/>
              </a:rPr>
              <a:t>. Med.’, </a:t>
            </a:r>
          </a:p>
          <a:p>
            <a:pPr algn="just"/>
            <a:r>
              <a:rPr lang="en-US" dirty="0" smtClean="0">
                <a:latin typeface="Cambria" pitchFamily="18" charset="0"/>
                <a:ea typeface="Cambria" pitchFamily="18" charset="0"/>
              </a:rPr>
              <a:t>             Idea of NPP for traditional medicines began</a:t>
            </a:r>
          </a:p>
          <a:p>
            <a:pPr algn="just"/>
            <a:r>
              <a:rPr lang="en-US" b="1" dirty="0" smtClean="0">
                <a:latin typeface="Cambria" pitchFamily="18" charset="0"/>
                <a:ea typeface="Cambria" pitchFamily="18" charset="0"/>
              </a:rPr>
              <a:t>2007</a:t>
            </a:r>
            <a:r>
              <a:rPr lang="en-US" dirty="0" smtClean="0">
                <a:latin typeface="Cambria" pitchFamily="18" charset="0"/>
                <a:ea typeface="Cambria" pitchFamily="18" charset="0"/>
              </a:rPr>
              <a:t>: 2-day workshop IPGT&amp;RA, Jamnagar, </a:t>
            </a:r>
          </a:p>
          <a:p>
            <a:pPr algn="just"/>
            <a:r>
              <a:rPr lang="en-US" dirty="0" smtClean="0">
                <a:latin typeface="Cambria" pitchFamily="18" charset="0"/>
                <a:ea typeface="Cambria" pitchFamily="18" charset="0"/>
              </a:rPr>
              <a:t>             based on recommendations of workshop: </a:t>
            </a:r>
          </a:p>
          <a:p>
            <a:pPr marL="627063" algn="just"/>
            <a:r>
              <a:rPr lang="en-US" dirty="0" smtClean="0">
                <a:latin typeface="Cambria" pitchFamily="18" charset="0"/>
                <a:ea typeface="Cambria" pitchFamily="18" charset="0"/>
              </a:rPr>
              <a:t>- PV-Cell established, </a:t>
            </a:r>
          </a:p>
          <a:p>
            <a:pPr marL="798513" indent="-171450" algn="just">
              <a:buFontTx/>
              <a:buChar char="-"/>
            </a:pPr>
            <a:r>
              <a:rPr lang="en-US" dirty="0" smtClean="0">
                <a:latin typeface="Cambria" pitchFamily="18" charset="0"/>
                <a:ea typeface="Cambria" pitchFamily="18" charset="0"/>
              </a:rPr>
              <a:t>Reporting form for suspected ADRs of ASUD developed</a:t>
            </a:r>
          </a:p>
          <a:p>
            <a:pPr marL="798513" indent="-171450" algn="just">
              <a:buFontTx/>
              <a:buChar char="-"/>
            </a:pPr>
            <a:endParaRPr lang="en-US" dirty="0" smtClean="0">
              <a:latin typeface="Cambria" pitchFamily="18" charset="0"/>
              <a:ea typeface="Cambria" pitchFamily="18" charset="0"/>
            </a:endParaRPr>
          </a:p>
          <a:p>
            <a:pPr algn="just"/>
            <a:r>
              <a:rPr lang="en-US" b="1" dirty="0" smtClean="0">
                <a:latin typeface="Cambria" pitchFamily="18" charset="0"/>
                <a:ea typeface="Cambria" pitchFamily="18" charset="0"/>
              </a:rPr>
              <a:t>2008</a:t>
            </a:r>
            <a:r>
              <a:rPr lang="en-US" dirty="0" smtClean="0">
                <a:latin typeface="Cambria" pitchFamily="18" charset="0"/>
                <a:ea typeface="Cambria" pitchFamily="18" charset="0"/>
              </a:rPr>
              <a:t>: Draft analyzed, discussed in AYUSH, Draft Finalized, </a:t>
            </a:r>
          </a:p>
          <a:p>
            <a:pPr algn="just"/>
            <a:r>
              <a:rPr lang="en-US" sz="1600" b="1" dirty="0" smtClean="0">
                <a:latin typeface="Cambria" pitchFamily="18" charset="0"/>
                <a:ea typeface="Cambria" pitchFamily="18" charset="0"/>
              </a:rPr>
              <a:t>NPP of ASU medicines launched</a:t>
            </a:r>
            <a:r>
              <a:rPr lang="en-US" dirty="0" smtClean="0">
                <a:latin typeface="Cambria" pitchFamily="18" charset="0"/>
                <a:ea typeface="Cambria" pitchFamily="18" charset="0"/>
              </a:rPr>
              <a:t>, </a:t>
            </a:r>
          </a:p>
          <a:p>
            <a:pPr algn="just"/>
            <a:r>
              <a:rPr lang="en-US" dirty="0" smtClean="0">
                <a:latin typeface="Cambria" pitchFamily="18" charset="0"/>
                <a:ea typeface="Cambria" pitchFamily="18" charset="0"/>
              </a:rPr>
              <a:t>IPGT&amp;RA–NPRC, 2009-10 –</a:t>
            </a:r>
            <a:r>
              <a:rPr lang="en-US" dirty="0" err="1" smtClean="0">
                <a:latin typeface="Cambria" pitchFamily="18" charset="0"/>
                <a:ea typeface="Cambria" pitchFamily="18" charset="0"/>
              </a:rPr>
              <a:t>prog</a:t>
            </a:r>
            <a:r>
              <a:rPr lang="en-US" dirty="0" smtClean="0">
                <a:latin typeface="Cambria" pitchFamily="18" charset="0"/>
                <a:ea typeface="Cambria" pitchFamily="18" charset="0"/>
              </a:rPr>
              <a:t>. reviewed</a:t>
            </a:r>
          </a:p>
          <a:p>
            <a:pPr marL="627063" indent="0" algn="just">
              <a:buFontTx/>
              <a:buNone/>
            </a:pPr>
            <a:endParaRPr lang="en-US" dirty="0" smtClean="0">
              <a:latin typeface="Cambria" pitchFamily="18" charset="0"/>
              <a:ea typeface="Cambria" pitchFamily="18" charset="0"/>
            </a:endParaRPr>
          </a:p>
          <a:p>
            <a:pPr algn="just"/>
            <a:endParaRPr lang="en-US" dirty="0" smtClean="0">
              <a:latin typeface="Cambria" pitchFamily="18" charset="0"/>
              <a:ea typeface="Cambr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ea typeface="Cambria"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ea typeface="Cambria" pitchFamily="18" charset="0"/>
              <a:cs typeface="Times New Roman" panose="02020603050405020304" pitchFamily="18" charset="0"/>
            </a:endParaRPr>
          </a:p>
          <a:p>
            <a:endParaRPr lang="en-IN"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23</a:t>
            </a:fld>
            <a:endParaRPr lang="en-US"/>
          </a:p>
        </p:txBody>
      </p:sp>
    </p:spTree>
    <p:extLst>
      <p:ext uri="{BB962C8B-B14F-4D97-AF65-F5344CB8AC3E}">
        <p14:creationId xmlns:p14="http://schemas.microsoft.com/office/powerpoint/2010/main" xmlns="" val="296222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ASU drugs are considered as safe drugs. This perception is likely to change</a:t>
            </a:r>
            <a:r>
              <a:rPr lang="en-US" baseline="0" dirty="0" smtClean="0"/>
              <a:t> in the light of some recent incidences of ADRs during their use.</a:t>
            </a:r>
            <a:endParaRPr lang="en-US"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2020 Amendment in DMR, 1954 has</a:t>
            </a:r>
            <a:r>
              <a:rPr lang="en-US" b="1" baseline="0" dirty="0" smtClean="0"/>
              <a:t> added to the 54 diseases, those from Schedule J inclusions and altogether the number of diseases has been now increased to 78. </a:t>
            </a:r>
            <a:endParaRPr lang="en-IN" b="1"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40</a:t>
            </a:fld>
            <a:endParaRPr lang="en-US"/>
          </a:p>
        </p:txBody>
      </p:sp>
    </p:spTree>
    <p:extLst>
      <p:ext uri="{BB962C8B-B14F-4D97-AF65-F5344CB8AC3E}">
        <p14:creationId xmlns:p14="http://schemas.microsoft.com/office/powerpoint/2010/main" xmlns="" val="130552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Submission</a:t>
            </a:r>
            <a:r>
              <a:rPr lang="en-US" baseline="0" dirty="0" smtClean="0"/>
              <a:t> against Misleading can be now done in Online mode, or by downloading the Word/ PDF submission format and sending to the respective Peripheral Pharmacovigilance Unit.  </a:t>
            </a:r>
            <a:endParaRPr lang="en-IN"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41</a:t>
            </a:fld>
            <a:endParaRPr lang="en-US"/>
          </a:p>
        </p:txBody>
      </p:sp>
    </p:spTree>
    <p:extLst>
      <p:ext uri="{BB962C8B-B14F-4D97-AF65-F5344CB8AC3E}">
        <p14:creationId xmlns:p14="http://schemas.microsoft.com/office/powerpoint/2010/main" xmlns="" val="3140146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B773DA9-E4FD-4A23-BF8D-751F88A36DF7}" type="slidenum">
              <a:rPr lang="en-US" smtClean="0"/>
              <a:pPr/>
              <a:t>49</a:t>
            </a:fld>
            <a:endParaRPr lang="en-US"/>
          </a:p>
        </p:txBody>
      </p:sp>
    </p:spTree>
    <p:extLst>
      <p:ext uri="{BB962C8B-B14F-4D97-AF65-F5344CB8AC3E}">
        <p14:creationId xmlns:p14="http://schemas.microsoft.com/office/powerpoint/2010/main" xmlns="" val="271811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324805-1304-4D50-9B1F-7361E2BFDDF6}" type="datetime1">
              <a:rPr lang="en-US" smtClean="0"/>
              <a:pPr/>
              <a:t>07-Feb-25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ED8C58-CFAC-4CCE-A7FB-59A879C8B7FC}" type="datetime1">
              <a:rPr lang="en-US" smtClean="0"/>
              <a:pPr/>
              <a:t>07-Feb-25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6EC4D-5106-4C05-B7A4-A9EFB9DD535B}" type="datetime1">
              <a:rPr lang="en-US" smtClean="0"/>
              <a:pPr/>
              <a:t>07-Feb-25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90EBC-BC34-40EA-BC44-02F69473F290}" type="datetime1">
              <a:rPr lang="en-US" smtClean="0"/>
              <a:pPr/>
              <a:t>07-Feb-25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2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AE4D83-8668-4564-8F0F-B93AA823886E}" type="datetime1">
              <a:rPr lang="en-US" smtClean="0"/>
              <a:pPr/>
              <a:t>07-Feb-25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7063F4-A3D7-486A-9424-CCE2B0537664}" type="datetime1">
              <a:rPr lang="en-US" smtClean="0"/>
              <a:pPr/>
              <a:t>07-Feb-25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34EF2-34BA-4BB2-8BFC-6F3EF5E2FC63}" type="datetime1">
              <a:rPr lang="en-US" smtClean="0"/>
              <a:pPr/>
              <a:t>07-Feb-25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4A96EF-7E5A-43C8-9FA3-410086E943AE}" type="datetime1">
              <a:rPr lang="en-US" smtClean="0"/>
              <a:pPr/>
              <a:t>07-Feb-25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C9686-8411-448B-A0B3-035A625CE7A3}" type="datetime1">
              <a:rPr lang="en-US" smtClean="0"/>
              <a:pPr/>
              <a:t>07-Feb-25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F6A00-426C-4ECD-BB7C-29794C0B3AF3}" type="datetime1">
              <a:rPr lang="en-US" smtClean="0"/>
              <a:pPr/>
              <a:t>07-Feb-25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6AECB-9F82-45CA-B521-1BBFC1637B39}" type="datetime1">
              <a:rPr lang="en-US" smtClean="0"/>
              <a:pPr/>
              <a:t>07-Feb-25</a:t>
            </a:fld>
            <a:endParaRPr lang="en-US"/>
          </a:p>
        </p:txBody>
      </p:sp>
      <p:sp>
        <p:nvSpPr>
          <p:cNvPr id="5" name="Footer Placeholder 4"/>
          <p:cNvSpPr>
            <a:spLocks noGrp="1"/>
          </p:cNvSpPr>
          <p:nvPr>
            <p:ph type="ftr" sz="quarter" idx="3"/>
          </p:nvPr>
        </p:nvSpPr>
        <p:spPr>
          <a:xfrm>
            <a:off x="3124201"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ayusuraksha.com/"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E2014C-598C-46B0-9578-AA8E886F3D9B}"/>
              </a:ext>
            </a:extLst>
          </p:cNvPr>
          <p:cNvSpPr txBox="1"/>
          <p:nvPr/>
        </p:nvSpPr>
        <p:spPr>
          <a:xfrm>
            <a:off x="0" y="4357694"/>
            <a:ext cx="9144000" cy="1754326"/>
          </a:xfrm>
          <a:prstGeom prst="rect">
            <a:avLst/>
          </a:prstGeom>
          <a:noFill/>
        </p:spPr>
        <p:txBody>
          <a:bodyPr wrap="square" rtlCol="0">
            <a:spAutoFit/>
          </a:bodyPr>
          <a:lstStyle/>
          <a:p>
            <a:pPr algn="just"/>
            <a:r>
              <a:rPr lang="en-IN" sz="2400" b="1" dirty="0"/>
              <a:t>Dr. Rohit Sharma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solidFill>
                <a:effectLst/>
                <a:ea typeface="Times New Roman" panose="02020603050405020304" pitchFamily="18" charset="0"/>
              </a:rPr>
              <a:t>Assistant Professor</a:t>
            </a:r>
            <a:r>
              <a:rPr kumimoji="0" lang="en-US" altLang="en-US" sz="1400" i="0" u="none" strike="noStrike" cap="none" normalizeH="0" baseline="0" dirty="0" smtClean="0">
                <a:ln>
                  <a:noFill/>
                </a:ln>
                <a:solidFill>
                  <a:schemeClr val="tx1"/>
                </a:solidFill>
                <a:effectLst/>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smtClean="0"/>
              <a:t>Dept of </a:t>
            </a:r>
            <a:r>
              <a:rPr lang="en-US" altLang="en-US" sz="1400" dirty="0" err="1" smtClean="0"/>
              <a:t>Rasashastra</a:t>
            </a:r>
            <a:r>
              <a:rPr lang="en-US" altLang="en-US" sz="1400" dirty="0" smtClean="0"/>
              <a:t> &amp; </a:t>
            </a:r>
            <a:r>
              <a:rPr lang="en-US" altLang="en-US" sz="1400" dirty="0" err="1" smtClean="0"/>
              <a:t>Bhaishjya</a:t>
            </a:r>
            <a:r>
              <a:rPr lang="en-US" altLang="en-US" sz="1400" dirty="0" smtClean="0"/>
              <a:t> </a:t>
            </a:r>
            <a:r>
              <a:rPr lang="en-US" altLang="en-US" sz="1400" dirty="0" err="1" smtClean="0"/>
              <a:t>Kalpana</a:t>
            </a:r>
            <a:endParaRPr kumimoji="0" lang="en-US" altLang="en-US" sz="8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err="1" smtClean="0">
                <a:ln>
                  <a:noFill/>
                </a:ln>
                <a:solidFill>
                  <a:schemeClr val="tx1"/>
                </a:solidFill>
                <a:ea typeface="Times New Roman" panose="02020603050405020304" pitchFamily="18" charset="0"/>
              </a:rPr>
              <a:t>FoA</a:t>
            </a:r>
            <a:r>
              <a:rPr kumimoji="0" lang="en-US" altLang="en-US" sz="1400" i="0" u="none" strike="noStrike" cap="none" normalizeH="0" baseline="0" dirty="0" smtClean="0">
                <a:ln>
                  <a:noFill/>
                </a:ln>
                <a:solidFill>
                  <a:schemeClr val="tx1"/>
                </a:solidFill>
                <a:ea typeface="Times New Roman" panose="02020603050405020304" pitchFamily="18" charset="0"/>
              </a:rPr>
              <a:t>, Institute of Medical Sciences, </a:t>
            </a:r>
            <a:endParaRPr kumimoji="0" lang="en-US" altLang="en-US" sz="1400" i="0" u="none" strike="noStrike" cap="none" normalizeH="0" baseline="0" dirty="0">
              <a:ln>
                <a:noFill/>
              </a:ln>
              <a:solidFill>
                <a:schemeClr val="tx1"/>
              </a:solidFill>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solidFill>
                <a:ea typeface="Times New Roman" panose="02020603050405020304" pitchFamily="18" charset="0"/>
              </a:rPr>
              <a:t>Banaras Hindu University, Varanasi-221005, India.</a:t>
            </a:r>
            <a:endParaRPr kumimoji="0" lang="en-US" altLang="en-US" sz="800" i="0" u="none" strike="noStrike" cap="none" normalizeH="0" baseline="0" dirty="0">
              <a:ln>
                <a:noFill/>
              </a:ln>
              <a:solidFill>
                <a:schemeClr val="tx1"/>
              </a:solidFill>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400" i="0" u="none" strike="noStrike" cap="none" normalizeH="0" baseline="0" dirty="0" smtClean="0">
                <a:ln>
                  <a:noFill/>
                </a:ln>
                <a:solidFill>
                  <a:srgbClr val="000000"/>
                </a:solidFill>
                <a:ea typeface="Times New Roman" panose="02020603050405020304" pitchFamily="18" charset="0"/>
                <a:sym typeface="Wingdings" panose="05000000000000000000" pitchFamily="2" charset="2"/>
              </a:rPr>
              <a:t>rohitsharma@bhu.ac.in/ </a:t>
            </a:r>
            <a:r>
              <a:rPr kumimoji="0" lang="en-US" altLang="en-US" sz="1400" i="0" u="none" strike="noStrike" cap="none" normalizeH="0" baseline="0" dirty="0">
                <a:ln>
                  <a:noFill/>
                </a:ln>
                <a:solidFill>
                  <a:srgbClr val="000000"/>
                </a:solidFill>
                <a:ea typeface="Times New Roman" panose="02020603050405020304" pitchFamily="18" charset="0"/>
                <a:sym typeface="Wingdings" panose="05000000000000000000" pitchFamily="2" charset="2"/>
              </a:rPr>
              <a:t>dhanvantari86@gmail.com</a:t>
            </a:r>
          </a:p>
          <a:p>
            <a:pPr marR="0" lvl="0" algn="l" defTabSz="914400" rtl="0" eaLnBrk="0" fontAlgn="base" latinLnBrk="0" hangingPunct="0">
              <a:lnSpc>
                <a:spcPct val="100000"/>
              </a:lnSpc>
              <a:spcBef>
                <a:spcPct val="0"/>
              </a:spcBef>
              <a:spcAft>
                <a:spcPct val="0"/>
              </a:spcAft>
              <a:buClrTx/>
              <a:buSzTx/>
              <a:tabLst/>
            </a:pPr>
            <a:r>
              <a:rPr lang="en-US" altLang="en-US" sz="1400" dirty="0">
                <a:solidFill>
                  <a:srgbClr val="000000"/>
                </a:solidFill>
                <a:ea typeface="Times New Roman" panose="02020603050405020304" pitchFamily="18" charset="0"/>
                <a:sym typeface="Wingdings" panose="05000000000000000000" pitchFamily="2" charset="2"/>
              </a:rPr>
              <a:t>     </a:t>
            </a:r>
            <a:r>
              <a:rPr lang="en-US" altLang="en-US" sz="1400" dirty="0">
                <a:ea typeface="Times New Roman" panose="02020603050405020304" pitchFamily="18" charset="0"/>
                <a:sym typeface="Wingdings" panose="05000000000000000000" pitchFamily="2" charset="2"/>
              </a:rPr>
              <a:t> +91 </a:t>
            </a:r>
            <a:r>
              <a:rPr kumimoji="0" lang="en-US" altLang="en-US" sz="1400" b="0" i="0" u="none" strike="noStrike" cap="none" normalizeH="0" baseline="0" dirty="0">
                <a:ln>
                  <a:noFill/>
                </a:ln>
                <a:solidFill>
                  <a:schemeClr val="tx1"/>
                </a:solidFill>
                <a:ea typeface="Times New Roman" panose="02020603050405020304" pitchFamily="18" charset="0"/>
              </a:rPr>
              <a:t>9816724054</a:t>
            </a:r>
            <a:endParaRPr kumimoji="0" lang="en-US" altLang="en-US" sz="800" i="0" u="none" strike="noStrike" cap="none" normalizeH="0" baseline="0" dirty="0">
              <a:ln>
                <a:noFill/>
              </a:ln>
              <a:solidFill>
                <a:srgbClr val="000000"/>
              </a:solidFill>
              <a:sym typeface="Wingdings" panose="05000000000000000000" pitchFamily="2" charset="2"/>
            </a:endParaRPr>
          </a:p>
        </p:txBody>
      </p:sp>
      <p:pic>
        <p:nvPicPr>
          <p:cNvPr id="3" name="Picture 2">
            <a:extLst>
              <a:ext uri="{FF2B5EF4-FFF2-40B4-BE49-F238E27FC236}">
                <a16:creationId xmlns:a16="http://schemas.microsoft.com/office/drawing/2014/main" xmlns="" id="{5BF224B3-E750-4B17-B683-37AFBAD0B3E3}"/>
              </a:ext>
            </a:extLst>
          </p:cNvPr>
          <p:cNvPicPr/>
          <p:nvPr/>
        </p:nvPicPr>
        <p:blipFill>
          <a:blip r:embed="rId2" cstate="print"/>
          <a:srcRect/>
          <a:stretch>
            <a:fillRect/>
          </a:stretch>
        </p:blipFill>
        <p:spPr bwMode="auto">
          <a:xfrm>
            <a:off x="4857752" y="4500570"/>
            <a:ext cx="3962400" cy="1112254"/>
          </a:xfrm>
          <a:prstGeom prst="rect">
            <a:avLst/>
          </a:prstGeom>
          <a:noFill/>
          <a:ln w="9525">
            <a:noFill/>
            <a:miter lim="800000"/>
            <a:headEnd/>
            <a:tailEnd/>
          </a:ln>
        </p:spPr>
      </p:pic>
      <p:pic>
        <p:nvPicPr>
          <p:cNvPr id="30726" name="Picture 6" descr="overview-bottom"/>
          <p:cNvPicPr>
            <a:picLocks noChangeAspect="1" noChangeArrowheads="1"/>
          </p:cNvPicPr>
          <p:nvPr/>
        </p:nvPicPr>
        <p:blipFill>
          <a:blip r:embed="rId3"/>
          <a:srcRect/>
          <a:stretch>
            <a:fillRect/>
          </a:stretch>
        </p:blipFill>
        <p:spPr bwMode="auto">
          <a:xfrm>
            <a:off x="1000100" y="1285860"/>
            <a:ext cx="7000924" cy="2159996"/>
          </a:xfrm>
          <a:prstGeom prst="rect">
            <a:avLst/>
          </a:prstGeom>
          <a:noFill/>
        </p:spPr>
      </p:pic>
      <p:pic>
        <p:nvPicPr>
          <p:cNvPr id="7" name="Picture 3">
            <a:extLst>
              <a:ext uri="{FF2B5EF4-FFF2-40B4-BE49-F238E27FC236}">
                <a16:creationId xmlns:a16="http://schemas.microsoft.com/office/drawing/2014/main" xmlns="" id="{10F27CD8-BBC9-4639-8422-682A1C68764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2844" y="5835668"/>
            <a:ext cx="136525" cy="23653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Date Placeholder 5"/>
          <p:cNvSpPr>
            <a:spLocks noGrp="1"/>
          </p:cNvSpPr>
          <p:nvPr>
            <p:ph type="dt" sz="half" idx="10"/>
          </p:nvPr>
        </p:nvSpPr>
        <p:spPr/>
        <p:txBody>
          <a:bodyPr/>
          <a:lstStyle/>
          <a:p>
            <a:fld id="{B470653A-C983-4372-9F40-AB5D6D32128D}" type="datetime1">
              <a:rPr lang="en-US" smtClean="0"/>
              <a:pPr/>
              <a:t>07-Feb-25</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sp>
        <p:nvSpPr>
          <p:cNvPr id="4" name="Rectangle 3"/>
          <p:cNvSpPr/>
          <p:nvPr/>
        </p:nvSpPr>
        <p:spPr>
          <a:xfrm>
            <a:off x="0" y="0"/>
            <a:ext cx="9144000" cy="6858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57200" y="333375"/>
            <a:ext cx="8229600" cy="61912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6B3C93AD-3680-4F07-B5F9-9D96784F918D}"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2643182"/>
            <a:ext cx="7643866" cy="1143000"/>
          </a:xfrm>
        </p:spPr>
        <p:txBody>
          <a:bodyPr>
            <a:noAutofit/>
          </a:bodyPr>
          <a:lstStyle/>
          <a:p>
            <a:pPr algn="just"/>
            <a:r>
              <a:rPr lang="en-US" sz="4000" b="1" dirty="0" smtClean="0">
                <a:latin typeface="Cambria" pitchFamily="18" charset="0"/>
                <a:ea typeface="Cambria" pitchFamily="18" charset="0"/>
              </a:rPr>
              <a:t>Signal</a:t>
            </a:r>
            <a:r>
              <a:rPr lang="en-US" sz="2800" b="1" dirty="0" smtClean="0">
                <a:latin typeface="Cambria" pitchFamily="18" charset="0"/>
                <a:ea typeface="Cambria" pitchFamily="18" charset="0"/>
              </a:rPr>
              <a:t/>
            </a:r>
            <a:br>
              <a:rPr lang="en-US" sz="2800" b="1" dirty="0" smtClean="0">
                <a:latin typeface="Cambria" pitchFamily="18" charset="0"/>
                <a:ea typeface="Cambria" pitchFamily="18" charset="0"/>
              </a:rPr>
            </a:br>
            <a:r>
              <a:rPr lang="en-US" sz="2800" dirty="0" smtClean="0"/>
              <a:t/>
            </a:r>
            <a:br>
              <a:rPr lang="en-US" sz="2800" dirty="0" smtClean="0"/>
            </a:br>
            <a:r>
              <a:rPr lang="en-US" sz="2800" dirty="0" smtClean="0"/>
              <a:t>- </a:t>
            </a:r>
            <a:r>
              <a:rPr lang="en-US" sz="2800" b="1" dirty="0" smtClean="0">
                <a:solidFill>
                  <a:schemeClr val="bg1"/>
                </a:solidFill>
                <a:latin typeface="Cambria" pitchFamily="18" charset="0"/>
                <a:ea typeface="Cambria" pitchFamily="18" charset="0"/>
              </a:rPr>
              <a:t>Reported information </a:t>
            </a:r>
            <a:r>
              <a:rPr lang="en-US" sz="2800" dirty="0" smtClean="0">
                <a:solidFill>
                  <a:schemeClr val="bg1"/>
                </a:solidFill>
                <a:latin typeface="Cambria" pitchFamily="18" charset="0"/>
                <a:ea typeface="Cambria" pitchFamily="18" charset="0"/>
              </a:rPr>
              <a:t>on a possible causal relationship between an adverse event and a drug, the relationship being previously unknown or incompletely documented. (WHO)</a:t>
            </a:r>
            <a:br>
              <a:rPr lang="en-US" sz="2800" dirty="0" smtClean="0">
                <a:solidFill>
                  <a:schemeClr val="bg1"/>
                </a:solidFill>
                <a:latin typeface="Cambria" pitchFamily="18" charset="0"/>
                <a:ea typeface="Cambria" pitchFamily="18" charset="0"/>
              </a:rPr>
            </a:br>
            <a:r>
              <a:rPr lang="en-US" sz="2800" dirty="0" smtClean="0">
                <a:solidFill>
                  <a:schemeClr val="bg1"/>
                </a:solidFill>
                <a:latin typeface="Cambria" pitchFamily="18" charset="0"/>
                <a:ea typeface="Cambria" pitchFamily="18" charset="0"/>
              </a:rPr>
              <a:t/>
            </a:r>
            <a:br>
              <a:rPr lang="en-US" sz="2800" dirty="0" smtClean="0">
                <a:solidFill>
                  <a:schemeClr val="bg1"/>
                </a:solidFill>
                <a:latin typeface="Cambria" pitchFamily="18" charset="0"/>
                <a:ea typeface="Cambria" pitchFamily="18" charset="0"/>
              </a:rPr>
            </a:br>
            <a:r>
              <a:rPr lang="en-US" sz="2800" dirty="0" smtClean="0">
                <a:solidFill>
                  <a:schemeClr val="bg1"/>
                </a:solidFill>
                <a:latin typeface="Cambria" pitchFamily="18" charset="0"/>
                <a:ea typeface="Cambria" pitchFamily="18" charset="0"/>
              </a:rPr>
              <a:t>- Usually more than a single report is required to generate a signal, depending upon the seriousness of the event, and the quality of information.</a:t>
            </a:r>
            <a:endParaRPr lang="en-US" sz="2800" dirty="0">
              <a:solidFill>
                <a:schemeClr val="bg1"/>
              </a:solidFill>
              <a:latin typeface="Cambria" pitchFamily="18" charset="0"/>
              <a:ea typeface="Cambria" pitchFamily="18" charset="0"/>
            </a:endParaRPr>
          </a:p>
        </p:txBody>
      </p:sp>
      <p:sp>
        <p:nvSpPr>
          <p:cNvPr id="3" name="Date Placeholder 2"/>
          <p:cNvSpPr>
            <a:spLocks noGrp="1"/>
          </p:cNvSpPr>
          <p:nvPr>
            <p:ph type="dt" sz="half" idx="10"/>
          </p:nvPr>
        </p:nvSpPr>
        <p:spPr/>
        <p:txBody>
          <a:bodyPr/>
          <a:lstStyle/>
          <a:p>
            <a:fld id="{19AC3E24-B708-4FE5-A0A0-0CEC01451FF5}"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166688" y="585788"/>
            <a:ext cx="8810625" cy="568642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06F8E7A9-7499-4C70-9268-F65408A3A133}"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660904" y="2751813"/>
            <a:ext cx="2121305" cy="143038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Times New Roman" panose="02020603050405020304" pitchFamily="18" charset="0"/>
                <a:cs typeface="Times New Roman" panose="02020603050405020304" pitchFamily="18" charset="0"/>
              </a:rPr>
              <a:t>Historical evolution of Pharmacovigilance</a:t>
            </a:r>
          </a:p>
        </p:txBody>
      </p:sp>
      <p:sp>
        <p:nvSpPr>
          <p:cNvPr id="8" name="Rounded Rectangle 7"/>
          <p:cNvSpPr/>
          <p:nvPr/>
        </p:nvSpPr>
        <p:spPr>
          <a:xfrm>
            <a:off x="671891" y="2685724"/>
            <a:ext cx="2489117" cy="72829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1938</a:t>
            </a:r>
          </a:p>
          <a:p>
            <a:pPr algn="ctr"/>
            <a:r>
              <a:rPr lang="en-US" sz="1400" dirty="0">
                <a:solidFill>
                  <a:schemeClr val="tx1"/>
                </a:solidFill>
                <a:latin typeface="Times New Roman" panose="02020603050405020304" pitchFamily="18" charset="0"/>
                <a:cs typeface="Times New Roman" panose="02020603050405020304" pitchFamily="18" charset="0"/>
              </a:rPr>
              <a:t>Federal FDC Act was established </a:t>
            </a:r>
          </a:p>
        </p:txBody>
      </p:sp>
      <p:sp>
        <p:nvSpPr>
          <p:cNvPr id="9" name="Rounded Rectangle 8"/>
          <p:cNvSpPr/>
          <p:nvPr/>
        </p:nvSpPr>
        <p:spPr>
          <a:xfrm>
            <a:off x="671892" y="4348895"/>
            <a:ext cx="2526674" cy="80493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1961</a:t>
            </a:r>
          </a:p>
          <a:p>
            <a:pPr algn="ctr"/>
            <a:r>
              <a:rPr lang="en-US" sz="1400" dirty="0">
                <a:solidFill>
                  <a:schemeClr val="tx1"/>
                </a:solidFill>
                <a:latin typeface="Times New Roman" panose="02020603050405020304" pitchFamily="18" charset="0"/>
                <a:cs typeface="Times New Roman" panose="02020603050405020304" pitchFamily="18" charset="0"/>
              </a:rPr>
              <a:t>McBride’s Letter about the tragedy of Thalidomide</a:t>
            </a:r>
          </a:p>
        </p:txBody>
      </p:sp>
      <p:sp>
        <p:nvSpPr>
          <p:cNvPr id="10" name="Rounded Rectangle 9"/>
          <p:cNvSpPr/>
          <p:nvPr/>
        </p:nvSpPr>
        <p:spPr>
          <a:xfrm>
            <a:off x="671892" y="1756850"/>
            <a:ext cx="2489116" cy="863903"/>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1937</a:t>
            </a:r>
          </a:p>
          <a:p>
            <a:pPr algn="ctr"/>
            <a:r>
              <a:rPr lang="en-US" sz="1400" dirty="0">
                <a:solidFill>
                  <a:schemeClr val="tx1"/>
                </a:solidFill>
                <a:latin typeface="Times New Roman" panose="02020603050405020304" pitchFamily="18" charset="0"/>
                <a:cs typeface="Times New Roman" panose="02020603050405020304" pitchFamily="18" charset="0"/>
              </a:rPr>
              <a:t>USA with the solvent diethyl glycol</a:t>
            </a:r>
          </a:p>
        </p:txBody>
      </p:sp>
      <p:sp>
        <p:nvSpPr>
          <p:cNvPr id="11" name="Rounded Rectangle 10"/>
          <p:cNvSpPr/>
          <p:nvPr/>
        </p:nvSpPr>
        <p:spPr>
          <a:xfrm>
            <a:off x="671892" y="3478986"/>
            <a:ext cx="2526674" cy="80493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1955</a:t>
            </a:r>
          </a:p>
          <a:p>
            <a:pPr algn="ctr"/>
            <a:r>
              <a:rPr lang="en-US" sz="1400" dirty="0">
                <a:solidFill>
                  <a:schemeClr val="tx1"/>
                </a:solidFill>
                <a:latin typeface="Times New Roman" panose="02020603050405020304" pitchFamily="18" charset="0"/>
                <a:cs typeface="Times New Roman" panose="02020603050405020304" pitchFamily="18" charset="0"/>
              </a:rPr>
              <a:t>Gastrointestinal toxicity of aspirin(ASA) was proved </a:t>
            </a:r>
          </a:p>
        </p:txBody>
      </p:sp>
      <p:sp>
        <p:nvSpPr>
          <p:cNvPr id="12" name="Rounded Rectangle 11"/>
          <p:cNvSpPr/>
          <p:nvPr/>
        </p:nvSpPr>
        <p:spPr>
          <a:xfrm>
            <a:off x="671891" y="866803"/>
            <a:ext cx="2477547" cy="82507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1848</a:t>
            </a:r>
          </a:p>
          <a:p>
            <a:pPr algn="ctr"/>
            <a:r>
              <a:rPr lang="en-US" sz="1400" dirty="0">
                <a:solidFill>
                  <a:schemeClr val="tx1"/>
                </a:solidFill>
                <a:latin typeface="Times New Roman" panose="02020603050405020304" pitchFamily="18" charset="0"/>
                <a:cs typeface="Times New Roman" panose="02020603050405020304" pitchFamily="18" charset="0"/>
              </a:rPr>
              <a:t>Hannah’s death caused by chloroform</a:t>
            </a:r>
            <a:endParaRPr lang="en-US" sz="14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210362" y="1756851"/>
            <a:ext cx="2390066" cy="8875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1968</a:t>
            </a:r>
          </a:p>
          <a:p>
            <a:pPr algn="ctr"/>
            <a:r>
              <a:rPr lang="en-US" sz="1400" dirty="0">
                <a:solidFill>
                  <a:schemeClr val="tx1"/>
                </a:solidFill>
                <a:latin typeface="Times New Roman" panose="02020603050405020304" pitchFamily="18" charset="0"/>
                <a:cs typeface="Times New Roman" panose="02020603050405020304" pitchFamily="18" charset="0"/>
              </a:rPr>
              <a:t>WHO program for International Drug Monitoring was instituted</a:t>
            </a:r>
          </a:p>
        </p:txBody>
      </p:sp>
      <p:sp>
        <p:nvSpPr>
          <p:cNvPr id="14" name="Rounded Rectangle 13"/>
          <p:cNvSpPr/>
          <p:nvPr/>
        </p:nvSpPr>
        <p:spPr>
          <a:xfrm>
            <a:off x="6210362" y="2759474"/>
            <a:ext cx="2390066" cy="7495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1995</a:t>
            </a:r>
          </a:p>
          <a:p>
            <a:pPr algn="ctr"/>
            <a:r>
              <a:rPr lang="en-US" sz="1400" dirty="0">
                <a:solidFill>
                  <a:schemeClr val="tx1"/>
                </a:solidFill>
                <a:latin typeface="Times New Roman" panose="02020603050405020304" pitchFamily="18" charset="0"/>
                <a:cs typeface="Times New Roman" panose="02020603050405020304" pitchFamily="18" charset="0"/>
              </a:rPr>
              <a:t>EMA(European Medicines agency) was set up </a:t>
            </a:r>
          </a:p>
        </p:txBody>
      </p:sp>
      <p:sp>
        <p:nvSpPr>
          <p:cNvPr id="15" name="Rounded Rectangle 14"/>
          <p:cNvSpPr/>
          <p:nvPr/>
        </p:nvSpPr>
        <p:spPr>
          <a:xfrm>
            <a:off x="671892" y="5218803"/>
            <a:ext cx="2526674" cy="76329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1964</a:t>
            </a:r>
          </a:p>
          <a:p>
            <a:pPr algn="ctr"/>
            <a:r>
              <a:rPr lang="en-US" sz="1400" dirty="0">
                <a:solidFill>
                  <a:schemeClr val="tx1"/>
                </a:solidFill>
                <a:latin typeface="Times New Roman" panose="02020603050405020304" pitchFamily="18" charset="0"/>
                <a:cs typeface="Times New Roman" panose="02020603050405020304" pitchFamily="18" charset="0"/>
              </a:rPr>
              <a:t>Yellow card was structured in the UK</a:t>
            </a:r>
          </a:p>
        </p:txBody>
      </p:sp>
      <p:sp>
        <p:nvSpPr>
          <p:cNvPr id="16" name="Rounded Rectangle 15"/>
          <p:cNvSpPr/>
          <p:nvPr/>
        </p:nvSpPr>
        <p:spPr>
          <a:xfrm>
            <a:off x="6210362" y="5312847"/>
            <a:ext cx="2390066" cy="66924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2017</a:t>
            </a:r>
          </a:p>
          <a:p>
            <a:pPr algn="ctr"/>
            <a:r>
              <a:rPr lang="en-US" sz="1400" dirty="0">
                <a:solidFill>
                  <a:schemeClr val="tx1"/>
                </a:solidFill>
                <a:latin typeface="Times New Roman" panose="02020603050405020304" pitchFamily="18" charset="0"/>
                <a:cs typeface="Times New Roman" panose="02020603050405020304" pitchFamily="18" charset="0"/>
              </a:rPr>
              <a:t>New </a:t>
            </a:r>
            <a:r>
              <a:rPr lang="en-US" sz="1400" dirty="0" err="1">
                <a:solidFill>
                  <a:schemeClr val="tx1"/>
                </a:solidFill>
                <a:latin typeface="Times New Roman" panose="02020603050405020304" pitchFamily="18" charset="0"/>
                <a:cs typeface="Times New Roman" panose="02020603050405020304" pitchFamily="18" charset="0"/>
              </a:rPr>
              <a:t>Eudra</a:t>
            </a:r>
            <a:r>
              <a:rPr lang="en-US" sz="1400" dirty="0">
                <a:solidFill>
                  <a:schemeClr val="tx1"/>
                </a:solidFill>
                <a:latin typeface="Times New Roman" panose="02020603050405020304" pitchFamily="18" charset="0"/>
                <a:cs typeface="Times New Roman" panose="02020603050405020304" pitchFamily="18" charset="0"/>
              </a:rPr>
              <a:t> Vigilance Format</a:t>
            </a:r>
          </a:p>
        </p:txBody>
      </p:sp>
      <p:sp>
        <p:nvSpPr>
          <p:cNvPr id="17" name="Rounded Rectangle 16"/>
          <p:cNvSpPr/>
          <p:nvPr/>
        </p:nvSpPr>
        <p:spPr>
          <a:xfrm>
            <a:off x="6210362" y="4377969"/>
            <a:ext cx="2390066" cy="840833"/>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2012</a:t>
            </a:r>
          </a:p>
          <a:p>
            <a:pPr algn="ctr"/>
            <a:r>
              <a:rPr lang="en-US" sz="1400" dirty="0">
                <a:solidFill>
                  <a:schemeClr val="tx1"/>
                </a:solidFill>
                <a:latin typeface="Times New Roman" panose="02020603050405020304" pitchFamily="18" charset="0"/>
                <a:cs typeface="Times New Roman" panose="02020603050405020304" pitchFamily="18" charset="0"/>
              </a:rPr>
              <a:t>New European Pharmacovigilance Legislation </a:t>
            </a:r>
          </a:p>
        </p:txBody>
      </p:sp>
      <p:sp>
        <p:nvSpPr>
          <p:cNvPr id="18" name="Rounded Rectangle 17"/>
          <p:cNvSpPr/>
          <p:nvPr/>
        </p:nvSpPr>
        <p:spPr>
          <a:xfrm>
            <a:off x="6215260" y="3603107"/>
            <a:ext cx="2385168" cy="68081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2001</a:t>
            </a:r>
          </a:p>
          <a:p>
            <a:pPr algn="ctr"/>
            <a:r>
              <a:rPr lang="en-US" sz="1400" dirty="0" err="1">
                <a:solidFill>
                  <a:schemeClr val="tx1"/>
                </a:solidFill>
                <a:latin typeface="Times New Roman" panose="02020603050405020304" pitchFamily="18" charset="0"/>
                <a:cs typeface="Times New Roman" panose="02020603050405020304" pitchFamily="18" charset="0"/>
              </a:rPr>
              <a:t>Eudra</a:t>
            </a:r>
            <a:r>
              <a:rPr lang="en-US" sz="1400" dirty="0">
                <a:solidFill>
                  <a:schemeClr val="tx1"/>
                </a:solidFill>
                <a:latin typeface="Times New Roman" panose="02020603050405020304" pitchFamily="18" charset="0"/>
                <a:cs typeface="Times New Roman" panose="02020603050405020304" pitchFamily="18" charset="0"/>
              </a:rPr>
              <a:t> Vigilance was funded</a:t>
            </a:r>
          </a:p>
        </p:txBody>
      </p:sp>
      <p:sp>
        <p:nvSpPr>
          <p:cNvPr id="19" name="Rounded Rectangle 18"/>
          <p:cNvSpPr/>
          <p:nvPr/>
        </p:nvSpPr>
        <p:spPr>
          <a:xfrm>
            <a:off x="6134220" y="896974"/>
            <a:ext cx="2466208" cy="77648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1965</a:t>
            </a:r>
          </a:p>
          <a:p>
            <a:pPr algn="ctr"/>
            <a:r>
              <a:rPr lang="en-US" sz="1400" dirty="0">
                <a:solidFill>
                  <a:schemeClr val="tx1"/>
                </a:solidFill>
                <a:latin typeface="Times New Roman" panose="02020603050405020304" pitchFamily="18" charset="0"/>
                <a:cs typeface="Times New Roman" panose="02020603050405020304" pitchFamily="18" charset="0"/>
              </a:rPr>
              <a:t>European legislation was developed </a:t>
            </a:r>
          </a:p>
        </p:txBody>
      </p:sp>
      <p:sp>
        <p:nvSpPr>
          <p:cNvPr id="21" name="Arc 20"/>
          <p:cNvSpPr/>
          <p:nvPr/>
        </p:nvSpPr>
        <p:spPr>
          <a:xfrm>
            <a:off x="3380359" y="1618382"/>
            <a:ext cx="1125244" cy="235029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Arc 21"/>
          <p:cNvSpPr/>
          <p:nvPr/>
        </p:nvSpPr>
        <p:spPr>
          <a:xfrm flipH="1">
            <a:off x="5086892" y="2252547"/>
            <a:ext cx="613472" cy="10876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 name="Arc 22"/>
          <p:cNvSpPr/>
          <p:nvPr/>
        </p:nvSpPr>
        <p:spPr>
          <a:xfrm>
            <a:off x="3362614" y="2998276"/>
            <a:ext cx="360863" cy="2214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5" name="Arc 24"/>
          <p:cNvSpPr/>
          <p:nvPr/>
        </p:nvSpPr>
        <p:spPr>
          <a:xfrm rot="5400000">
            <a:off x="2926831" y="3730406"/>
            <a:ext cx="1412628" cy="885825"/>
          </a:xfrm>
          <a:prstGeom prst="arc">
            <a:avLst>
              <a:gd name="adj1" fmla="val 16200000"/>
              <a:gd name="adj2" fmla="val 2634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9" name="Arc 28"/>
          <p:cNvSpPr/>
          <p:nvPr/>
        </p:nvSpPr>
        <p:spPr>
          <a:xfrm rot="10800000">
            <a:off x="4782785" y="2809103"/>
            <a:ext cx="1282203" cy="30179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0" name="Arc 29"/>
          <p:cNvSpPr/>
          <p:nvPr/>
        </p:nvSpPr>
        <p:spPr>
          <a:xfrm rot="10800000" flipH="1">
            <a:off x="2868259" y="2728283"/>
            <a:ext cx="1529771" cy="30179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1" name="Arc 30"/>
          <p:cNvSpPr/>
          <p:nvPr/>
        </p:nvSpPr>
        <p:spPr>
          <a:xfrm rot="7060033">
            <a:off x="3526153" y="3858884"/>
            <a:ext cx="363854" cy="3987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2" name="Arc 31"/>
          <p:cNvSpPr/>
          <p:nvPr/>
        </p:nvSpPr>
        <p:spPr>
          <a:xfrm flipH="1">
            <a:off x="4736524" y="1555101"/>
            <a:ext cx="963840" cy="235029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3" name="Arc 32"/>
          <p:cNvSpPr/>
          <p:nvPr/>
        </p:nvSpPr>
        <p:spPr>
          <a:xfrm>
            <a:off x="3398687" y="2355097"/>
            <a:ext cx="718050" cy="10876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4" name="Arc 33"/>
          <p:cNvSpPr/>
          <p:nvPr/>
        </p:nvSpPr>
        <p:spPr>
          <a:xfrm rot="19240520">
            <a:off x="5498594" y="3018239"/>
            <a:ext cx="329761" cy="21222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5" name="Arc 34"/>
          <p:cNvSpPr/>
          <p:nvPr/>
        </p:nvSpPr>
        <p:spPr>
          <a:xfrm rot="8567595">
            <a:off x="5657207" y="3551867"/>
            <a:ext cx="34289" cy="55669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6" name="Arc 35"/>
          <p:cNvSpPr/>
          <p:nvPr/>
        </p:nvSpPr>
        <p:spPr>
          <a:xfrm rot="5400000" flipV="1">
            <a:off x="4952984" y="3732657"/>
            <a:ext cx="1442736" cy="818665"/>
          </a:xfrm>
          <a:prstGeom prst="arc">
            <a:avLst>
              <a:gd name="adj1" fmla="val 16200000"/>
              <a:gd name="adj2" fmla="val 2634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 name="Rectangle 2"/>
          <p:cNvSpPr/>
          <p:nvPr/>
        </p:nvSpPr>
        <p:spPr>
          <a:xfrm>
            <a:off x="0" y="-55418"/>
            <a:ext cx="9144000" cy="857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 Glimpse of History in Pharmacovigilance </a:t>
            </a:r>
            <a:endParaRPr lang="en-IN"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01917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97626"/>
          </a:xfrm>
          <a:ln w="57150">
            <a:solidFill>
              <a:schemeClr val="tx1"/>
            </a:solidFill>
          </a:ln>
        </p:spPr>
        <p:txBody>
          <a:bodyPr>
            <a:normAutofit/>
          </a:bodyPr>
          <a:lstStyle/>
          <a:p>
            <a:pPr algn="ctr"/>
            <a:r>
              <a:rPr lang="en-US" sz="3200" dirty="0">
                <a:latin typeface="Times New Roman" panose="02020603050405020304" pitchFamily="18" charset="0"/>
                <a:cs typeface="Times New Roman" panose="02020603050405020304" pitchFamily="18" charset="0"/>
              </a:rPr>
              <a:t>Chloroform</a:t>
            </a:r>
            <a:r>
              <a:rPr lang="en-US" sz="3200" cap="none" dirty="0" smtClean="0">
                <a:latin typeface="Times New Roman" panose="02020603050405020304" pitchFamily="18" charset="0"/>
                <a:cs typeface="Times New Roman" panose="02020603050405020304" pitchFamily="18" charset="0"/>
              </a:rPr>
              <a:t>  anesthesia</a:t>
            </a:r>
            <a:endParaRPr lang="en-IN" sz="3200"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97626"/>
            <a:ext cx="9144000" cy="6260373"/>
          </a:xfrm>
          <a:ln w="57150">
            <a:solidFill>
              <a:schemeClr val="tx1"/>
            </a:solidFill>
          </a:ln>
        </p:spPr>
        <p:txBody>
          <a:bodyPr>
            <a:normAutofit fontScale="70000" lnSpcReduction="20000"/>
          </a:bodyPr>
          <a:lstStyle/>
          <a:p>
            <a:pPr>
              <a:lnSpc>
                <a:spcPct val="150000"/>
              </a:lnSpc>
            </a:pPr>
            <a:r>
              <a:rPr lang="en-US" dirty="0" smtClean="0">
                <a:solidFill>
                  <a:srgbClr val="FF0000"/>
                </a:solidFill>
                <a:latin typeface="Times New Roman" panose="02020603050405020304" pitchFamily="18" charset="0"/>
                <a:cs typeface="Times New Roman" panose="02020603050405020304" pitchFamily="18" charset="0"/>
              </a:rPr>
              <a:t>Hannah Greener </a:t>
            </a:r>
            <a:r>
              <a:rPr lang="en-US" dirty="0" smtClean="0">
                <a:latin typeface="Times New Roman" panose="02020603050405020304" pitchFamily="18" charset="0"/>
                <a:cs typeface="Times New Roman" panose="02020603050405020304" pitchFamily="18" charset="0"/>
              </a:rPr>
              <a:t>of 15 years old</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suddenly dies off </a:t>
            </a:r>
          </a:p>
          <a:p>
            <a:pPr marL="0" indent="0">
              <a:lnSpc>
                <a:spcPct val="150000"/>
              </a:lnSpc>
              <a:buNone/>
            </a:pPr>
            <a:r>
              <a:rPr lang="en-US" dirty="0" smtClean="0">
                <a:latin typeface="Times New Roman" panose="02020603050405020304" pitchFamily="18" charset="0"/>
                <a:cs typeface="Times New Roman" panose="02020603050405020304" pitchFamily="18" charset="0"/>
              </a:rPr>
              <a:t>when  anesthesia was given for removing  </a:t>
            </a:r>
          </a:p>
          <a:p>
            <a:pPr marL="0" indent="0">
              <a:lnSpc>
                <a:spcPct val="150000"/>
              </a:lnSpc>
              <a:buNone/>
            </a:pPr>
            <a:r>
              <a:rPr lang="en-US" dirty="0" smtClean="0">
                <a:latin typeface="Times New Roman" panose="02020603050405020304" pitchFamily="18" charset="0"/>
                <a:cs typeface="Times New Roman" panose="02020603050405020304" pitchFamily="18" charset="0"/>
              </a:rPr>
              <a:t>infected toe nail. </a:t>
            </a:r>
          </a:p>
          <a:p>
            <a:pPr>
              <a:lnSpc>
                <a:spcPct val="150000"/>
              </a:lnSpc>
            </a:pPr>
            <a:r>
              <a:rPr lang="en-US" dirty="0" smtClean="0">
                <a:latin typeface="Times New Roman" panose="02020603050405020304" pitchFamily="18" charset="0"/>
                <a:cs typeface="Times New Roman" panose="02020603050405020304" pitchFamily="18" charset="0"/>
              </a:rPr>
              <a:t>She dies with cardiac arrhythmia and aspiration </a:t>
            </a:r>
          </a:p>
          <a:p>
            <a:pPr marL="0" indent="0">
              <a:lnSpc>
                <a:spcPct val="150000"/>
              </a:lnSpc>
              <a:buNone/>
            </a:pPr>
            <a:r>
              <a:rPr lang="en-US" dirty="0" smtClean="0">
                <a:latin typeface="Times New Roman" panose="02020603050405020304" pitchFamily="18" charset="0"/>
                <a:cs typeface="Times New Roman" panose="02020603050405020304" pitchFamily="18" charset="0"/>
              </a:rPr>
              <a:t>which led to  Fibrillation.</a:t>
            </a:r>
            <a:endParaRPr lang="en-US" dirty="0">
              <a:latin typeface="Times New Roman" panose="02020603050405020304" pitchFamily="18" charset="0"/>
              <a:cs typeface="Times New Roman" panose="02020603050405020304" pitchFamily="18" charset="0"/>
            </a:endParaRPr>
          </a:p>
          <a:p>
            <a:pPr>
              <a:lnSpc>
                <a:spcPct val="150000"/>
              </a:lnSpc>
            </a:pPr>
            <a:r>
              <a:rPr lang="en-US" dirty="0" smtClean="0">
                <a:latin typeface="Times New Roman" panose="02020603050405020304" pitchFamily="18" charset="0"/>
                <a:cs typeface="Times New Roman" panose="02020603050405020304" pitchFamily="18" charset="0"/>
              </a:rPr>
              <a:t>This happened in 1848, Jan 29, in </a:t>
            </a:r>
            <a:r>
              <a:rPr lang="en-US" dirty="0" err="1" smtClean="0">
                <a:latin typeface="Times New Roman" panose="02020603050405020304" pitchFamily="18" charset="0"/>
                <a:cs typeface="Times New Roman" panose="02020603050405020304" pitchFamily="18" charset="0"/>
              </a:rPr>
              <a:t>Winlaton</a:t>
            </a:r>
            <a:r>
              <a:rPr lang="en-US" dirty="0" smtClean="0">
                <a:latin typeface="Times New Roman" panose="02020603050405020304" pitchFamily="18" charset="0"/>
                <a:cs typeface="Times New Roman" panose="02020603050405020304" pitchFamily="18" charset="0"/>
              </a:rPr>
              <a:t>,  England. </a:t>
            </a:r>
          </a:p>
          <a:p>
            <a:pPr>
              <a:lnSpc>
                <a:spcPct val="150000"/>
              </a:lnSpc>
            </a:pPr>
            <a:r>
              <a:rPr lang="en-US" dirty="0" smtClean="0">
                <a:latin typeface="Times New Roman" panose="02020603050405020304" pitchFamily="18" charset="0"/>
                <a:cs typeface="Times New Roman" panose="02020603050405020304" pitchFamily="18" charset="0"/>
              </a:rPr>
              <a:t>The Lancet journal  engaged a commission with</a:t>
            </a:r>
          </a:p>
          <a:p>
            <a:pPr marL="0" indent="0">
              <a:lnSpc>
                <a:spcPct val="150000"/>
              </a:lnSpc>
              <a:buNone/>
            </a:pPr>
            <a:r>
              <a:rPr lang="en-US" dirty="0" smtClean="0">
                <a:latin typeface="Times New Roman" panose="02020603050405020304" pitchFamily="18" charset="0"/>
                <a:cs typeface="Times New Roman" panose="02020603050405020304" pitchFamily="18" charset="0"/>
              </a:rPr>
              <a:t> Dr. Lauder </a:t>
            </a:r>
            <a:r>
              <a:rPr lang="en-US" dirty="0" err="1" smtClean="0">
                <a:latin typeface="Times New Roman" panose="02020603050405020304" pitchFamily="18" charset="0"/>
                <a:cs typeface="Times New Roman" panose="02020603050405020304" pitchFamily="18" charset="0"/>
              </a:rPr>
              <a:t>Brunton</a:t>
            </a:r>
            <a:r>
              <a:rPr lang="en-US" dirty="0" smtClean="0">
                <a:latin typeface="Times New Roman" panose="02020603050405020304" pitchFamily="18" charset="0"/>
                <a:cs typeface="Times New Roman" panose="02020603050405020304" pitchFamily="18" charset="0"/>
              </a:rPr>
              <a:t>  in 1889 to report such  anesthesia complications. </a:t>
            </a:r>
          </a:p>
          <a:p>
            <a:pPr>
              <a:lnSpc>
                <a:spcPct val="150000"/>
              </a:lnSpc>
            </a:pPr>
            <a:r>
              <a:rPr lang="en-US" dirty="0" smtClean="0">
                <a:latin typeface="Times New Roman" panose="02020603050405020304" pitchFamily="18" charset="0"/>
                <a:cs typeface="Times New Roman" panose="02020603050405020304" pitchFamily="18" charset="0"/>
              </a:rPr>
              <a:t>1893 – the results of this survey was published which became the first trigger in the pharmacovigilance history. </a:t>
            </a:r>
          </a:p>
          <a:p>
            <a:pPr marL="0" indent="0">
              <a:lnSpc>
                <a:spcPct val="150000"/>
              </a:lnSpc>
              <a:buNone/>
            </a:pPr>
            <a:r>
              <a:rPr lang="en-US" dirty="0" smtClean="0">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1848-1893 </a:t>
            </a:r>
            <a:endParaRPr lang="en-IN" sz="36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294413" y="610196"/>
            <a:ext cx="2849587" cy="2398793"/>
          </a:xfrm>
          <a:prstGeom prst="rect">
            <a:avLst/>
          </a:prstGeom>
        </p:spPr>
      </p:pic>
    </p:spTree>
    <p:extLst>
      <p:ext uri="{BB962C8B-B14F-4D97-AF65-F5344CB8AC3E}">
        <p14:creationId xmlns:p14="http://schemas.microsoft.com/office/powerpoint/2010/main" xmlns="" val="2837142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4" y="0"/>
            <a:ext cx="9144000" cy="538843"/>
          </a:xfrm>
          <a:ln w="57150">
            <a:solidFill>
              <a:schemeClr val="tx1"/>
            </a:solidFill>
          </a:ln>
        </p:spPr>
        <p:txBody>
          <a:bodyPr>
            <a:normAutofit fontScale="90000"/>
          </a:bodyPr>
          <a:lstStyle/>
          <a:p>
            <a:r>
              <a:rPr lang="en-US" dirty="0" smtClean="0"/>
              <a:t>           </a:t>
            </a:r>
            <a:r>
              <a:rPr lang="en-US" sz="3675" dirty="0">
                <a:latin typeface="Times New Roman" panose="02020603050405020304" pitchFamily="18" charset="0"/>
                <a:cs typeface="Times New Roman" panose="02020603050405020304" pitchFamily="18" charset="0"/>
              </a:rPr>
              <a:t>US Federal Food &amp; Drug ACT</a:t>
            </a:r>
            <a:endParaRPr lang="en-IN" sz="3675"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034" y="538843"/>
            <a:ext cx="9108966" cy="6319157"/>
          </a:xfrm>
          <a:ln w="57150">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Formed on June 30, 1906</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Objective- Drug to be pure and free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from </a:t>
            </a:r>
            <a:r>
              <a:rPr lang="en-US" sz="2400" dirty="0">
                <a:latin typeface="Times New Roman" panose="02020603050405020304" pitchFamily="18" charset="0"/>
                <a:cs typeface="Times New Roman" panose="02020603050405020304" pitchFamily="18" charset="0"/>
              </a:rPr>
              <a:t>contamination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1911, prohibited the false therapeutic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indication </a:t>
            </a:r>
            <a:r>
              <a:rPr lang="en-US" sz="2400" dirty="0">
                <a:latin typeface="Times New Roman" panose="02020603050405020304" pitchFamily="18" charset="0"/>
                <a:cs typeface="Times New Roman" panose="02020603050405020304" pitchFamily="18" charset="0"/>
              </a:rPr>
              <a:t>of drug</a:t>
            </a:r>
            <a:endParaRPr lang="en-IN"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393656" y="538843"/>
            <a:ext cx="2750344" cy="2842881"/>
          </a:xfrm>
          <a:prstGeom prst="rect">
            <a:avLst/>
          </a:prstGeom>
        </p:spPr>
      </p:pic>
      <p:sp>
        <p:nvSpPr>
          <p:cNvPr id="5" name="Oval 4"/>
          <p:cNvSpPr/>
          <p:nvPr/>
        </p:nvSpPr>
        <p:spPr>
          <a:xfrm>
            <a:off x="1907630" y="4581160"/>
            <a:ext cx="4736068" cy="1989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Adulterated</a:t>
            </a:r>
          </a:p>
          <a:p>
            <a:pPr algn="ctr"/>
            <a:r>
              <a:rPr lang="en-US" sz="2400" dirty="0">
                <a:solidFill>
                  <a:schemeClr val="tx1"/>
                </a:solidFill>
                <a:latin typeface="Times New Roman" panose="02020603050405020304" pitchFamily="18" charset="0"/>
                <a:cs typeface="Times New Roman" panose="02020603050405020304" pitchFamily="18" charset="0"/>
              </a:rPr>
              <a:t>Misbranded</a:t>
            </a:r>
          </a:p>
          <a:p>
            <a:pPr algn="ctr"/>
            <a:r>
              <a:rPr lang="en-US" sz="2400" dirty="0">
                <a:solidFill>
                  <a:schemeClr val="tx1"/>
                </a:solidFill>
                <a:latin typeface="Times New Roman" panose="02020603050405020304" pitchFamily="18" charset="0"/>
                <a:cs typeface="Times New Roman" panose="02020603050405020304" pitchFamily="18" charset="0"/>
              </a:rPr>
              <a:t>Poisonous</a:t>
            </a:r>
          </a:p>
          <a:p>
            <a:pPr algn="ctr"/>
            <a:r>
              <a:rPr lang="en-US" sz="2400" dirty="0">
                <a:solidFill>
                  <a:schemeClr val="tx1"/>
                </a:solidFill>
                <a:latin typeface="Times New Roman" panose="02020603050405020304" pitchFamily="18" charset="0"/>
                <a:cs typeface="Times New Roman" panose="02020603050405020304" pitchFamily="18" charset="0"/>
              </a:rPr>
              <a:t>Deleterious</a:t>
            </a:r>
          </a:p>
          <a:p>
            <a:pPr algn="ctr"/>
            <a:endParaRPr lang="en-IN" sz="1350" dirty="0">
              <a:solidFill>
                <a:schemeClr val="tx1"/>
              </a:solidFill>
            </a:endParaRPr>
          </a:p>
        </p:txBody>
      </p:sp>
      <p:sp>
        <p:nvSpPr>
          <p:cNvPr id="6" name="Rectangle 5"/>
          <p:cNvSpPr/>
          <p:nvPr/>
        </p:nvSpPr>
        <p:spPr>
          <a:xfrm>
            <a:off x="6393656" y="3381724"/>
            <a:ext cx="2750344" cy="3820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tx1"/>
                </a:solidFill>
                <a:latin typeface="Times New Roman" panose="02020603050405020304" pitchFamily="18" charset="0"/>
                <a:cs typeface="Times New Roman" panose="02020603050405020304" pitchFamily="18" charset="0"/>
              </a:rPr>
              <a:t>Banbar’s</a:t>
            </a:r>
            <a:r>
              <a:rPr lang="en-US" sz="1350" dirty="0">
                <a:solidFill>
                  <a:schemeClr val="tx1"/>
                </a:solidFill>
                <a:latin typeface="Times New Roman" panose="02020603050405020304" pitchFamily="18" charset="0"/>
                <a:cs typeface="Times New Roman" panose="02020603050405020304" pitchFamily="18" charset="0"/>
              </a:rPr>
              <a:t> decoction</a:t>
            </a:r>
            <a:endParaRPr lang="en-IN" sz="13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95429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68235"/>
          </a:xfrm>
          <a:ln w="57150">
            <a:solidFill>
              <a:schemeClr val="tx1"/>
            </a:solidFill>
          </a:ln>
        </p:spPr>
        <p:txBody>
          <a:bodyPr>
            <a:normAutofit fontScale="90000"/>
          </a:bodyPr>
          <a:lstStyle/>
          <a:p>
            <a:pPr algn="ctr"/>
            <a:r>
              <a:rPr lang="en-US" sz="3300" dirty="0">
                <a:latin typeface="Times New Roman" panose="02020603050405020304" pitchFamily="18" charset="0"/>
                <a:cs typeface="Times New Roman" panose="02020603050405020304" pitchFamily="18" charset="0"/>
              </a:rPr>
              <a:t>Sulfanilamide  </a:t>
            </a:r>
            <a:r>
              <a:rPr lang="en-US" sz="3300" dirty="0" smtClean="0">
                <a:latin typeface="Times New Roman" panose="02020603050405020304" pitchFamily="18" charset="0"/>
                <a:cs typeface="Times New Roman" panose="02020603050405020304" pitchFamily="18" charset="0"/>
              </a:rPr>
              <a:t>Elixir</a:t>
            </a:r>
            <a:endParaRPr lang="en-IN" sz="33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68235"/>
            <a:ext cx="9144000" cy="6289765"/>
          </a:xfrm>
          <a:ln w="57150">
            <a:solidFill>
              <a:schemeClr val="tx1"/>
            </a:solidFill>
          </a:ln>
        </p:spPr>
        <p:txBody>
          <a:bodyPr/>
          <a:lstStyle/>
          <a:p>
            <a:pPr marL="0" indent="0">
              <a:buNone/>
            </a:pPr>
            <a:r>
              <a:rPr lang="en-US" dirty="0" smtClean="0"/>
              <a:t>                                                                                </a:t>
            </a:r>
            <a:r>
              <a:rPr lang="en-US" sz="3000" dirty="0" smtClean="0">
                <a:solidFill>
                  <a:srgbClr val="FF0000"/>
                </a:solidFill>
              </a:rPr>
              <a:t>1937</a:t>
            </a:r>
            <a:endParaRPr lang="en-IN" sz="3000" dirty="0">
              <a:solidFill>
                <a:srgbClr val="FF0000"/>
              </a:solidFill>
            </a:endParaRPr>
          </a:p>
          <a:p>
            <a:r>
              <a:rPr lang="en-US" sz="2400" dirty="0">
                <a:latin typeface="Times New Roman" panose="02020603050405020304" pitchFamily="18" charset="0"/>
                <a:cs typeface="Times New Roman" panose="02020603050405020304" pitchFamily="18" charset="0"/>
              </a:rPr>
              <a:t>The Diethylene glycol (DEG) turned to be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poisonous when </a:t>
            </a:r>
            <a:r>
              <a:rPr lang="en-US" sz="2400" dirty="0">
                <a:latin typeface="Times New Roman" panose="02020603050405020304" pitchFamily="18" charset="0"/>
                <a:cs typeface="Times New Roman" panose="02020603050405020304" pitchFamily="18" charset="0"/>
              </a:rPr>
              <a:t>used as a solvent. </a:t>
            </a:r>
          </a:p>
          <a:p>
            <a:r>
              <a:rPr lang="en-US" sz="2400" dirty="0">
                <a:latin typeface="Times New Roman" panose="02020603050405020304" pitchFamily="18" charset="0"/>
                <a:cs typeface="Times New Roman" panose="02020603050405020304" pitchFamily="18" charset="0"/>
              </a:rPr>
              <a:t>Haitian Disaster- More than 105 deaths</a:t>
            </a:r>
          </a:p>
          <a:p>
            <a:r>
              <a:rPr lang="en-US" sz="2400" dirty="0">
                <a:latin typeface="Times New Roman" panose="02020603050405020304" pitchFamily="18" charset="0"/>
                <a:cs typeface="Times New Roman" panose="02020603050405020304" pitchFamily="18" charset="0"/>
              </a:rPr>
              <a:t>Acute renal failure and death </a:t>
            </a:r>
            <a:endParaRPr lang="en-IN"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701246" y="1052670"/>
            <a:ext cx="2442755" cy="2400823"/>
          </a:xfrm>
          <a:prstGeom prst="rect">
            <a:avLst/>
          </a:prstGeom>
        </p:spPr>
      </p:pic>
      <p:pic>
        <p:nvPicPr>
          <p:cNvPr id="1026" name="Picture 2" descr="Tablet Vectors, Clipart &amp; Illustrations for Free Download - illustA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8318" y="3221389"/>
            <a:ext cx="2806636" cy="13858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Down Arrow 4"/>
          <p:cNvSpPr/>
          <p:nvPr/>
        </p:nvSpPr>
        <p:spPr>
          <a:xfrm>
            <a:off x="4202975" y="4462599"/>
            <a:ext cx="235131" cy="783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3418318" y="5368834"/>
            <a:ext cx="1861457" cy="450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Syrup</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292034" y="4649481"/>
            <a:ext cx="1861457" cy="450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DEG</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rot="19986447">
            <a:off x="167542" y="3920705"/>
            <a:ext cx="2807111" cy="37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 A.S. Calhoun’s patients</a:t>
            </a:r>
            <a:endParaRPr lang="en-IN"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rot="20072170">
            <a:off x="622661" y="4763248"/>
            <a:ext cx="2263140" cy="37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Massengill      Co</a:t>
            </a:r>
            <a:r>
              <a:rPr lang="en-US" dirty="0">
                <a:solidFill>
                  <a:schemeClr val="tx1"/>
                </a:solidFill>
                <a:effectLst>
                  <a:outerShdw blurRad="38100" dist="38100" dir="2700000" algn="tl">
                    <a:srgbClr val="000000">
                      <a:alpha val="43137"/>
                    </a:srgbClr>
                  </a:outerShdw>
                </a:effectLst>
              </a:rPr>
              <a:t>.</a:t>
            </a:r>
            <a:endParaRPr lang="en-IN" dirty="0">
              <a:solidFill>
                <a:schemeClr val="tx1"/>
              </a:solidFill>
              <a:effectLst>
                <a:outerShdw blurRad="38100" dist="38100" dir="2700000" algn="tl">
                  <a:srgbClr val="000000">
                    <a:alpha val="43137"/>
                  </a:srgbClr>
                </a:outerShdw>
              </a:effectLst>
            </a:endParaRPr>
          </a:p>
        </p:txBody>
      </p:sp>
      <p:sp>
        <p:nvSpPr>
          <p:cNvPr id="12" name="Rectangle 11"/>
          <p:cNvSpPr/>
          <p:nvPr/>
        </p:nvSpPr>
        <p:spPr>
          <a:xfrm>
            <a:off x="6701245" y="3418556"/>
            <a:ext cx="2442755" cy="372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Sore throat </a:t>
            </a:r>
            <a:endParaRPr lang="en-I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08320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43"/>
            <a:ext cx="9144000" cy="617220"/>
          </a:xfrm>
          <a:ln w="57150">
            <a:solidFill>
              <a:schemeClr val="tx1"/>
            </a:solidFill>
          </a:ln>
        </p:spPr>
        <p:txBody>
          <a:bodyPr>
            <a:normAutofit fontScale="90000"/>
          </a:bodyPr>
          <a:lstStyle/>
          <a:p>
            <a:r>
              <a:rPr lang="en-US" dirty="0" smtClean="0"/>
              <a:t>          </a:t>
            </a:r>
            <a:r>
              <a:rPr lang="en-US" sz="3000" dirty="0">
                <a:latin typeface="Times New Roman" panose="02020603050405020304" pitchFamily="18" charset="0"/>
                <a:cs typeface="Times New Roman" panose="02020603050405020304" pitchFamily="18" charset="0"/>
              </a:rPr>
              <a:t>Food, </a:t>
            </a:r>
            <a:r>
              <a:rPr lang="en-US" sz="3000" dirty="0" smtClean="0">
                <a:latin typeface="Times New Roman" panose="02020603050405020304" pitchFamily="18" charset="0"/>
                <a:cs typeface="Times New Roman" panose="02020603050405020304" pitchFamily="18" charset="0"/>
              </a:rPr>
              <a:t>Drug </a:t>
            </a:r>
            <a:r>
              <a:rPr lang="en-US" sz="3000" dirty="0">
                <a:latin typeface="Times New Roman" panose="02020603050405020304" pitchFamily="18" charset="0"/>
                <a:cs typeface="Times New Roman" panose="02020603050405020304" pitchFamily="18" charset="0"/>
              </a:rPr>
              <a:t>and </a:t>
            </a:r>
            <a:r>
              <a:rPr lang="en-US" sz="3000" dirty="0" smtClean="0">
                <a:latin typeface="Times New Roman" panose="02020603050405020304" pitchFamily="18" charset="0"/>
                <a:cs typeface="Times New Roman" panose="02020603050405020304" pitchFamily="18" charset="0"/>
              </a:rPr>
              <a:t>Cosmetic Act-1938 </a:t>
            </a:r>
            <a:endParaRPr lang="en-IN" sz="3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44163"/>
            <a:ext cx="9144000" cy="6213837"/>
          </a:xfrm>
          <a:ln w="57150">
            <a:solidFill>
              <a:schemeClr val="tx1"/>
            </a:solidFill>
          </a:ln>
        </p:spPr>
        <p:txBody>
          <a:bodyPr>
            <a:normAutofit/>
          </a:bodyPr>
          <a:lstStyle/>
          <a:p>
            <a:pPr marL="0" indent="0" algn="ctr">
              <a:buNone/>
            </a:pPr>
            <a:r>
              <a:rPr lang="en-US" sz="1800" dirty="0">
                <a:latin typeface="Times New Roman" panose="02020603050405020304" pitchFamily="18" charset="0"/>
                <a:cs typeface="Times New Roman" panose="02020603050405020304" pitchFamily="18" charset="0"/>
              </a:rPr>
              <a:t>History begins …………..</a:t>
            </a:r>
          </a:p>
          <a:p>
            <a:r>
              <a:rPr lang="en-US" sz="1800" dirty="0">
                <a:latin typeface="Times New Roman" panose="02020603050405020304" pitchFamily="18" charset="0"/>
                <a:cs typeface="Times New Roman" panose="02020603050405020304" pitchFamily="18" charset="0"/>
              </a:rPr>
              <a:t>President – Franklin D Roosevelt- signed to form the FDCA Law, June 25</a:t>
            </a:r>
            <a:r>
              <a:rPr lang="en-US" sz="1800" baseline="30000" dirty="0">
                <a:latin typeface="Times New Roman" panose="02020603050405020304" pitchFamily="18" charset="0"/>
                <a:cs typeface="Times New Roman" panose="02020603050405020304" pitchFamily="18" charset="0"/>
              </a:rPr>
              <a:t>th</a:t>
            </a:r>
            <a:r>
              <a:rPr lang="en-US" sz="1800" dirty="0">
                <a:latin typeface="Times New Roman" panose="02020603050405020304" pitchFamily="18" charset="0"/>
                <a:cs typeface="Times New Roman" panose="02020603050405020304" pitchFamily="18" charset="0"/>
              </a:rPr>
              <a:t> </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 Regulated by FDA under the US Department of Health and </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Human Services</a:t>
            </a:r>
          </a:p>
          <a:p>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 </a:t>
            </a:r>
            <a:endParaRPr lang="en-IN" sz="1800" dirty="0">
              <a:latin typeface="Times New Roman" panose="02020603050405020304" pitchFamily="18" charset="0"/>
              <a:cs typeface="Times New Roman" panose="02020603050405020304" pitchFamily="18" charset="0"/>
            </a:endParaRPr>
          </a:p>
        </p:txBody>
      </p:sp>
      <p:sp>
        <p:nvSpPr>
          <p:cNvPr id="4" name="Oval 3"/>
          <p:cNvSpPr/>
          <p:nvPr/>
        </p:nvSpPr>
        <p:spPr>
          <a:xfrm>
            <a:off x="179390" y="5388705"/>
            <a:ext cx="2449286" cy="1278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Times New Roman" panose="02020603050405020304" pitchFamily="18" charset="0"/>
                <a:cs typeface="Times New Roman" panose="02020603050405020304" pitchFamily="18" charset="0"/>
              </a:rPr>
              <a:t>Inspect and Mandate the safety and  efficacy of drugs</a:t>
            </a:r>
            <a:endParaRPr lang="en-IN" sz="1350" dirty="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2097803" y="3755673"/>
            <a:ext cx="2286000" cy="14352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Times New Roman" panose="02020603050405020304" pitchFamily="18" charset="0"/>
                <a:cs typeface="Times New Roman" panose="02020603050405020304" pitchFamily="18" charset="0"/>
              </a:rPr>
              <a:t>Regulate the advertising and labelling  </a:t>
            </a:r>
            <a:endParaRPr lang="en-IN" sz="1350" dirty="0">
              <a:solidFill>
                <a:schemeClr val="tx1"/>
              </a:solidFill>
              <a:latin typeface="Times New Roman" panose="02020603050405020304" pitchFamily="18" charset="0"/>
              <a:cs typeface="Times New Roman" panose="02020603050405020304" pitchFamily="18" charset="0"/>
            </a:endParaRPr>
          </a:p>
        </p:txBody>
      </p:sp>
      <p:sp>
        <p:nvSpPr>
          <p:cNvPr id="6" name="Oval 5"/>
          <p:cNvSpPr/>
          <p:nvPr/>
        </p:nvSpPr>
        <p:spPr>
          <a:xfrm>
            <a:off x="4067930" y="2279231"/>
            <a:ext cx="2276203" cy="14793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Times New Roman" panose="02020603050405020304" pitchFamily="18" charset="0"/>
                <a:cs typeface="Times New Roman" panose="02020603050405020304" pitchFamily="18" charset="0"/>
              </a:rPr>
              <a:t>Approval of new drugs, medical devices, etc.</a:t>
            </a:r>
            <a:endParaRPr lang="en-IN" sz="1350"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344133" y="3356990"/>
            <a:ext cx="2783989" cy="3500062"/>
          </a:xfrm>
          <a:prstGeom prst="rect">
            <a:avLst/>
          </a:prstGeom>
        </p:spPr>
      </p:pic>
    </p:spTree>
    <p:extLst>
      <p:ext uri="{BB962C8B-B14F-4D97-AF65-F5344CB8AC3E}">
        <p14:creationId xmlns:p14="http://schemas.microsoft.com/office/powerpoint/2010/main" xmlns="" val="778066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3" y="0"/>
            <a:ext cx="9144000" cy="538843"/>
          </a:xfrm>
          <a:ln w="57150">
            <a:solidFill>
              <a:schemeClr val="tx1"/>
            </a:solidFill>
          </a:ln>
        </p:spPr>
        <p:txBody>
          <a:bodyPr>
            <a:normAutofit fontScale="90000"/>
          </a:bodyPr>
          <a:lstStyle/>
          <a:p>
            <a:pPr algn="ctr"/>
            <a:r>
              <a:rPr lang="en-US" sz="3300" dirty="0">
                <a:latin typeface="Times New Roman" panose="02020603050405020304" pitchFamily="18" charset="0"/>
                <a:cs typeface="Times New Roman" panose="02020603050405020304" pitchFamily="18" charset="0"/>
              </a:rPr>
              <a:t>ASA      toxicity </a:t>
            </a:r>
            <a:endParaRPr lang="en-IN" sz="33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977" y="545257"/>
            <a:ext cx="9144000" cy="6312743"/>
          </a:xfrm>
          <a:ln w="57150">
            <a:solidFill>
              <a:schemeClr val="tx1"/>
            </a:solidFill>
          </a:ln>
        </p:spPr>
        <p:txBody>
          <a:bodyPr>
            <a:normAutofit fontScale="85000" lnSpcReduction="10000"/>
          </a:bodyPr>
          <a:lstStyle/>
          <a:p>
            <a:pPr marL="0" indent="0" algn="ctr">
              <a:buNone/>
            </a:pPr>
            <a:r>
              <a:rPr lang="en-US" sz="2800" dirty="0" smtClean="0">
                <a:latin typeface="Times New Roman" panose="02020603050405020304" pitchFamily="18" charset="0"/>
                <a:cs typeface="Times New Roman" panose="02020603050405020304" pitchFamily="18" charset="0"/>
              </a:rPr>
              <a:t>A.H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Douthwaite</a:t>
            </a:r>
            <a:r>
              <a:rPr lang="en-US" sz="2800" dirty="0">
                <a:latin typeface="Times New Roman" panose="02020603050405020304" pitchFamily="18" charset="0"/>
                <a:cs typeface="Times New Roman" panose="02020603050405020304" pitchFamily="18" charset="0"/>
              </a:rPr>
              <a:t> supposed that ASA could cause Melena</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dirty="0" smtClean="0"/>
              <a:t>1938</a:t>
            </a:r>
            <a:endParaRPr lang="en-US" dirty="0"/>
          </a:p>
          <a:p>
            <a:pPr marL="0" indent="0">
              <a:buNone/>
            </a:pPr>
            <a:r>
              <a:rPr lang="en-US" dirty="0" smtClean="0"/>
              <a:t>            </a:t>
            </a: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smtClean="0"/>
              <a:t>            </a:t>
            </a:r>
          </a:p>
          <a:p>
            <a:pPr marL="0" indent="0">
              <a:buNone/>
            </a:pPr>
            <a:r>
              <a:rPr lang="en-US" dirty="0" smtClean="0"/>
              <a:t>                                                                                         </a:t>
            </a: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                  </a:t>
            </a:r>
          </a:p>
          <a:p>
            <a:pPr marL="0" indent="0" algn="ctr">
              <a:buNone/>
            </a:pPr>
            <a:r>
              <a:rPr lang="en-US" dirty="0"/>
              <a:t> </a:t>
            </a:r>
            <a:r>
              <a:rPr lang="en-US" dirty="0" smtClean="0"/>
              <a:t>               1955</a:t>
            </a:r>
            <a:endParaRPr lang="en-IN" dirty="0"/>
          </a:p>
          <a:p>
            <a:pPr marL="0" indent="0" algn="ctr">
              <a:buNone/>
            </a:pPr>
            <a:r>
              <a:rPr lang="en-US" dirty="0" smtClean="0"/>
              <a:t>                         </a:t>
            </a:r>
          </a:p>
          <a:p>
            <a:pPr marL="0" indent="0" algn="ctr">
              <a:buNone/>
            </a:pPr>
            <a:r>
              <a:rPr lang="en-US" dirty="0"/>
              <a:t> </a:t>
            </a:r>
            <a:r>
              <a:rPr lang="en-US" dirty="0" smtClean="0"/>
              <a:t>         </a:t>
            </a:r>
          </a:p>
          <a:p>
            <a:pPr marL="0" indent="0" algn="ctr">
              <a:buNone/>
            </a:pPr>
            <a:endParaRPr lang="en-US" dirty="0" smtClean="0"/>
          </a:p>
        </p:txBody>
      </p:sp>
      <p:sp>
        <p:nvSpPr>
          <p:cNvPr id="4" name="Down Arrow 3"/>
          <p:cNvSpPr/>
          <p:nvPr/>
        </p:nvSpPr>
        <p:spPr>
          <a:xfrm>
            <a:off x="5004060" y="1340710"/>
            <a:ext cx="432060" cy="3931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1617407" y="2353953"/>
            <a:ext cx="3095897" cy="16165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Supposed to be given with stomach protective agents</a:t>
            </a:r>
            <a:endParaRPr lang="en-IN"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stretch>
            <a:fillRect/>
          </a:stretch>
        </p:blipFill>
        <p:spPr>
          <a:xfrm>
            <a:off x="33978" y="4869201"/>
            <a:ext cx="3025812" cy="1988800"/>
          </a:xfrm>
          <a:prstGeom prst="rect">
            <a:avLst/>
          </a:prstGeom>
        </p:spPr>
      </p:pic>
      <p:sp>
        <p:nvSpPr>
          <p:cNvPr id="7" name="AutoShape 2" descr="Salicylate poisoning - Wikipedi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1350"/>
          </a:p>
        </p:txBody>
      </p:sp>
      <p:pic>
        <p:nvPicPr>
          <p:cNvPr id="8" name="Picture 7"/>
          <p:cNvPicPr>
            <a:picLocks noChangeAspect="1"/>
          </p:cNvPicPr>
          <p:nvPr/>
        </p:nvPicPr>
        <p:blipFill>
          <a:blip r:embed="rId3"/>
          <a:stretch>
            <a:fillRect/>
          </a:stretch>
        </p:blipFill>
        <p:spPr>
          <a:xfrm>
            <a:off x="6275891" y="2632490"/>
            <a:ext cx="2810263" cy="4070433"/>
          </a:xfrm>
          <a:prstGeom prst="rect">
            <a:avLst/>
          </a:prstGeom>
        </p:spPr>
      </p:pic>
    </p:spTree>
    <p:extLst>
      <p:ext uri="{BB962C8B-B14F-4D97-AF65-F5344CB8AC3E}">
        <p14:creationId xmlns:p14="http://schemas.microsoft.com/office/powerpoint/2010/main" xmlns="" val="705392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997" y="190309"/>
            <a:ext cx="6453444" cy="646331"/>
          </a:xfrm>
          <a:prstGeom prst="rect">
            <a:avLst/>
          </a:prstGeom>
          <a:noFill/>
        </p:spPr>
        <p:txBody>
          <a:bodyPr wrap="square" rtlCol="0">
            <a:spAutoFit/>
          </a:bodyPr>
          <a:lstStyle/>
          <a:p>
            <a:r>
              <a:rPr lang="en-US" sz="3600" b="1" dirty="0" smtClean="0">
                <a:latin typeface="Cambria" pitchFamily="18" charset="0"/>
                <a:ea typeface="Cambria" pitchFamily="18" charset="0"/>
              </a:rPr>
              <a:t>Thalidomide Tragedy</a:t>
            </a:r>
            <a:endParaRPr lang="en-US" sz="3600" b="1" dirty="0">
              <a:latin typeface="Cambria" pitchFamily="18" charset="0"/>
              <a:ea typeface="Cambria" pitchFamily="18" charset="0"/>
            </a:endParaRPr>
          </a:p>
        </p:txBody>
      </p:sp>
      <p:sp>
        <p:nvSpPr>
          <p:cNvPr id="4" name="TextBox 3"/>
          <p:cNvSpPr txBox="1"/>
          <p:nvPr/>
        </p:nvSpPr>
        <p:spPr>
          <a:xfrm>
            <a:off x="91461" y="836640"/>
            <a:ext cx="4856792" cy="3046988"/>
          </a:xfrm>
          <a:prstGeom prst="rect">
            <a:avLst/>
          </a:prstGeom>
          <a:noFill/>
        </p:spPr>
        <p:txBody>
          <a:bodyPr wrap="square" rtlCol="0">
            <a:spAutoFit/>
          </a:bodyPr>
          <a:lstStyle/>
          <a:p>
            <a:endParaRPr lang="en-US" sz="2400" b="1" dirty="0" smtClean="0">
              <a:latin typeface="Cambria" pitchFamily="18" charset="0"/>
              <a:ea typeface="Cambria" pitchFamily="18" charset="0"/>
            </a:endParaRPr>
          </a:p>
          <a:p>
            <a:r>
              <a:rPr lang="en-US" sz="2400" b="1" dirty="0" smtClean="0">
                <a:latin typeface="Cambria" pitchFamily="18" charset="0"/>
                <a:ea typeface="Cambria" pitchFamily="18" charset="0"/>
              </a:rPr>
              <a:t>1961</a:t>
            </a:r>
            <a:r>
              <a:rPr lang="en-US" sz="2400" dirty="0" smtClean="0">
                <a:latin typeface="Cambria" pitchFamily="18" charset="0"/>
                <a:ea typeface="Cambria" pitchFamily="18" charset="0"/>
              </a:rPr>
              <a:t>: ‘The biggest anthropogenic medical disaster forever ’</a:t>
            </a:r>
          </a:p>
          <a:p>
            <a:endParaRPr lang="en-US" sz="2400" dirty="0" smtClean="0">
              <a:latin typeface="Cambria" pitchFamily="18" charset="0"/>
              <a:ea typeface="Cambria" pitchFamily="18" charset="0"/>
            </a:endParaRPr>
          </a:p>
          <a:p>
            <a:endParaRPr lang="en-US" sz="2400" dirty="0" smtClean="0">
              <a:latin typeface="Cambria" pitchFamily="18" charset="0"/>
              <a:ea typeface="Cambria" pitchFamily="18" charset="0"/>
            </a:endParaRPr>
          </a:p>
          <a:p>
            <a:endParaRPr lang="en-US" sz="2400" dirty="0" smtClean="0">
              <a:latin typeface="Cambria" pitchFamily="18" charset="0"/>
              <a:ea typeface="Cambria" pitchFamily="18" charset="0"/>
            </a:endParaRPr>
          </a:p>
          <a:p>
            <a:endParaRPr lang="en-US" sz="2400" dirty="0" smtClean="0">
              <a:latin typeface="Cambria" pitchFamily="18" charset="0"/>
              <a:ea typeface="Cambria" pitchFamily="18" charset="0"/>
            </a:endParaRPr>
          </a:p>
          <a:p>
            <a:endParaRPr lang="en-US" sz="2400" dirty="0" smtClean="0">
              <a:latin typeface="Cambria" pitchFamily="18" charset="0"/>
              <a:ea typeface="Cambria" pitchFamily="18" charset="0"/>
            </a:endParaRPr>
          </a:p>
        </p:txBody>
      </p:sp>
      <p:pic>
        <p:nvPicPr>
          <p:cNvPr id="1026" name="Picture 2" descr="What is thalidomide? | Thalidomide"/>
          <p:cNvPicPr>
            <a:picLocks noChangeAspect="1" noChangeArrowheads="1"/>
          </p:cNvPicPr>
          <p:nvPr/>
        </p:nvPicPr>
        <p:blipFill>
          <a:blip r:embed="rId3"/>
          <a:srcRect/>
          <a:stretch>
            <a:fillRect/>
          </a:stretch>
        </p:blipFill>
        <p:spPr bwMode="auto">
          <a:xfrm>
            <a:off x="6572264" y="3143248"/>
            <a:ext cx="2121764" cy="3355040"/>
          </a:xfrm>
          <a:prstGeom prst="rect">
            <a:avLst/>
          </a:prstGeom>
          <a:noFill/>
        </p:spPr>
      </p:pic>
      <p:pic>
        <p:nvPicPr>
          <p:cNvPr id="1028" name="Picture 4" descr="Pharmacovigilance and Patient Safety - ISEST"/>
          <p:cNvPicPr>
            <a:picLocks noChangeAspect="1" noChangeArrowheads="1"/>
          </p:cNvPicPr>
          <p:nvPr/>
        </p:nvPicPr>
        <p:blipFill>
          <a:blip r:embed="rId4"/>
          <a:srcRect/>
          <a:stretch>
            <a:fillRect/>
          </a:stretch>
        </p:blipFill>
        <p:spPr bwMode="auto">
          <a:xfrm>
            <a:off x="5357818" y="1000108"/>
            <a:ext cx="3643338" cy="2040269"/>
          </a:xfrm>
          <a:prstGeom prst="rect">
            <a:avLst/>
          </a:prstGeom>
          <a:noFill/>
        </p:spPr>
      </p:pic>
      <p:pic>
        <p:nvPicPr>
          <p:cNvPr id="1030" name="Picture 6" descr="Thalidomide: how men who blighted lives of thousands evaded justice |  Harold Evans | The Guardian"/>
          <p:cNvPicPr>
            <a:picLocks noChangeAspect="1" noChangeArrowheads="1"/>
          </p:cNvPicPr>
          <p:nvPr/>
        </p:nvPicPr>
        <p:blipFill>
          <a:blip r:embed="rId5"/>
          <a:srcRect/>
          <a:stretch>
            <a:fillRect/>
          </a:stretch>
        </p:blipFill>
        <p:spPr bwMode="auto">
          <a:xfrm>
            <a:off x="428596" y="3143248"/>
            <a:ext cx="5715040" cy="3429024"/>
          </a:xfrm>
          <a:prstGeom prst="rect">
            <a:avLst/>
          </a:prstGeom>
          <a:noFill/>
        </p:spPr>
      </p:pic>
      <p:sp>
        <p:nvSpPr>
          <p:cNvPr id="7" name="Date Placeholder 6"/>
          <p:cNvSpPr>
            <a:spLocks noGrp="1"/>
          </p:cNvSpPr>
          <p:nvPr>
            <p:ph type="dt" sz="half" idx="10"/>
          </p:nvPr>
        </p:nvSpPr>
        <p:spPr/>
        <p:txBody>
          <a:bodyPr/>
          <a:lstStyle/>
          <a:p>
            <a:fld id="{CD672B28-24FA-4C0E-83FC-13C5FDA404DD}" type="datetime1">
              <a:rPr lang="en-US" smtClean="0"/>
              <a:pPr/>
              <a:t>07-Feb-25</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642918"/>
            <a:ext cx="7772400" cy="1470025"/>
          </a:xfrm>
        </p:spPr>
        <p:txBody>
          <a:bodyPr/>
          <a:lstStyle/>
          <a:p>
            <a:r>
              <a:rPr lang="en-US" b="1" dirty="0" err="1" smtClean="0">
                <a:latin typeface="Cambria" pitchFamily="18" charset="0"/>
                <a:ea typeface="Cambria" pitchFamily="18" charset="0"/>
              </a:rPr>
              <a:t>Pharmacovigilance</a:t>
            </a:r>
            <a:endParaRPr lang="en-US" b="1" dirty="0">
              <a:latin typeface="Cambria" pitchFamily="18" charset="0"/>
              <a:ea typeface="Cambria" pitchFamily="18" charset="0"/>
            </a:endParaRPr>
          </a:p>
        </p:txBody>
      </p:sp>
      <p:sp>
        <p:nvSpPr>
          <p:cNvPr id="3" name="Subtitle 2"/>
          <p:cNvSpPr>
            <a:spLocks noGrp="1"/>
          </p:cNvSpPr>
          <p:nvPr>
            <p:ph type="subTitle" idx="1"/>
          </p:nvPr>
        </p:nvSpPr>
        <p:spPr>
          <a:xfrm>
            <a:off x="1000100" y="2214554"/>
            <a:ext cx="7500990" cy="3143272"/>
          </a:xfrm>
        </p:spPr>
        <p:txBody>
          <a:bodyPr>
            <a:normAutofit/>
          </a:bodyPr>
          <a:lstStyle/>
          <a:p>
            <a:pPr algn="just"/>
            <a:r>
              <a:rPr lang="en-US" dirty="0" err="1" smtClean="0">
                <a:solidFill>
                  <a:schemeClr val="tx1"/>
                </a:solidFill>
                <a:latin typeface="Cambria" pitchFamily="18" charset="0"/>
                <a:ea typeface="Cambria" pitchFamily="18" charset="0"/>
              </a:rPr>
              <a:t>Pharmakon</a:t>
            </a:r>
            <a:r>
              <a:rPr lang="en-US" dirty="0" smtClean="0">
                <a:solidFill>
                  <a:schemeClr val="tx1"/>
                </a:solidFill>
                <a:latin typeface="Cambria" pitchFamily="18" charset="0"/>
                <a:ea typeface="Cambria" pitchFamily="18" charset="0"/>
              </a:rPr>
              <a:t> (Greek): Drug</a:t>
            </a:r>
          </a:p>
          <a:p>
            <a:pPr algn="just"/>
            <a:endParaRPr lang="en-US" dirty="0" smtClean="0">
              <a:solidFill>
                <a:schemeClr val="tx1"/>
              </a:solidFill>
              <a:latin typeface="Cambria" pitchFamily="18" charset="0"/>
              <a:ea typeface="Cambria" pitchFamily="18" charset="0"/>
            </a:endParaRPr>
          </a:p>
          <a:p>
            <a:pPr algn="just"/>
            <a:r>
              <a:rPr lang="en-US" dirty="0" err="1" smtClean="0">
                <a:solidFill>
                  <a:schemeClr val="tx1"/>
                </a:solidFill>
                <a:latin typeface="Cambria" pitchFamily="18" charset="0"/>
                <a:ea typeface="Cambria" pitchFamily="18" charset="0"/>
              </a:rPr>
              <a:t>Vigilare</a:t>
            </a:r>
            <a:r>
              <a:rPr lang="en-US" dirty="0" smtClean="0">
                <a:solidFill>
                  <a:schemeClr val="tx1"/>
                </a:solidFill>
                <a:latin typeface="Cambria" pitchFamily="18" charset="0"/>
                <a:ea typeface="Cambria" pitchFamily="18" charset="0"/>
              </a:rPr>
              <a:t> (Latin): 	To keep awake    </a:t>
            </a:r>
            <a:r>
              <a:rPr lang="en-US" sz="2400" dirty="0" smtClean="0">
                <a:solidFill>
                  <a:schemeClr val="tx1"/>
                </a:solidFill>
                <a:latin typeface="Cambria" pitchFamily="18" charset="0"/>
                <a:ea typeface="Cambria" pitchFamily="18" charset="0"/>
              </a:rPr>
              <a:t>or</a:t>
            </a:r>
            <a:endParaRPr lang="en-US" dirty="0" smtClean="0">
              <a:solidFill>
                <a:schemeClr val="tx1"/>
              </a:solidFill>
              <a:latin typeface="Cambria" pitchFamily="18" charset="0"/>
              <a:ea typeface="Cambria" pitchFamily="18" charset="0"/>
            </a:endParaRPr>
          </a:p>
          <a:p>
            <a:pPr algn="just"/>
            <a:r>
              <a:rPr lang="en-US" dirty="0" smtClean="0">
                <a:solidFill>
                  <a:schemeClr val="tx1"/>
                </a:solidFill>
                <a:latin typeface="Cambria" pitchFamily="18" charset="0"/>
                <a:ea typeface="Cambria" pitchFamily="18" charset="0"/>
              </a:rPr>
              <a:t>		                     To keep alert       </a:t>
            </a:r>
            <a:r>
              <a:rPr lang="en-US" sz="2400" dirty="0" smtClean="0">
                <a:solidFill>
                  <a:schemeClr val="tx1"/>
                </a:solidFill>
                <a:latin typeface="Cambria" pitchFamily="18" charset="0"/>
                <a:ea typeface="Cambria" pitchFamily="18" charset="0"/>
              </a:rPr>
              <a:t>or</a:t>
            </a:r>
            <a:endParaRPr lang="en-US" dirty="0" smtClean="0">
              <a:solidFill>
                <a:schemeClr val="tx1"/>
              </a:solidFill>
              <a:latin typeface="Cambria" pitchFamily="18" charset="0"/>
              <a:ea typeface="Cambria" pitchFamily="18" charset="0"/>
            </a:endParaRPr>
          </a:p>
          <a:p>
            <a:pPr algn="just"/>
            <a:r>
              <a:rPr lang="en-US" dirty="0" smtClean="0">
                <a:solidFill>
                  <a:schemeClr val="tx1"/>
                </a:solidFill>
                <a:latin typeface="Cambria" pitchFamily="18" charset="0"/>
                <a:ea typeface="Cambria" pitchFamily="18" charset="0"/>
              </a:rPr>
              <a:t>			           To keep watch </a:t>
            </a:r>
            <a:endParaRPr lang="en-US" dirty="0">
              <a:solidFill>
                <a:schemeClr val="tx1"/>
              </a:solidFill>
              <a:latin typeface="Cambria" pitchFamily="18" charset="0"/>
              <a:ea typeface="Cambria" pitchFamily="18" charset="0"/>
            </a:endParaRPr>
          </a:p>
        </p:txBody>
      </p:sp>
      <p:sp>
        <p:nvSpPr>
          <p:cNvPr id="4" name="Date Placeholder 3"/>
          <p:cNvSpPr>
            <a:spLocks noGrp="1"/>
          </p:cNvSpPr>
          <p:nvPr>
            <p:ph type="dt" sz="half" idx="10"/>
          </p:nvPr>
        </p:nvSpPr>
        <p:spPr/>
        <p:txBody>
          <a:bodyPr/>
          <a:lstStyle/>
          <a:p>
            <a:fld id="{B680FA2D-5F16-4786-A16B-8D2A5E40370D}" type="datetime1">
              <a:rPr lang="en-US" smtClean="0"/>
              <a:pPr/>
              <a:t>07-Feb-25</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
        <p:nvSpPr>
          <p:cNvPr id="6" name="Rectangle 5"/>
          <p:cNvSpPr/>
          <p:nvPr/>
        </p:nvSpPr>
        <p:spPr>
          <a:xfrm>
            <a:off x="0" y="0"/>
            <a:ext cx="9144000" cy="6858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5386" cy="548640"/>
          </a:xfrm>
          <a:ln w="57150">
            <a:solidFill>
              <a:schemeClr val="tx1"/>
            </a:solidFill>
          </a:ln>
        </p:spPr>
        <p:txBody>
          <a:bodyPr>
            <a:normAutofit fontScale="90000"/>
          </a:bodyPr>
          <a:lstStyle/>
          <a:p>
            <a:r>
              <a:rPr lang="en-US" sz="3300" dirty="0">
                <a:latin typeface="Times New Roman" panose="02020603050405020304" pitchFamily="18" charset="0"/>
                <a:cs typeface="Times New Roman" panose="02020603050405020304" pitchFamily="18" charset="0"/>
              </a:rPr>
              <a:t>              Yellow  card  to   Pharmacovigilance </a:t>
            </a:r>
            <a:endParaRPr lang="en-IN" sz="33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425484"/>
            <a:ext cx="9144000" cy="4594859"/>
          </a:xfrm>
          <a:ln>
            <a:solidFill>
              <a:schemeClr val="tx1"/>
            </a:solidFill>
          </a:ln>
        </p:spPr>
        <p:txBody>
          <a:bodyPr/>
          <a:lstStyle/>
          <a:p>
            <a:endParaRPr lang="en-IN" dirty="0"/>
          </a:p>
        </p:txBody>
      </p:sp>
      <p:sp>
        <p:nvSpPr>
          <p:cNvPr id="4" name="Rectangle 3"/>
          <p:cNvSpPr/>
          <p:nvPr/>
        </p:nvSpPr>
        <p:spPr>
          <a:xfrm>
            <a:off x="18614" y="2570045"/>
            <a:ext cx="9125386" cy="950322"/>
          </a:xfrm>
          <a:prstGeom prst="rect">
            <a:avLst/>
          </a:prstGeom>
          <a:solidFill>
            <a:schemeClr val="accent6">
              <a:lumMod val="20000"/>
              <a:lumOff val="80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1964-Yellow card :- a form for Spontaneous reporting of Adverse Reactions with cause effective relationship implemented in UK</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9307" y="932223"/>
            <a:ext cx="9125386" cy="950322"/>
          </a:xfrm>
          <a:prstGeom prst="rect">
            <a:avLst/>
          </a:prstGeom>
          <a:solidFill>
            <a:schemeClr val="accent6">
              <a:lumMod val="20000"/>
              <a:lumOff val="80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1962- USA  made mandatory Teratogenicity testing of New formulations in three different animals before marketing submission </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9307" y="4242158"/>
            <a:ext cx="9125386" cy="950322"/>
          </a:xfrm>
          <a:prstGeom prst="rect">
            <a:avLst/>
          </a:prstGeom>
          <a:solidFill>
            <a:schemeClr val="accent6">
              <a:lumMod val="20000"/>
              <a:lumOff val="80000"/>
            </a:schemeClr>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1965- European Legislation with EC Directive 65/65 </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614" y="5906078"/>
            <a:ext cx="9125386" cy="950322"/>
          </a:xfrm>
          <a:prstGeom prst="rect">
            <a:avLst/>
          </a:prstGeom>
          <a:solidFill>
            <a:schemeClr val="accent6">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1966- Pilot study -Boston Collaborative Drug Surveillance Program </a:t>
            </a:r>
            <a:endParaRPr lang="en-I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28125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46"/>
            <a:ext cx="9144000" cy="568235"/>
          </a:xfrm>
          <a:ln w="57150">
            <a:solidFill>
              <a:schemeClr val="tx1"/>
            </a:solidFill>
          </a:ln>
        </p:spPr>
        <p:txBody>
          <a:bodyPr>
            <a:normAutofit fontScale="90000"/>
          </a:bodyPr>
          <a:lstStyle/>
          <a:p>
            <a:pPr algn="ctr"/>
            <a:r>
              <a:rPr lang="en-US" cap="none" dirty="0" smtClean="0">
                <a:latin typeface="Times New Roman" panose="02020603050405020304" pitchFamily="18" charset="0"/>
                <a:cs typeface="Times New Roman" panose="02020603050405020304" pitchFamily="18" charset="0"/>
              </a:rPr>
              <a:t>WHO Program</a:t>
            </a:r>
            <a:endParaRPr lang="en-IN"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00280"/>
            <a:ext cx="9144000" cy="6257719"/>
          </a:xfrm>
        </p:spPr>
        <p:txBody>
          <a:bodyPr>
            <a:normAutofit fontScale="85000" lnSpcReduction="20000"/>
          </a:bodyPr>
          <a:lstStyle/>
          <a:p>
            <a:pPr marL="0" indent="0">
              <a:buNone/>
            </a:pPr>
            <a:r>
              <a:rPr lang="en-US" dirty="0" smtClean="0">
                <a:latin typeface="Times New Roman" panose="02020603050405020304" pitchFamily="18" charset="0"/>
                <a:cs typeface="Times New Roman" panose="02020603050405020304" pitchFamily="18" charset="0"/>
              </a:rPr>
              <a:t>            1968- International Drug Monitoring                         </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1975- Italy joined the</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movement</a:t>
            </a:r>
          </a:p>
          <a:p>
            <a:pPr marL="0" inden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1982</a:t>
            </a:r>
          </a:p>
          <a:p>
            <a:pPr marL="0" indent="0">
              <a:buNone/>
            </a:pPr>
            <a:r>
              <a:rPr lang="en-US" dirty="0" smtClean="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1992-European Society of Pharmacovigilance (</a:t>
            </a:r>
            <a:r>
              <a:rPr lang="en-US" dirty="0" err="1" smtClean="0">
                <a:latin typeface="Times New Roman" panose="02020603050405020304" pitchFamily="18" charset="0"/>
                <a:cs typeface="Times New Roman" panose="02020603050405020304" pitchFamily="18" charset="0"/>
              </a:rPr>
              <a:t>ESoP</a:t>
            </a:r>
            <a:r>
              <a:rPr lang="en-US" dirty="0" smtClean="0">
                <a:latin typeface="Times New Roman" panose="02020603050405020304" pitchFamily="18" charset="0"/>
                <a:cs typeface="Times New Roman" panose="02020603050405020304" pitchFamily="18" charset="0"/>
              </a:rPr>
              <a:t>)             International </a:t>
            </a:r>
            <a:r>
              <a:rPr lang="en-US" dirty="0">
                <a:latin typeface="Times New Roman" panose="02020603050405020304" pitchFamily="18" charset="0"/>
                <a:cs typeface="Times New Roman" panose="02020603050405020304" pitchFamily="18" charset="0"/>
              </a:rPr>
              <a:t>Society of Pharmacovigilance </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ISoP</a:t>
            </a:r>
            <a:r>
              <a:rPr lang="en-US" dirty="0" smtClean="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1995- EMA(European Medicines Agency)</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      2001- </a:t>
            </a:r>
            <a:r>
              <a:rPr lang="en-US" dirty="0" err="1" smtClean="0">
                <a:latin typeface="Times New Roman" panose="02020603050405020304" pitchFamily="18" charset="0"/>
                <a:cs typeface="Times New Roman" panose="02020603050405020304" pitchFamily="18" charset="0"/>
              </a:rPr>
              <a:t>Eudra</a:t>
            </a:r>
            <a:r>
              <a:rPr lang="en-US" dirty="0" smtClean="0">
                <a:latin typeface="Times New Roman" panose="02020603050405020304" pitchFamily="18" charset="0"/>
                <a:cs typeface="Times New Roman" panose="02020603050405020304" pitchFamily="18" charset="0"/>
              </a:rPr>
              <a:t> Vigilance Database</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2012- New European Pharmacovigilance Legislation</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2017- New </a:t>
            </a:r>
            <a:r>
              <a:rPr lang="en-US" dirty="0" err="1" smtClean="0">
                <a:latin typeface="Times New Roman" panose="02020603050405020304" pitchFamily="18" charset="0"/>
                <a:cs typeface="Times New Roman" panose="02020603050405020304" pitchFamily="18" charset="0"/>
              </a:rPr>
              <a:t>Eudra</a:t>
            </a:r>
            <a:r>
              <a:rPr lang="en-US" dirty="0" smtClean="0">
                <a:latin typeface="Times New Roman" panose="02020603050405020304" pitchFamily="18" charset="0"/>
                <a:cs typeface="Times New Roman" panose="02020603050405020304" pitchFamily="18" charset="0"/>
              </a:rPr>
              <a:t> Vigilance Format</a:t>
            </a:r>
            <a:endParaRPr lang="en-IN" dirty="0"/>
          </a:p>
        </p:txBody>
      </p:sp>
      <p:sp>
        <p:nvSpPr>
          <p:cNvPr id="5" name="Rounded Rectangle 4"/>
          <p:cNvSpPr/>
          <p:nvPr/>
        </p:nvSpPr>
        <p:spPr>
          <a:xfrm>
            <a:off x="4879580" y="1124681"/>
            <a:ext cx="3987438" cy="125400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10 members- </a:t>
            </a:r>
            <a:r>
              <a:rPr lang="en-IN" dirty="0">
                <a:solidFill>
                  <a:schemeClr val="tx1"/>
                </a:solidFill>
                <a:latin typeface="Times New Roman" panose="02020603050405020304" pitchFamily="18" charset="0"/>
                <a:cs typeface="Times New Roman" panose="02020603050405020304" pitchFamily="18" charset="0"/>
              </a:rPr>
              <a:t>Australia, UK, USA, Germany, Canada, Ireland,</a:t>
            </a:r>
          </a:p>
          <a:p>
            <a:r>
              <a:rPr lang="en-IN" dirty="0">
                <a:solidFill>
                  <a:schemeClr val="tx1"/>
                </a:solidFill>
                <a:latin typeface="Times New Roman" panose="02020603050405020304" pitchFamily="18" charset="0"/>
                <a:cs typeface="Times New Roman" panose="02020603050405020304" pitchFamily="18" charset="0"/>
              </a:rPr>
              <a:t>Sweden, Denmark, New Zealand, and Netherlands</a:t>
            </a:r>
            <a:endParaRPr lang="en-US" dirty="0">
              <a:solidFill>
                <a:schemeClr val="tx1"/>
              </a:solidFill>
              <a:latin typeface="Times New Roman" panose="02020603050405020304" pitchFamily="18" charset="0"/>
              <a:cs typeface="Times New Roman" panose="02020603050405020304" pitchFamily="18" charset="0"/>
            </a:endParaRPr>
          </a:p>
          <a:p>
            <a:pPr algn="ctr"/>
            <a:endParaRPr lang="en-IN" dirty="0">
              <a:solidFill>
                <a:schemeClr val="tx1"/>
              </a:solidFill>
              <a:latin typeface="Times New Roman" panose="02020603050405020304" pitchFamily="18" charset="0"/>
              <a:cs typeface="Times New Roman" panose="02020603050405020304" pitchFamily="18" charset="0"/>
            </a:endParaRPr>
          </a:p>
        </p:txBody>
      </p:sp>
      <p:sp>
        <p:nvSpPr>
          <p:cNvPr id="6" name="Up-Down Arrow 5"/>
          <p:cNvSpPr/>
          <p:nvPr/>
        </p:nvSpPr>
        <p:spPr>
          <a:xfrm>
            <a:off x="695597" y="764631"/>
            <a:ext cx="419923" cy="233616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ounded Rectangle 6"/>
          <p:cNvSpPr/>
          <p:nvPr/>
        </p:nvSpPr>
        <p:spPr>
          <a:xfrm rot="16200000">
            <a:off x="-737006" y="1668190"/>
            <a:ext cx="2336166" cy="52904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Many studies of observed ADR   conducted</a:t>
            </a:r>
            <a:endParaRPr lang="en-IN" sz="1600" dirty="0">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rot="20229335">
            <a:off x="6453996" y="2639565"/>
            <a:ext cx="2233799" cy="9851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rPr>
              <a:t>UMA – Uppsala Monitoring Centre. Sweden</a:t>
            </a:r>
            <a:endParaRPr lang="en-IN" sz="1600" dirty="0">
              <a:solidFill>
                <a:srgbClr val="FF0000"/>
              </a:solidFill>
              <a:latin typeface="Times New Roman" panose="02020603050405020304" pitchFamily="18" charset="0"/>
              <a:cs typeface="Times New Roman" panose="02020603050405020304" pitchFamily="18" charset="0"/>
            </a:endParaRPr>
          </a:p>
        </p:txBody>
      </p:sp>
      <p:sp>
        <p:nvSpPr>
          <p:cNvPr id="9" name="Oval 8"/>
          <p:cNvSpPr/>
          <p:nvPr/>
        </p:nvSpPr>
        <p:spPr>
          <a:xfrm rot="20229335">
            <a:off x="7136077" y="4549516"/>
            <a:ext cx="1890848" cy="9851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Vigiflow</a:t>
            </a:r>
            <a:r>
              <a:rPr lang="en-US" sz="2000" dirty="0">
                <a:solidFill>
                  <a:srgbClr val="FF0000"/>
                </a:solidFill>
                <a:latin typeface="Times New Roman" panose="02020603050405020304" pitchFamily="18" charset="0"/>
                <a:cs typeface="Times New Roman" panose="02020603050405020304" pitchFamily="18" charset="0"/>
              </a:rPr>
              <a:t>- Software</a:t>
            </a:r>
            <a:endParaRPr lang="en-I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21047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2" y="0"/>
            <a:ext cx="9144000" cy="519248"/>
          </a:xfrm>
          <a:ln w="57150">
            <a:solidFill>
              <a:schemeClr val="tx1"/>
            </a:solidFill>
          </a:ln>
        </p:spPr>
        <p:txBody>
          <a:bodyPr>
            <a:noAutofit/>
          </a:bodyPr>
          <a:lstStyle/>
          <a:p>
            <a:pPr algn="ctr"/>
            <a:r>
              <a:rPr lang="en-US" sz="3300" dirty="0">
                <a:latin typeface="Times New Roman" panose="02020603050405020304" pitchFamily="18" charset="0"/>
                <a:cs typeface="Times New Roman" panose="02020603050405020304" pitchFamily="18" charset="0"/>
              </a:rPr>
              <a:t>Pharmacovigilance  </a:t>
            </a:r>
            <a:r>
              <a:rPr lang="en-US" sz="3300">
                <a:latin typeface="Times New Roman" panose="02020603050405020304" pitchFamily="18" charset="0"/>
                <a:cs typeface="Times New Roman" panose="02020603050405020304" pitchFamily="18" charset="0"/>
              </a:rPr>
              <a:t>in  </a:t>
            </a:r>
            <a:r>
              <a:rPr lang="en-US" sz="3300" dirty="0" err="1">
                <a:latin typeface="Times New Roman" panose="02020603050405020304" pitchFamily="18" charset="0"/>
                <a:cs typeface="Times New Roman" panose="02020603050405020304" pitchFamily="18" charset="0"/>
              </a:rPr>
              <a:t>I</a:t>
            </a:r>
            <a:r>
              <a:rPr lang="en-US" sz="3300" smtClean="0">
                <a:latin typeface="Times New Roman" panose="02020603050405020304" pitchFamily="18" charset="0"/>
                <a:cs typeface="Times New Roman" panose="02020603050405020304" pitchFamily="18" charset="0"/>
              </a:rPr>
              <a:t>ndia </a:t>
            </a:r>
            <a:endParaRPr lang="en-IN" sz="33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519248"/>
            <a:ext cx="9144000" cy="6338752"/>
          </a:xfrm>
          <a:ln w="57150">
            <a:solidFill>
              <a:schemeClr val="tx1"/>
            </a:solidFill>
          </a:ln>
        </p:spPr>
        <p:txBody>
          <a:bodyPr>
            <a:normAutofit fontScale="77500" lnSpcReduction="20000"/>
          </a:bodyPr>
          <a:lstStyle/>
          <a:p>
            <a:pPr marL="0" indent="0">
              <a:buNone/>
            </a:pPr>
            <a:r>
              <a:rPr lang="en-US" dirty="0" smtClean="0">
                <a:latin typeface="Times New Roman" panose="02020603050405020304" pitchFamily="18" charset="0"/>
                <a:cs typeface="Times New Roman" panose="02020603050405020304" pitchFamily="18" charset="0"/>
              </a:rPr>
              <a:t>         1986     - 12 </a:t>
            </a:r>
            <a:r>
              <a:rPr lang="en-US" dirty="0">
                <a:latin typeface="Times New Roman" panose="02020603050405020304" pitchFamily="18" charset="0"/>
                <a:cs typeface="Times New Roman" panose="02020603050405020304" pitchFamily="18" charset="0"/>
              </a:rPr>
              <a:t>regional centers</a:t>
            </a:r>
            <a:r>
              <a:rPr lang="en-US" dirty="0" smtClean="0">
                <a:latin typeface="Times New Roman" panose="02020603050405020304" pitchFamily="18" charset="0"/>
                <a:cs typeface="Times New Roman" panose="02020603050405020304" pitchFamily="18" charset="0"/>
              </a:rPr>
              <a:t> - Formal ADR monitoring system</a:t>
            </a:r>
          </a:p>
          <a:p>
            <a:pPr marL="0" indent="0">
              <a:buNone/>
            </a:pPr>
            <a:endParaRPr lang="en-IN"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1989     - 6 Regional centers                     Mumbai, Kolkata,        Delhi, Lucknow, Pondicherry, Chandigarh</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1998   - WHO program for  International Drug monitoring</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2004 -launched with support of </a:t>
            </a:r>
            <a:r>
              <a:rPr lang="en-US" dirty="0">
                <a:latin typeface="Times New Roman" panose="02020603050405020304" pitchFamily="18" charset="0"/>
                <a:cs typeface="Times New Roman" panose="02020603050405020304" pitchFamily="18" charset="0"/>
              </a:rPr>
              <a:t>World </a:t>
            </a:r>
            <a:r>
              <a:rPr lang="en-US" dirty="0" smtClean="0">
                <a:latin typeface="Times New Roman" panose="02020603050405020304" pitchFamily="18" charset="0"/>
                <a:cs typeface="Times New Roman" panose="02020603050405020304" pitchFamily="18" charset="0"/>
              </a:rPr>
              <a:t>Bank NPP (National Pharmacovigilance    Program) (AIIMS)</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2005- January 1- Started functioning</a:t>
            </a:r>
          </a:p>
          <a:p>
            <a:pPr marL="0" indent="0">
              <a:buNone/>
            </a:pPr>
            <a:r>
              <a:rPr lang="en-US" dirty="0" smtClean="0">
                <a:latin typeface="Times New Roman" panose="02020603050405020304" pitchFamily="18" charset="0"/>
                <a:cs typeface="Times New Roman" panose="02020603050405020304" pitchFamily="18" charset="0"/>
              </a:rPr>
              <a:t>      2009 – suspended (Lack of funding) </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2010 CDSCO-  Pharmacovigilance Program of India</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2011  IPC- as the National Coordinating Centre</a:t>
            </a:r>
            <a:endParaRPr lang="en-IN" dirty="0">
              <a:latin typeface="Times New Roman" panose="02020603050405020304" pitchFamily="18" charset="0"/>
              <a:cs typeface="Times New Roman" panose="02020603050405020304" pitchFamily="18" charset="0"/>
            </a:endParaRPr>
          </a:p>
        </p:txBody>
      </p:sp>
      <p:sp>
        <p:nvSpPr>
          <p:cNvPr id="6" name="Oval 5"/>
          <p:cNvSpPr/>
          <p:nvPr/>
        </p:nvSpPr>
        <p:spPr>
          <a:xfrm>
            <a:off x="611450" y="2905851"/>
            <a:ext cx="2132240" cy="7777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rPr>
              <a:t>New Delhi – National Center</a:t>
            </a:r>
            <a:endParaRPr lang="en-IN" sz="1600" dirty="0">
              <a:solidFill>
                <a:srgbClr val="FF0000"/>
              </a:solidFill>
              <a:latin typeface="Times New Roman" panose="02020603050405020304" pitchFamily="18" charset="0"/>
              <a:cs typeface="Times New Roman" panose="02020603050405020304" pitchFamily="18" charset="0"/>
            </a:endParaRPr>
          </a:p>
        </p:txBody>
      </p:sp>
      <p:sp>
        <p:nvSpPr>
          <p:cNvPr id="7" name="Oval 6"/>
          <p:cNvSpPr/>
          <p:nvPr/>
        </p:nvSpPr>
        <p:spPr>
          <a:xfrm>
            <a:off x="3498865" y="2886984"/>
            <a:ext cx="2146270" cy="7347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latin typeface="Times New Roman" panose="02020603050405020304" pitchFamily="18" charset="0"/>
                <a:cs typeface="Times New Roman" panose="02020603050405020304" pitchFamily="18" charset="0"/>
              </a:rPr>
              <a:t>Mumbai- </a:t>
            </a:r>
          </a:p>
          <a:p>
            <a:pPr algn="ctr"/>
            <a:r>
              <a:rPr lang="en-US" sz="1400" dirty="0">
                <a:solidFill>
                  <a:srgbClr val="FF0000"/>
                </a:solidFill>
                <a:latin typeface="Times New Roman" panose="02020603050405020304" pitchFamily="18" charset="0"/>
                <a:cs typeface="Times New Roman" panose="02020603050405020304" pitchFamily="18" charset="0"/>
              </a:rPr>
              <a:t>WHO Special Center  </a:t>
            </a:r>
            <a:endParaRPr lang="en-IN" sz="1400" dirty="0"/>
          </a:p>
        </p:txBody>
      </p:sp>
    </p:spTree>
    <p:extLst>
      <p:ext uri="{BB962C8B-B14F-4D97-AF65-F5344CB8AC3E}">
        <p14:creationId xmlns:p14="http://schemas.microsoft.com/office/powerpoint/2010/main" xmlns="" val="479901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1544"/>
          </a:xfrm>
          <a:ln w="57150">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               </a:t>
            </a:r>
            <a:r>
              <a:rPr lang="en-US" sz="3300" dirty="0">
                <a:latin typeface="Times New Roman" panose="02020603050405020304" pitchFamily="18" charset="0"/>
                <a:cs typeface="Times New Roman" panose="02020603050405020304" pitchFamily="18" charset="0"/>
              </a:rPr>
              <a:t>Pharmacovigilance of Traditional Medicines</a:t>
            </a:r>
            <a:endParaRPr lang="en-IN" sz="33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01544"/>
            <a:ext cx="9144000" cy="6256456"/>
          </a:xfrm>
          <a:ln w="57150">
            <a:solidFill>
              <a:schemeClr val="tx1"/>
            </a:solidFill>
          </a:ln>
        </p:spPr>
        <p:txBody>
          <a:bodyPr>
            <a:normAutofit fontScale="55000" lnSpcReduction="20000"/>
          </a:bodyPr>
          <a:lstStyle/>
          <a:p>
            <a:pPr marL="0" indent="0">
              <a:buNone/>
            </a:pPr>
            <a:r>
              <a:rPr lang="en-US" dirty="0" smtClean="0">
                <a:latin typeface="Times New Roman" panose="02020603050405020304" pitchFamily="18" charset="0"/>
                <a:cs typeface="Times New Roman" panose="02020603050405020304" pitchFamily="18" charset="0"/>
              </a:rPr>
              <a:t> 2004                                                                              Guidelines for PV in Traditional medicine 						was published from WHO</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2006  Workshop-  Mumbai                                           “ Pharmacovigilance of </a:t>
            </a:r>
            <a:r>
              <a:rPr lang="en-US" dirty="0" err="1" smtClean="0">
                <a:latin typeface="Times New Roman" panose="02020603050405020304" pitchFamily="18" charset="0"/>
                <a:cs typeface="Times New Roman" panose="02020603050405020304" pitchFamily="18" charset="0"/>
              </a:rPr>
              <a:t>Ayurvedic</a:t>
            </a:r>
            <a:r>
              <a:rPr lang="en-US" dirty="0" smtClean="0">
                <a:latin typeface="Times New Roman" panose="02020603050405020304" pitchFamily="18" charset="0"/>
                <a:cs typeface="Times New Roman" panose="02020603050405020304" pitchFamily="18" charset="0"/>
              </a:rPr>
              <a:t> 			 				Medicine”</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2007  October  Seminar/Workshop- BHU                    “ Safety Profile of </a:t>
            </a:r>
            <a:r>
              <a:rPr lang="en-US" dirty="0" err="1" smtClean="0">
                <a:latin typeface="Times New Roman" panose="02020603050405020304" pitchFamily="18" charset="0"/>
                <a:cs typeface="Times New Roman" panose="02020603050405020304" pitchFamily="18" charset="0"/>
              </a:rPr>
              <a:t>Ayurvedic</a:t>
            </a:r>
            <a:r>
              <a:rPr lang="en-US" dirty="0" smtClean="0">
                <a:latin typeface="Times New Roman" panose="02020603050405020304" pitchFamily="18" charset="0"/>
                <a:cs typeface="Times New Roman" panose="02020603050405020304" pitchFamily="18" charset="0"/>
              </a:rPr>
              <a:t> Dosage 						forms”   </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2007   December -Workshop-IPGTRA                          Implementation possibilities of                 					        Pharmacovigilance in Ayurveda             </a:t>
            </a:r>
          </a:p>
          <a:p>
            <a:pPr marL="0" indent="0">
              <a:buNone/>
            </a:pP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2008    August  -  New Delhi                                         Draft Protocol discussion</a:t>
            </a:r>
          </a:p>
          <a:p>
            <a:pPr marL="0" indent="0">
              <a:buNone/>
            </a:pPr>
            <a:r>
              <a:rPr lang="en-US" dirty="0" smtClean="0">
                <a:latin typeface="Times New Roman" panose="02020603050405020304" pitchFamily="18" charset="0"/>
                <a:cs typeface="Times New Roman" panose="02020603050405020304" pitchFamily="18" charset="0"/>
              </a:rPr>
              <a:t>2008   September -  Draft finalizing                              IPGTRA, Jamnagar as National Resource 						Centre</a:t>
            </a:r>
          </a:p>
          <a:p>
            <a:pPr marL="0" indent="0">
              <a:buNone/>
            </a:pPr>
            <a:r>
              <a:rPr lang="en-US" dirty="0" smtClean="0">
                <a:latin typeface="Times New Roman" panose="02020603050405020304" pitchFamily="18" charset="0"/>
                <a:cs typeface="Times New Roman" panose="02020603050405020304" pitchFamily="18" charset="0"/>
              </a:rPr>
              <a:t>2017  Central Sector Scheme                                         AIIA -</a:t>
            </a:r>
            <a:r>
              <a:rPr lang="en-US" dirty="0" err="1" smtClean="0">
                <a:latin typeface="Times New Roman" panose="02020603050405020304" pitchFamily="18" charset="0"/>
                <a:cs typeface="Times New Roman" panose="02020603050405020304" pitchFamily="18" charset="0"/>
              </a:rPr>
              <a:t>NPvCC</a:t>
            </a:r>
            <a:r>
              <a:rPr lang="en-US" dirty="0" smtClean="0">
                <a:latin typeface="Times New Roman" panose="02020603050405020304" pitchFamily="18" charset="0"/>
                <a:cs typeface="Times New Roman" panose="02020603050405020304" pitchFamily="18" charset="0"/>
              </a:rPr>
              <a:t>, 5  </a:t>
            </a:r>
            <a:r>
              <a:rPr lang="en-US" dirty="0" err="1" smtClean="0">
                <a:latin typeface="Times New Roman" panose="02020603050405020304" pitchFamily="18" charset="0"/>
                <a:cs typeface="Times New Roman" panose="02020603050405020304" pitchFamily="18" charset="0"/>
              </a:rPr>
              <a:t>IPvCC</a:t>
            </a:r>
            <a:r>
              <a:rPr lang="en-US" dirty="0" smtClean="0">
                <a:latin typeface="Times New Roman" panose="02020603050405020304" pitchFamily="18" charset="0"/>
                <a:cs typeface="Times New Roman" panose="02020603050405020304" pitchFamily="18" charset="0"/>
              </a:rPr>
              <a:t>, 99 </a:t>
            </a:r>
            <a:r>
              <a:rPr lang="en-US" dirty="0" err="1" smtClean="0">
                <a:latin typeface="Times New Roman" panose="02020603050405020304" pitchFamily="18" charset="0"/>
                <a:cs typeface="Times New Roman" panose="02020603050405020304" pitchFamily="18" charset="0"/>
              </a:rPr>
              <a:t>PPvCC</a:t>
            </a: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  </a:t>
            </a:r>
          </a:p>
          <a:p>
            <a:pPr marL="0" indent="0">
              <a:buNone/>
            </a:pPr>
            <a:r>
              <a:rPr lang="en-US" smtClean="0">
                <a:latin typeface="Times New Roman" panose="02020603050405020304" pitchFamily="18" charset="0"/>
                <a:cs typeface="Times New Roman" panose="02020603050405020304" pitchFamily="18" charset="0"/>
              </a:rPr>
              <a:t>2022   </a:t>
            </a:r>
            <a:r>
              <a:rPr lang="en-US" b="1" smtClean="0">
                <a:latin typeface="Times New Roman" panose="02020603050405020304" pitchFamily="18" charset="0"/>
                <a:cs typeface="Times New Roman" panose="02020603050405020304" pitchFamily="18" charset="0"/>
              </a:rPr>
              <a:t>AOGUSY-</a:t>
            </a:r>
            <a:r>
              <a:rPr lang="en-US" smtClean="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AYUSH </a:t>
            </a:r>
            <a:r>
              <a:rPr lang="en-IN" dirty="0">
                <a:latin typeface="Times New Roman" panose="02020603050405020304" pitchFamily="18" charset="0"/>
                <a:cs typeface="Times New Roman" panose="02020603050405020304" pitchFamily="18" charset="0"/>
              </a:rPr>
              <a:t>OUSHADHI GUNVATTA EVAM UTTPADAN SAMVARDHAN </a:t>
            </a:r>
            <a:r>
              <a:rPr lang="en-IN" dirty="0" smtClean="0">
                <a:latin typeface="Times New Roman" panose="02020603050405020304" pitchFamily="18" charset="0"/>
                <a:cs typeface="Times New Roman" panose="02020603050405020304" pitchFamily="18" charset="0"/>
              </a:rPr>
              <a:t>YOJANA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p>
          <a:p>
            <a:pPr marL="0" indent="0">
              <a:buNone/>
            </a:pPr>
            <a:r>
              <a:rPr lang="en-US" dirty="0" smtClean="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4" name="Down Arrow 3"/>
          <p:cNvSpPr/>
          <p:nvPr/>
        </p:nvSpPr>
        <p:spPr>
          <a:xfrm>
            <a:off x="4139940" y="618916"/>
            <a:ext cx="558437" cy="4826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extLst>
      <p:ext uri="{BB962C8B-B14F-4D97-AF65-F5344CB8AC3E}">
        <p14:creationId xmlns:p14="http://schemas.microsoft.com/office/powerpoint/2010/main" xmlns="" val="1428896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7FA7A-5CE5-3CAD-7AC7-24847540445E}"/>
              </a:ext>
            </a:extLst>
          </p:cNvPr>
          <p:cNvSpPr>
            <a:spLocks noGrp="1"/>
          </p:cNvSpPr>
          <p:nvPr>
            <p:ph type="title"/>
          </p:nvPr>
        </p:nvSpPr>
        <p:spPr>
          <a:xfrm>
            <a:off x="11958" y="0"/>
            <a:ext cx="9144000" cy="764630"/>
          </a:xfrm>
          <a:ln w="57150">
            <a:solidFill>
              <a:schemeClr val="tx1"/>
            </a:solidFill>
          </a:ln>
        </p:spPr>
        <p:txBody>
          <a:bodyPr>
            <a:normAutofit fontScale="90000"/>
          </a:bodyPr>
          <a:lstStyle/>
          <a:p>
            <a:pPr algn="ctr"/>
            <a:r>
              <a:rPr lang="en-US" sz="2700" dirty="0"/>
              <a:t> </a:t>
            </a:r>
            <a:r>
              <a:rPr lang="en-US" sz="2700" dirty="0">
                <a:latin typeface="Times New Roman" panose="02020603050405020304" pitchFamily="18" charset="0"/>
                <a:cs typeface="Times New Roman" panose="02020603050405020304" pitchFamily="18" charset="0"/>
              </a:rPr>
              <a:t>AOGUSY</a:t>
            </a:r>
            <a:br>
              <a:rPr lang="en-US" sz="2700" dirty="0">
                <a:latin typeface="Times New Roman" panose="02020603050405020304" pitchFamily="18" charset="0"/>
                <a:cs typeface="Times New Roman" panose="02020603050405020304" pitchFamily="18" charset="0"/>
              </a:rPr>
            </a:br>
            <a:r>
              <a:rPr lang="en-US" sz="2700" i="1" dirty="0" err="1">
                <a:latin typeface="Times New Roman" panose="02020603050405020304" pitchFamily="18" charset="0"/>
                <a:cs typeface="Times New Roman" panose="02020603050405020304" pitchFamily="18" charset="0"/>
              </a:rPr>
              <a:t>Ayush</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oushadhi</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gunavattva</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evum</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uttpadan</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samvardhan</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yojana</a:t>
            </a:r>
            <a:endParaRPr lang="en-IN" sz="2700" i="1" dirty="0"/>
          </a:p>
        </p:txBody>
      </p:sp>
      <p:sp>
        <p:nvSpPr>
          <p:cNvPr id="3" name="Content Placeholder 2">
            <a:extLst>
              <a:ext uri="{FF2B5EF4-FFF2-40B4-BE49-F238E27FC236}">
                <a16:creationId xmlns:a16="http://schemas.microsoft.com/office/drawing/2014/main" xmlns="" id="{6EA1BFDA-4E3D-5D8F-7706-2B15C1DD9B96}"/>
              </a:ext>
            </a:extLst>
          </p:cNvPr>
          <p:cNvSpPr>
            <a:spLocks noGrp="1"/>
          </p:cNvSpPr>
          <p:nvPr>
            <p:ph idx="1"/>
          </p:nvPr>
        </p:nvSpPr>
        <p:spPr>
          <a:xfrm>
            <a:off x="0" y="764630"/>
            <a:ext cx="9144000" cy="6109350"/>
          </a:xfrm>
          <a:ln w="57150">
            <a:solidFill>
              <a:schemeClr val="tx1"/>
            </a:solidFill>
          </a:ln>
        </p:spPr>
        <p:txBody>
          <a:bodyPr/>
          <a:lstStyle/>
          <a:p>
            <a:pPr marL="0" indent="0">
              <a:buNone/>
            </a:pPr>
            <a:r>
              <a:rPr lang="en-IN" dirty="0">
                <a:latin typeface="Times New Roman" panose="02020603050405020304" pitchFamily="18" charset="0"/>
                <a:cs typeface="Times New Roman" panose="02020603050405020304" pitchFamily="18" charset="0"/>
              </a:rPr>
              <a:t>                </a:t>
            </a:r>
            <a:r>
              <a:rPr lang="en-IN" sz="1800" b="1" dirty="0">
                <a:latin typeface="Times New Roman" panose="02020603050405020304" pitchFamily="18" charset="0"/>
                <a:cs typeface="Times New Roman" panose="02020603050405020304" pitchFamily="18" charset="0"/>
              </a:rPr>
              <a:t>Central sector scheme for ASU&amp; H under Ministry of AYUSH from November 1, 2017 approved by the Standing Finance committee chaired by Secretary (AYUSH) </a:t>
            </a:r>
          </a:p>
          <a:p>
            <a:pPr marL="0" indent="0">
              <a:buNone/>
            </a:pPr>
            <a:endParaRPr lang="en-IN"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xmlns="" id="{B3A6677C-09C1-03B0-7D1F-63CED50505C2}"/>
              </a:ext>
            </a:extLst>
          </p:cNvPr>
          <p:cNvGraphicFramePr/>
          <p:nvPr>
            <p:extLst>
              <p:ext uri="{D42A27DB-BD31-4B8C-83A1-F6EECF244321}">
                <p14:modId xmlns:p14="http://schemas.microsoft.com/office/powerpoint/2010/main" xmlns="" val="1939631101"/>
              </p:ext>
            </p:extLst>
          </p:nvPr>
        </p:nvGraphicFramePr>
        <p:xfrm>
          <a:off x="663315" y="1943668"/>
          <a:ext cx="8364511" cy="4077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241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290"/>
            <a:ext cx="9144000" cy="1261884"/>
          </a:xfrm>
          <a:prstGeom prst="rect">
            <a:avLst/>
          </a:prstGeom>
        </p:spPr>
        <p:txBody>
          <a:bodyPr wrap="square">
            <a:spAutoFit/>
          </a:bodyPr>
          <a:lstStyle/>
          <a:p>
            <a:pPr algn="ctr"/>
            <a:r>
              <a:rPr lang="en-US" sz="3600" b="1" dirty="0" smtClean="0">
                <a:latin typeface="Cambria" pitchFamily="18" charset="0"/>
                <a:ea typeface="Cambria" pitchFamily="18" charset="0"/>
              </a:rPr>
              <a:t>Hierarchy </a:t>
            </a:r>
            <a:endParaRPr lang="en-US" sz="2400" b="1" dirty="0" smtClean="0">
              <a:latin typeface="Cambria" pitchFamily="18" charset="0"/>
              <a:ea typeface="Cambria" pitchFamily="18" charset="0"/>
            </a:endParaRPr>
          </a:p>
          <a:p>
            <a:pPr algn="ctr"/>
            <a:r>
              <a:rPr lang="en-US" sz="2400" b="1" dirty="0" err="1" smtClean="0">
                <a:latin typeface="Cambria" pitchFamily="18" charset="0"/>
                <a:ea typeface="Cambria" pitchFamily="18" charset="0"/>
              </a:rPr>
              <a:t>Pharmacovigilance</a:t>
            </a:r>
            <a:r>
              <a:rPr lang="en-US" sz="2400" b="1" dirty="0" smtClean="0">
                <a:latin typeface="Cambria" pitchFamily="18" charset="0"/>
                <a:ea typeface="Cambria" pitchFamily="18" charset="0"/>
              </a:rPr>
              <a:t> in ASUDs</a:t>
            </a:r>
          </a:p>
          <a:p>
            <a:pPr algn="ctr"/>
            <a:r>
              <a:rPr lang="en-US" sz="1600" b="1" dirty="0" smtClean="0">
                <a:latin typeface="Cambria" pitchFamily="18" charset="0"/>
                <a:ea typeface="Cambria" pitchFamily="18" charset="0"/>
              </a:rPr>
              <a:t>(Approved </a:t>
            </a:r>
            <a:r>
              <a:rPr lang="en-US" sz="1600" b="1" dirty="0" err="1" smtClean="0">
                <a:latin typeface="Cambria" pitchFamily="18" charset="0"/>
                <a:ea typeface="Cambria" pitchFamily="18" charset="0"/>
              </a:rPr>
              <a:t>centres</a:t>
            </a:r>
            <a:r>
              <a:rPr lang="en-US" sz="1600" b="1" dirty="0" smtClean="0">
                <a:latin typeface="Cambria" pitchFamily="18" charset="0"/>
                <a:ea typeface="Cambria" pitchFamily="18" charset="0"/>
              </a:rPr>
              <a:t>)</a:t>
            </a:r>
            <a:endParaRPr lang="en-US" sz="1600" b="1" dirty="0">
              <a:latin typeface="Cambria" pitchFamily="18" charset="0"/>
              <a:ea typeface="Cambria" pitchFamily="18" charset="0"/>
            </a:endParaRPr>
          </a:p>
        </p:txBody>
      </p:sp>
      <p:pic>
        <p:nvPicPr>
          <p:cNvPr id="4" name="Picture 2" descr="aiia"/>
          <p:cNvPicPr>
            <a:picLocks noChangeAspect="1" noChangeArrowheads="1"/>
          </p:cNvPicPr>
          <p:nvPr/>
        </p:nvPicPr>
        <p:blipFill>
          <a:blip r:embed="rId2"/>
          <a:srcRect/>
          <a:stretch>
            <a:fillRect/>
          </a:stretch>
        </p:blipFill>
        <p:spPr bwMode="auto">
          <a:xfrm>
            <a:off x="0" y="1538297"/>
            <a:ext cx="9144000" cy="5176851"/>
          </a:xfrm>
          <a:prstGeom prst="rect">
            <a:avLst/>
          </a:prstGeom>
          <a:noFill/>
        </p:spPr>
      </p:pic>
      <p:sp>
        <p:nvSpPr>
          <p:cNvPr id="5" name="Date Placeholder 4"/>
          <p:cNvSpPr>
            <a:spLocks noGrp="1"/>
          </p:cNvSpPr>
          <p:nvPr>
            <p:ph type="dt" sz="half" idx="10"/>
          </p:nvPr>
        </p:nvSpPr>
        <p:spPr/>
        <p:txBody>
          <a:bodyPr/>
          <a:lstStyle/>
          <a:p>
            <a:fld id="{FA7E1AA3-B60B-458E-99F2-E9B675E26937}" type="datetime1">
              <a:rPr lang="en-US" smtClean="0"/>
              <a:pPr/>
              <a:t>07-Feb-25</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a:p>
        </p:txBody>
      </p:sp>
      <p:sp>
        <p:nvSpPr>
          <p:cNvPr id="3" name="Down Arrow 2"/>
          <p:cNvSpPr/>
          <p:nvPr/>
        </p:nvSpPr>
        <p:spPr>
          <a:xfrm>
            <a:off x="1043510" y="5491899"/>
            <a:ext cx="144020" cy="5760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79390" y="6130102"/>
            <a:ext cx="1344611" cy="30017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99 </a:t>
            </a:r>
            <a:r>
              <a:rPr lang="en-US" dirty="0" err="1" smtClean="0">
                <a:solidFill>
                  <a:srgbClr val="FF0000"/>
                </a:solidFill>
              </a:rPr>
              <a:t>PPvC</a:t>
            </a:r>
            <a:endParaRPr lang="en-IN"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1"/>
            <a:ext cx="9144000" cy="4585871"/>
          </a:xfrm>
          <a:prstGeom prst="rect">
            <a:avLst/>
          </a:prstGeom>
        </p:spPr>
        <p:txBody>
          <a:bodyPr wrap="square">
            <a:spAutoFit/>
          </a:bodyPr>
          <a:lstStyle/>
          <a:p>
            <a:pPr algn="ctr"/>
            <a:r>
              <a:rPr lang="en-US" sz="4000" b="1" dirty="0" smtClean="0">
                <a:latin typeface="Cambria" pitchFamily="18" charset="0"/>
                <a:ea typeface="Cambria" pitchFamily="18" charset="0"/>
              </a:rPr>
              <a:t>Operational Framework </a:t>
            </a:r>
          </a:p>
          <a:p>
            <a:pPr algn="ctr"/>
            <a:r>
              <a:rPr lang="en-US" sz="2000" b="1" dirty="0" smtClean="0">
                <a:latin typeface="Cambria" pitchFamily="18" charset="0"/>
                <a:ea typeface="Cambria" pitchFamily="18" charset="0"/>
              </a:rPr>
              <a:t>(for implementation of PV Program)</a:t>
            </a:r>
          </a:p>
          <a:p>
            <a:pPr algn="ctr"/>
            <a:endParaRPr lang="en-US" sz="2800" b="1" dirty="0" smtClean="0">
              <a:latin typeface="Cambria" pitchFamily="18" charset="0"/>
              <a:ea typeface="Cambria" pitchFamily="18" charset="0"/>
            </a:endParaRPr>
          </a:p>
          <a:p>
            <a:pPr algn="ctr"/>
            <a:endParaRPr lang="en-US" sz="2800" b="1" dirty="0" smtClean="0">
              <a:latin typeface="Cambria" pitchFamily="18" charset="0"/>
              <a:ea typeface="Cambria" pitchFamily="18" charset="0"/>
            </a:endParaRPr>
          </a:p>
          <a:p>
            <a:pPr lvl="1">
              <a:buFont typeface="Wingdings" pitchFamily="2" charset="2"/>
              <a:buChar char="§"/>
            </a:pPr>
            <a:r>
              <a:rPr lang="en-US" sz="2000" b="1" dirty="0" smtClean="0">
                <a:latin typeface="Cambria" pitchFamily="18" charset="0"/>
                <a:ea typeface="Cambria" pitchFamily="18" charset="0"/>
              </a:rPr>
              <a:t>  Steering &amp; Monitoring Committee</a:t>
            </a:r>
          </a:p>
          <a:p>
            <a:pPr>
              <a:buFont typeface="Wingdings" pitchFamily="2" charset="2"/>
              <a:buChar char="§"/>
            </a:pPr>
            <a:endParaRPr lang="en-US" sz="2000" b="1" dirty="0" smtClean="0">
              <a:latin typeface="Cambria" pitchFamily="18" charset="0"/>
              <a:ea typeface="Cambria" pitchFamily="18" charset="0"/>
            </a:endParaRPr>
          </a:p>
          <a:p>
            <a:pPr>
              <a:buFont typeface="Wingdings" pitchFamily="2" charset="2"/>
              <a:buChar char="§"/>
            </a:pPr>
            <a:endParaRPr lang="en-US" sz="2000" b="1" dirty="0" smtClean="0">
              <a:latin typeface="Cambria" pitchFamily="18" charset="0"/>
              <a:ea typeface="Cambria" pitchFamily="18" charset="0"/>
            </a:endParaRPr>
          </a:p>
          <a:p>
            <a:pPr lvl="1">
              <a:buFont typeface="Wingdings" pitchFamily="2" charset="2"/>
              <a:buChar char="§"/>
            </a:pPr>
            <a:r>
              <a:rPr lang="en-US" sz="2000" b="1" dirty="0" smtClean="0">
                <a:latin typeface="Cambria" pitchFamily="18" charset="0"/>
                <a:ea typeface="Cambria" pitchFamily="18" charset="0"/>
              </a:rPr>
              <a:t>  Technical Advisory Committee</a:t>
            </a:r>
          </a:p>
          <a:p>
            <a:pPr>
              <a:buFont typeface="Wingdings" pitchFamily="2" charset="2"/>
              <a:buChar char="§"/>
            </a:pPr>
            <a:endParaRPr lang="en-US" sz="2000" b="1" dirty="0" smtClean="0">
              <a:latin typeface="Cambria" pitchFamily="18" charset="0"/>
              <a:ea typeface="Cambria" pitchFamily="18" charset="0"/>
            </a:endParaRPr>
          </a:p>
          <a:p>
            <a:pPr>
              <a:buFont typeface="Wingdings" pitchFamily="2" charset="2"/>
              <a:buChar char="§"/>
            </a:pPr>
            <a:endParaRPr lang="en-US" sz="2000" b="1" dirty="0" smtClean="0">
              <a:latin typeface="Cambria" pitchFamily="18" charset="0"/>
              <a:ea typeface="Cambria" pitchFamily="18" charset="0"/>
            </a:endParaRPr>
          </a:p>
          <a:p>
            <a:pPr lvl="1">
              <a:buFont typeface="Wingdings" pitchFamily="2" charset="2"/>
              <a:buChar char="§"/>
            </a:pPr>
            <a:r>
              <a:rPr lang="en-US" sz="2000" b="1" dirty="0" smtClean="0">
                <a:latin typeface="Cambria" pitchFamily="18" charset="0"/>
                <a:ea typeface="Cambria" pitchFamily="18" charset="0"/>
              </a:rPr>
              <a:t>  Central Signal Detection &amp; Causality Assessment Committee:</a:t>
            </a:r>
          </a:p>
          <a:p>
            <a:pPr algn="ctr"/>
            <a:endParaRPr lang="en-US" sz="2800" b="1" dirty="0">
              <a:latin typeface="Cambria" pitchFamily="18" charset="0"/>
              <a:ea typeface="Cambria" pitchFamily="18" charset="0"/>
            </a:endParaRPr>
          </a:p>
        </p:txBody>
      </p:sp>
      <p:sp>
        <p:nvSpPr>
          <p:cNvPr id="3" name="Date Placeholder 2"/>
          <p:cNvSpPr>
            <a:spLocks noGrp="1"/>
          </p:cNvSpPr>
          <p:nvPr>
            <p:ph type="dt" sz="half" idx="10"/>
          </p:nvPr>
        </p:nvSpPr>
        <p:spPr/>
        <p:txBody>
          <a:bodyPr/>
          <a:lstStyle/>
          <a:p>
            <a:fld id="{F2D06608-30A8-499C-A462-B46B5771A5B4}"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
            <a:ext cx="9144000" cy="6555641"/>
          </a:xfrm>
          <a:prstGeom prst="rect">
            <a:avLst/>
          </a:prstGeom>
        </p:spPr>
        <p:txBody>
          <a:bodyPr wrap="square">
            <a:spAutoFit/>
          </a:bodyPr>
          <a:lstStyle/>
          <a:p>
            <a:r>
              <a:rPr lang="en-US" b="1" dirty="0" smtClean="0">
                <a:latin typeface="Times New Roman" panose="02020603050405020304" pitchFamily="18" charset="0"/>
                <a:ea typeface="Cambria" pitchFamily="18" charset="0"/>
                <a:cs typeface="Times New Roman" panose="02020603050405020304" pitchFamily="18" charset="0"/>
              </a:rPr>
              <a:t>			</a:t>
            </a:r>
          </a:p>
          <a:p>
            <a:pPr>
              <a:lnSpc>
                <a:spcPct val="200000"/>
              </a:lnSpc>
            </a:pPr>
            <a:r>
              <a:rPr lang="en-US" b="1" dirty="0" smtClean="0">
                <a:latin typeface="Times New Roman" panose="02020603050405020304" pitchFamily="18" charset="0"/>
                <a:ea typeface="Cambria" pitchFamily="18" charset="0"/>
                <a:cs typeface="Times New Roman" panose="02020603050405020304" pitchFamily="18" charset="0"/>
              </a:rPr>
              <a:t>			</a:t>
            </a:r>
            <a:r>
              <a:rPr lang="en-US" sz="2400" b="1" dirty="0" smtClean="0">
                <a:latin typeface="Times New Roman" panose="02020603050405020304" pitchFamily="18" charset="0"/>
                <a:ea typeface="Cambria" pitchFamily="18" charset="0"/>
                <a:cs typeface="Times New Roman" panose="02020603050405020304" pitchFamily="18" charset="0"/>
              </a:rPr>
              <a:t>Steering &amp; Monitoring Committee </a:t>
            </a:r>
            <a:endParaRPr lang="en-US" b="1" dirty="0" smtClean="0">
              <a:latin typeface="Times New Roman" panose="02020603050405020304" pitchFamily="18" charset="0"/>
              <a:ea typeface="Cambria" pitchFamily="18" charset="0"/>
              <a:cs typeface="Times New Roman" panose="02020603050405020304" pitchFamily="18" charset="0"/>
            </a:endParaRPr>
          </a:p>
          <a:p>
            <a:pPr lvl="6">
              <a:buFont typeface="Arial" pitchFamily="34" charset="0"/>
              <a:buChar char="•"/>
            </a:pPr>
            <a:r>
              <a:rPr lang="en-US" dirty="0" smtClean="0">
                <a:latin typeface="Times New Roman" panose="02020603050405020304" pitchFamily="18" charset="0"/>
                <a:cs typeface="Times New Roman" panose="02020603050405020304" pitchFamily="18" charset="0"/>
              </a:rPr>
              <a:t> Head, DCC, Ministry of AYUSH</a:t>
            </a:r>
          </a:p>
          <a:p>
            <a:pPr lvl="6">
              <a:buFont typeface="Arial" pitchFamily="34" charset="0"/>
              <a:buChar char="•"/>
            </a:pPr>
            <a:r>
              <a:rPr lang="en-US" dirty="0" smtClean="0">
                <a:latin typeface="Times New Roman" panose="02020603050405020304" pitchFamily="18" charset="0"/>
                <a:cs typeface="Times New Roman" panose="02020603050405020304" pitchFamily="18" charset="0"/>
              </a:rPr>
              <a:t> Director/Co-</a:t>
            </a:r>
            <a:r>
              <a:rPr lang="en-US" dirty="0" err="1" smtClean="0">
                <a:latin typeface="Times New Roman" panose="02020603050405020304" pitchFamily="18" charset="0"/>
                <a:cs typeface="Times New Roman" panose="02020603050405020304" pitchFamily="18" charset="0"/>
              </a:rPr>
              <a:t>ordinator</a:t>
            </a:r>
            <a:r>
              <a:rPr lang="en-US" dirty="0" smtClean="0">
                <a:latin typeface="Times New Roman" panose="02020603050405020304" pitchFamily="18" charset="0"/>
                <a:cs typeface="Times New Roman" panose="02020603050405020304" pitchFamily="18" charset="0"/>
              </a:rPr>
              <a:t> from </a:t>
            </a:r>
            <a:r>
              <a:rPr lang="en-US" dirty="0" err="1" smtClean="0">
                <a:latin typeface="Times New Roman" panose="02020603050405020304" pitchFamily="18" charset="0"/>
                <a:cs typeface="Times New Roman" panose="02020603050405020304" pitchFamily="18" charset="0"/>
              </a:rPr>
              <a:t>NPvCC</a:t>
            </a:r>
            <a:r>
              <a:rPr lang="en-US" dirty="0" smtClean="0">
                <a:latin typeface="Times New Roman" panose="02020603050405020304" pitchFamily="18" charset="0"/>
                <a:cs typeface="Times New Roman" panose="02020603050405020304" pitchFamily="18" charset="0"/>
              </a:rPr>
              <a:t>, AIIA</a:t>
            </a:r>
          </a:p>
          <a:p>
            <a:pPr lvl="6">
              <a:buFont typeface="Arial" pitchFamily="34" charset="0"/>
              <a:buChar char="•"/>
            </a:pPr>
            <a:r>
              <a:rPr lang="en-US" dirty="0" smtClean="0">
                <a:latin typeface="Times New Roman" panose="02020603050405020304" pitchFamily="18" charset="0"/>
                <a:cs typeface="Times New Roman" panose="02020603050405020304" pitchFamily="18" charset="0"/>
              </a:rPr>
              <a:t> Coordinator from </a:t>
            </a:r>
            <a:r>
              <a:rPr lang="en-US" dirty="0" err="1" smtClean="0">
                <a:latin typeface="Times New Roman" panose="02020603050405020304" pitchFamily="18" charset="0"/>
                <a:cs typeface="Times New Roman" panose="02020603050405020304" pitchFamily="18" charset="0"/>
              </a:rPr>
              <a:t>IPvCC</a:t>
            </a:r>
            <a:endParaRPr lang="en-US" dirty="0" smtClean="0">
              <a:latin typeface="Times New Roman" panose="02020603050405020304" pitchFamily="18" charset="0"/>
              <a:cs typeface="Times New Roman" panose="02020603050405020304" pitchFamily="18" charset="0"/>
            </a:endParaRPr>
          </a:p>
          <a:p>
            <a:pPr lvl="6">
              <a:buFont typeface="Arial" pitchFamily="34" charset="0"/>
              <a:buChar char="•"/>
            </a:pPr>
            <a:r>
              <a:rPr lang="en-US" dirty="0" smtClean="0">
                <a:latin typeface="Times New Roman" panose="02020603050405020304" pitchFamily="18" charset="0"/>
                <a:cs typeface="Times New Roman" panose="02020603050405020304" pitchFamily="18" charset="0"/>
              </a:rPr>
              <a:t> Representative from CDSCO</a:t>
            </a:r>
          </a:p>
          <a:p>
            <a:pPr lvl="6">
              <a:buFont typeface="Arial" pitchFamily="34" charset="0"/>
              <a:buChar char="•"/>
            </a:pPr>
            <a:r>
              <a:rPr lang="en-US" dirty="0" smtClean="0">
                <a:latin typeface="Times New Roman" panose="02020603050405020304" pitchFamily="18" charset="0"/>
                <a:cs typeface="Times New Roman" panose="02020603050405020304" pitchFamily="18" charset="0"/>
              </a:rPr>
              <a:t> Representative from IPC</a:t>
            </a:r>
          </a:p>
          <a:p>
            <a:pPr lvl="6">
              <a:buFont typeface="Arial" pitchFamily="34" charset="0"/>
              <a:buChar char="•"/>
            </a:pPr>
            <a:r>
              <a:rPr lang="en-US" dirty="0" smtClean="0">
                <a:latin typeface="Times New Roman" panose="02020603050405020304" pitchFamily="18" charset="0"/>
                <a:cs typeface="Times New Roman" panose="02020603050405020304" pitchFamily="18" charset="0"/>
              </a:rPr>
              <a:t> Representative from PCIM&amp;H</a:t>
            </a:r>
          </a:p>
          <a:p>
            <a:endParaRPr lang="en-US"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a:lnSpc>
                <a:spcPct val="200000"/>
              </a:lnSpc>
            </a:pPr>
            <a:r>
              <a:rPr lang="en-US" sz="2400" b="1" dirty="0" smtClean="0">
                <a:latin typeface="Times New Roman" panose="02020603050405020304" pitchFamily="18" charset="0"/>
                <a:ea typeface="Cambria" pitchFamily="18" charset="0"/>
                <a:cs typeface="Times New Roman" panose="02020603050405020304" pitchFamily="18" charset="0"/>
              </a:rPr>
              <a:t>Technical Advisory Committee </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Chairman of Scientific Body of PCIM&amp;H</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Chairmen of APC, UPC, SPC and HPC</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Head, DCC, Ministry of AYUSH</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Director/Co-</a:t>
            </a:r>
            <a:r>
              <a:rPr lang="en-US" dirty="0" err="1" smtClean="0">
                <a:latin typeface="Times New Roman" panose="02020603050405020304" pitchFamily="18" charset="0"/>
                <a:cs typeface="Times New Roman" panose="02020603050405020304" pitchFamily="18" charset="0"/>
              </a:rPr>
              <a:t>ordinator</a:t>
            </a:r>
            <a:r>
              <a:rPr lang="en-US" dirty="0" smtClean="0">
                <a:latin typeface="Times New Roman" panose="02020603050405020304" pitchFamily="18" charset="0"/>
                <a:cs typeface="Times New Roman" panose="02020603050405020304" pitchFamily="18" charset="0"/>
              </a:rPr>
              <a:t> from </a:t>
            </a:r>
            <a:r>
              <a:rPr lang="en-US" dirty="0" err="1" smtClean="0">
                <a:latin typeface="Times New Roman" panose="02020603050405020304" pitchFamily="18" charset="0"/>
                <a:cs typeface="Times New Roman" panose="02020603050405020304" pitchFamily="18" charset="0"/>
              </a:rPr>
              <a:t>NPvCC</a:t>
            </a:r>
            <a:r>
              <a:rPr lang="en-US" dirty="0" smtClean="0">
                <a:latin typeface="Times New Roman" panose="02020603050405020304" pitchFamily="18" charset="0"/>
                <a:cs typeface="Times New Roman" panose="02020603050405020304" pitchFamily="18" charset="0"/>
              </a:rPr>
              <a:t>, AIIA</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Representative from IPC</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Representative from CDSCO</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Pharmacology expert from AIIMS/ ICMR</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WHO representative of PV </a:t>
            </a:r>
            <a:r>
              <a:rPr lang="en-US" dirty="0" err="1" smtClean="0">
                <a:latin typeface="Times New Roman" panose="02020603050405020304" pitchFamily="18" charset="0"/>
                <a:cs typeface="Times New Roman" panose="02020603050405020304" pitchFamily="18" charset="0"/>
              </a:rPr>
              <a:t>Prog</a:t>
            </a:r>
            <a:r>
              <a:rPr lang="en-US" dirty="0" smtClean="0">
                <a:latin typeface="Times New Roman" panose="02020603050405020304" pitchFamily="18" charset="0"/>
                <a:cs typeface="Times New Roman" panose="02020603050405020304" pitchFamily="18" charset="0"/>
              </a:rPr>
              <a:t>. </a:t>
            </a:r>
          </a:p>
          <a:p>
            <a:endParaRPr lang="en-US" b="1" dirty="0" smtClean="0">
              <a:latin typeface="Times New Roman" panose="02020603050405020304" pitchFamily="18" charset="0"/>
              <a:ea typeface="Cambria" pitchFamily="18" charset="0"/>
              <a:cs typeface="Times New Roman" panose="02020603050405020304" pitchFamily="18" charset="0"/>
            </a:endParaRPr>
          </a:p>
        </p:txBody>
      </p:sp>
      <p:sp>
        <p:nvSpPr>
          <p:cNvPr id="3" name="Rectangle 2"/>
          <p:cNvSpPr/>
          <p:nvPr/>
        </p:nvSpPr>
        <p:spPr>
          <a:xfrm>
            <a:off x="4800600" y="3482876"/>
            <a:ext cx="4164010" cy="2308324"/>
          </a:xfrm>
          <a:prstGeom prst="rect">
            <a:avLst/>
          </a:prstGeom>
        </p:spPr>
        <p:txBody>
          <a:bodyPr wrap="square">
            <a:spAutoFit/>
          </a:bodyPr>
          <a:lstStyle/>
          <a:p>
            <a:r>
              <a:rPr lang="en-US" sz="2400" b="1" dirty="0" smtClean="0">
                <a:latin typeface="Cambria" pitchFamily="18" charset="0"/>
                <a:ea typeface="Cambria" pitchFamily="18" charset="0"/>
              </a:rPr>
              <a:t>Central Si</a:t>
            </a:r>
            <a:r>
              <a:rPr lang="en-US" sz="2400" b="1" dirty="0" smtClean="0">
                <a:latin typeface="Times New Roman" panose="02020603050405020304" pitchFamily="18" charset="0"/>
                <a:ea typeface="Cambria" pitchFamily="18" charset="0"/>
                <a:cs typeface="Times New Roman" panose="02020603050405020304" pitchFamily="18" charset="0"/>
              </a:rPr>
              <a:t>gnal Detection &amp; Causality Assessment Committee</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Coordinator of </a:t>
            </a:r>
            <a:r>
              <a:rPr lang="en-US" dirty="0" err="1" smtClean="0">
                <a:latin typeface="Times New Roman" panose="02020603050405020304" pitchFamily="18" charset="0"/>
                <a:cs typeface="Times New Roman" panose="02020603050405020304" pitchFamily="18" charset="0"/>
              </a:rPr>
              <a:t>NPvCC</a:t>
            </a:r>
            <a:endParaRPr lang="en-US" dirty="0" smtClean="0">
              <a:latin typeface="Times New Roman" panose="02020603050405020304" pitchFamily="18" charset="0"/>
              <a:cs typeface="Times New Roman" panose="02020603050405020304" pitchFamily="18" charset="0"/>
            </a:endParaRPr>
          </a:p>
          <a:p>
            <a:pPr>
              <a:buFont typeface="Arial" pitchFamily="34" charset="0"/>
              <a:buChar char="•"/>
            </a:pPr>
            <a:r>
              <a:rPr lang="en-US" dirty="0" smtClean="0">
                <a:latin typeface="Times New Roman" panose="02020603050405020304" pitchFamily="18" charset="0"/>
                <a:cs typeface="Times New Roman" panose="02020603050405020304" pitchFamily="18" charset="0"/>
              </a:rPr>
              <a:t> AYUSH clinical expert</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Pharmacy expert of AYUSH system</a:t>
            </a:r>
          </a:p>
          <a:p>
            <a:pPr>
              <a:buFont typeface="Arial" pitchFamily="34" charset="0"/>
              <a:buChar char="•"/>
            </a:pPr>
            <a:r>
              <a:rPr lang="en-US" dirty="0" smtClean="0">
                <a:latin typeface="Times New Roman" panose="02020603050405020304" pitchFamily="18" charset="0"/>
                <a:cs typeface="Times New Roman" panose="02020603050405020304" pitchFamily="18" charset="0"/>
              </a:rPr>
              <a:t> Pharmacology / Toxicology expert</a:t>
            </a:r>
          </a:p>
        </p:txBody>
      </p:sp>
      <p:sp>
        <p:nvSpPr>
          <p:cNvPr id="4" name="Date Placeholder 3"/>
          <p:cNvSpPr>
            <a:spLocks noGrp="1"/>
          </p:cNvSpPr>
          <p:nvPr>
            <p:ph type="dt" sz="half" idx="10"/>
          </p:nvPr>
        </p:nvSpPr>
        <p:spPr/>
        <p:txBody>
          <a:bodyPr/>
          <a:lstStyle/>
          <a:p>
            <a:fld id="{0BD5C4B8-87F4-401F-BD5D-56CACC66F4B7}" type="datetime1">
              <a:rPr lang="en-US" smtClean="0"/>
              <a:pPr/>
              <a:t>07-Feb-25</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00026" y="914400"/>
            <a:ext cx="8715375" cy="1679138"/>
          </a:xfrm>
          <a:prstGeom prst="rect">
            <a:avLst/>
          </a:prstGeom>
          <a:noFill/>
          <a:ln w="9525">
            <a:noFill/>
            <a:miter lim="800000"/>
            <a:headEnd/>
            <a:tailEnd/>
          </a:ln>
          <a:effectLst/>
        </p:spPr>
      </p:pic>
      <p:sp>
        <p:nvSpPr>
          <p:cNvPr id="3" name="Rectangle 2"/>
          <p:cNvSpPr/>
          <p:nvPr/>
        </p:nvSpPr>
        <p:spPr>
          <a:xfrm>
            <a:off x="457200" y="2974538"/>
            <a:ext cx="7924800" cy="1292662"/>
          </a:xfrm>
          <a:prstGeom prst="rect">
            <a:avLst/>
          </a:prstGeom>
        </p:spPr>
        <p:txBody>
          <a:bodyPr wrap="square">
            <a:spAutoFit/>
          </a:bodyPr>
          <a:lstStyle/>
          <a:p>
            <a:pPr algn="ctr"/>
            <a:r>
              <a:rPr lang="en-US" sz="2400" i="1" dirty="0" err="1" smtClean="0">
                <a:latin typeface="Cambria" pitchFamily="18" charset="0"/>
                <a:ea typeface="Cambria" pitchFamily="18" charset="0"/>
              </a:rPr>
              <a:t>Ayushsuraksha</a:t>
            </a:r>
            <a:endParaRPr lang="en-US" i="1" dirty="0" smtClean="0">
              <a:latin typeface="Cambria" pitchFamily="18" charset="0"/>
              <a:ea typeface="Cambria" pitchFamily="18" charset="0"/>
            </a:endParaRPr>
          </a:p>
          <a:p>
            <a:pPr algn="ctr"/>
            <a:r>
              <a:rPr lang="en-US" dirty="0" smtClean="0">
                <a:latin typeface="Cambria" pitchFamily="18" charset="0"/>
                <a:ea typeface="Cambria" pitchFamily="18" charset="0"/>
              </a:rPr>
              <a:t>a AYUSH </a:t>
            </a:r>
            <a:r>
              <a:rPr lang="en-US" dirty="0" err="1" smtClean="0">
                <a:latin typeface="Cambria" pitchFamily="18" charset="0"/>
                <a:ea typeface="Cambria" pitchFamily="18" charset="0"/>
              </a:rPr>
              <a:t>pharmacovigilance</a:t>
            </a:r>
            <a:r>
              <a:rPr lang="en-US" dirty="0" smtClean="0">
                <a:latin typeface="Cambria" pitchFamily="18" charset="0"/>
                <a:ea typeface="Cambria" pitchFamily="18" charset="0"/>
              </a:rPr>
              <a:t> reporting site for adverse drug reactions (ADRs)</a:t>
            </a:r>
          </a:p>
          <a:p>
            <a:pPr algn="ctr"/>
            <a:endParaRPr lang="en-US" dirty="0" smtClean="0">
              <a:latin typeface="Cambria" pitchFamily="18" charset="0"/>
              <a:ea typeface="Cambria" pitchFamily="18" charset="0"/>
            </a:endParaRPr>
          </a:p>
          <a:p>
            <a:pPr algn="ctr"/>
            <a:r>
              <a:rPr lang="en-US" dirty="0" smtClean="0">
                <a:latin typeface="Cambria" pitchFamily="18" charset="0"/>
                <a:ea typeface="Cambria" pitchFamily="18" charset="0"/>
              </a:rPr>
              <a:t>(</a:t>
            </a:r>
            <a:r>
              <a:rPr lang="en-US" u="sng" dirty="0" smtClean="0">
                <a:latin typeface="Cambria" pitchFamily="18" charset="0"/>
                <a:ea typeface="Cambria" pitchFamily="18" charset="0"/>
                <a:hlinkClick r:id="rId3"/>
              </a:rPr>
              <a:t>www.ayusuraksha.com</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sp>
        <p:nvSpPr>
          <p:cNvPr id="4" name="Date Placeholder 3"/>
          <p:cNvSpPr>
            <a:spLocks noGrp="1"/>
          </p:cNvSpPr>
          <p:nvPr>
            <p:ph type="dt" sz="half" idx="10"/>
          </p:nvPr>
        </p:nvSpPr>
        <p:spPr/>
        <p:txBody>
          <a:bodyPr/>
          <a:lstStyle/>
          <a:p>
            <a:fld id="{5F89C5CC-CF2E-4207-869F-7B28F800E044}" type="datetime1">
              <a:rPr lang="en-US" smtClean="0"/>
              <a:pPr/>
              <a:t>07-Feb-25</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1" cy="6857999"/>
          </a:xfrm>
          <a:prstGeom prst="rect">
            <a:avLst/>
          </a:prstGeom>
        </p:spPr>
      </p:pic>
    </p:spTree>
    <p:extLst>
      <p:ext uri="{BB962C8B-B14F-4D97-AF65-F5344CB8AC3E}">
        <p14:creationId xmlns:p14="http://schemas.microsoft.com/office/powerpoint/2010/main" xmlns="" val="2572311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51401" y="331321"/>
            <a:ext cx="8440164" cy="6371592"/>
          </a:xfrm>
          <a:prstGeom prst="rect">
            <a:avLst/>
          </a:prstGeom>
          <a:noFill/>
          <a:ln w="9525">
            <a:noFill/>
            <a:miter lim="800000"/>
            <a:headEnd/>
            <a:tailEnd/>
          </a:ln>
          <a:effectLst/>
        </p:spPr>
      </p:pic>
      <p:sp>
        <p:nvSpPr>
          <p:cNvPr id="3" name="Date Placeholder 2"/>
          <p:cNvSpPr>
            <a:spLocks noGrp="1"/>
          </p:cNvSpPr>
          <p:nvPr>
            <p:ph type="dt" sz="half" idx="10"/>
          </p:nvPr>
        </p:nvSpPr>
        <p:spPr>
          <a:xfrm>
            <a:off x="405140" y="6550737"/>
            <a:ext cx="2185661" cy="334743"/>
          </a:xfrm>
        </p:spPr>
        <p:txBody>
          <a:bodyPr/>
          <a:lstStyle/>
          <a:p>
            <a:fld id="{703540D8-7D17-4312-A35C-3660B486F8A3}" type="datetime1">
              <a:rPr lang="en-US" smtClean="0"/>
              <a:pPr/>
              <a:t>07-Feb-25</a:t>
            </a:fld>
            <a:endParaRPr lang="en-US"/>
          </a:p>
        </p:txBody>
      </p:sp>
      <p:sp>
        <p:nvSpPr>
          <p:cNvPr id="4" name="Slide Number Placeholder 3"/>
          <p:cNvSpPr>
            <a:spLocks noGrp="1"/>
          </p:cNvSpPr>
          <p:nvPr>
            <p:ph type="sldNum" sz="quarter" idx="12"/>
          </p:nvPr>
        </p:nvSpPr>
        <p:spPr>
          <a:xfrm>
            <a:off x="6501140" y="6550737"/>
            <a:ext cx="2185661" cy="334743"/>
          </a:xfrm>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714356"/>
            <a:ext cx="8286808" cy="5786199"/>
          </a:xfrm>
          <a:prstGeom prst="rect">
            <a:avLst/>
          </a:prstGeom>
        </p:spPr>
        <p:txBody>
          <a:bodyPr wrap="square">
            <a:spAutoFit/>
          </a:bodyPr>
          <a:lstStyle/>
          <a:p>
            <a:pPr algn="ctr"/>
            <a:r>
              <a:rPr lang="en-US" sz="3200" b="1" dirty="0" smtClean="0">
                <a:latin typeface="Times New Roman" panose="02020603050405020304" pitchFamily="18" charset="0"/>
                <a:ea typeface="Cambria" pitchFamily="18" charset="0"/>
                <a:cs typeface="Times New Roman" panose="02020603050405020304" pitchFamily="18" charset="0"/>
              </a:rPr>
              <a:t>National </a:t>
            </a:r>
            <a:r>
              <a:rPr lang="en-US" sz="3200" b="1" dirty="0" err="1" smtClean="0">
                <a:latin typeface="Times New Roman" panose="02020603050405020304" pitchFamily="18" charset="0"/>
                <a:ea typeface="Cambria" pitchFamily="18" charset="0"/>
                <a:cs typeface="Times New Roman" panose="02020603050405020304" pitchFamily="18" charset="0"/>
              </a:rPr>
              <a:t>Pharmacovigilance</a:t>
            </a:r>
            <a:r>
              <a:rPr lang="en-US" sz="3200" b="1" dirty="0" smtClean="0">
                <a:latin typeface="Times New Roman" panose="02020603050405020304" pitchFamily="18" charset="0"/>
                <a:ea typeface="Cambria" pitchFamily="18" charset="0"/>
                <a:cs typeface="Times New Roman" panose="02020603050405020304" pitchFamily="18" charset="0"/>
              </a:rPr>
              <a:t> </a:t>
            </a:r>
            <a:r>
              <a:rPr lang="en-US" sz="3200" b="1" dirty="0" err="1" smtClean="0">
                <a:latin typeface="Times New Roman" panose="02020603050405020304" pitchFamily="18" charset="0"/>
                <a:ea typeface="Cambria" pitchFamily="18" charset="0"/>
                <a:cs typeface="Times New Roman" panose="02020603050405020304" pitchFamily="18" charset="0"/>
              </a:rPr>
              <a:t>Programme</a:t>
            </a:r>
            <a:r>
              <a:rPr lang="en-US" sz="3200" b="1" dirty="0" smtClean="0">
                <a:latin typeface="Times New Roman" panose="02020603050405020304" pitchFamily="18" charset="0"/>
                <a:ea typeface="Cambria" pitchFamily="18" charset="0"/>
                <a:cs typeface="Times New Roman" panose="02020603050405020304" pitchFamily="18" charset="0"/>
              </a:rPr>
              <a:t> for ASU (NPP-ASU)</a:t>
            </a:r>
          </a:p>
          <a:p>
            <a:pPr lvl="0" algn="ctr" fontAlgn="base">
              <a:spcBef>
                <a:spcPct val="0"/>
              </a:spcBef>
              <a:spcAft>
                <a:spcPct val="0"/>
              </a:spcAft>
            </a:pPr>
            <a:endParaRPr lang="en-US" sz="2000" b="1" dirty="0" smtClean="0">
              <a:latin typeface="Times New Roman" panose="02020603050405020304" pitchFamily="18" charset="0"/>
              <a:ea typeface="Cambria" pitchFamily="18" charset="0"/>
              <a:cs typeface="Times New Roman" panose="02020603050405020304" pitchFamily="18" charset="0"/>
            </a:endParaRPr>
          </a:p>
          <a:p>
            <a:pPr lvl="0" algn="ctr" fontAlgn="base">
              <a:spcBef>
                <a:spcPct val="0"/>
              </a:spcBef>
              <a:spcAft>
                <a:spcPct val="0"/>
              </a:spcAft>
            </a:pPr>
            <a:r>
              <a:rPr lang="en-US" sz="2000" b="1" dirty="0" smtClean="0">
                <a:latin typeface="Times New Roman" panose="02020603050405020304" pitchFamily="18" charset="0"/>
                <a:ea typeface="Cambria" pitchFamily="18" charset="0"/>
                <a:cs typeface="Times New Roman" panose="02020603050405020304" pitchFamily="18" charset="0"/>
              </a:rPr>
              <a:t>Need???</a:t>
            </a:r>
          </a:p>
          <a:p>
            <a:pPr lvl="0" algn="ctr" fontAlgn="base">
              <a:spcBef>
                <a:spcPct val="0"/>
              </a:spcBef>
              <a:spcAft>
                <a:spcPct val="0"/>
              </a:spcAft>
            </a:pPr>
            <a:endParaRPr lang="en-US" sz="2000" b="1" dirty="0" smtClean="0">
              <a:latin typeface="Times New Roman" panose="02020603050405020304" pitchFamily="18" charset="0"/>
              <a:ea typeface="Cambria" pitchFamily="18" charset="0"/>
              <a:cs typeface="Times New Roman" panose="02020603050405020304" pitchFamily="18" charset="0"/>
            </a:endParaRPr>
          </a:p>
          <a:p>
            <a:pPr lvl="0" algn="ctr" fontAlgn="base">
              <a:spcBef>
                <a:spcPct val="0"/>
              </a:spcBef>
              <a:spcAft>
                <a:spcPct val="0"/>
              </a:spcAft>
            </a:pPr>
            <a:r>
              <a:rPr lang="en-US" sz="2000" b="1" dirty="0" smtClean="0">
                <a:latin typeface="Times New Roman" panose="02020603050405020304" pitchFamily="18" charset="0"/>
                <a:ea typeface="Cambria" pitchFamily="18" charset="0"/>
                <a:cs typeface="Times New Roman" panose="02020603050405020304" pitchFamily="18" charset="0"/>
              </a:rPr>
              <a:t>All drugs of “natural” origin are “safe”!!!</a:t>
            </a:r>
          </a:p>
          <a:p>
            <a:pPr lvl="0" algn="ctr" fontAlgn="base">
              <a:spcBef>
                <a:spcPct val="0"/>
              </a:spcBef>
              <a:spcAft>
                <a:spcPct val="0"/>
              </a:spcAft>
            </a:pPr>
            <a:endParaRPr lang="en-US" sz="2000" b="1" dirty="0" smtClean="0">
              <a:latin typeface="Times New Roman" panose="02020603050405020304" pitchFamily="18" charset="0"/>
              <a:ea typeface="Cambria" pitchFamily="18" charset="0"/>
              <a:cs typeface="Times New Roman" panose="02020603050405020304" pitchFamily="18" charset="0"/>
            </a:endParaRPr>
          </a:p>
          <a:p>
            <a:pPr lvl="0" algn="ctr" fontAlgn="base">
              <a:spcBef>
                <a:spcPct val="0"/>
              </a:spcBef>
              <a:spcAft>
                <a:spcPct val="0"/>
              </a:spcAft>
            </a:pPr>
            <a:r>
              <a:rPr lang="en-US" sz="2000" b="1" dirty="0" smtClean="0">
                <a:latin typeface="Times New Roman" panose="02020603050405020304" pitchFamily="18" charset="0"/>
                <a:ea typeface="Cambria" pitchFamily="18" charset="0"/>
                <a:cs typeface="Times New Roman" panose="02020603050405020304" pitchFamily="18" charset="0"/>
              </a:rPr>
              <a:t>‘NO’</a:t>
            </a:r>
          </a:p>
          <a:p>
            <a:pPr lvl="0" fontAlgn="base">
              <a:spcBef>
                <a:spcPct val="0"/>
              </a:spcBef>
              <a:spcAft>
                <a:spcPct val="0"/>
              </a:spcAft>
            </a:pPr>
            <a:endParaRPr lang="en-US" sz="2400" b="1" dirty="0" smtClean="0">
              <a:latin typeface="Times New Roman" panose="02020603050405020304" pitchFamily="18" charset="0"/>
              <a:ea typeface="Cambria" pitchFamily="18" charset="0"/>
              <a:cs typeface="Times New Roman" panose="02020603050405020304" pitchFamily="18" charset="0"/>
            </a:endParaRPr>
          </a:p>
          <a:p>
            <a:pPr marL="1339850" lvl="0" eaLnBrk="0" fontAlgn="base" hangingPunct="0">
              <a:lnSpc>
                <a:spcPct val="200000"/>
              </a:lnSpc>
              <a:spcBef>
                <a:spcPct val="0"/>
              </a:spcBef>
              <a:spcAft>
                <a:spcPct val="0"/>
              </a:spcAft>
              <a:buFont typeface="Arial" pitchFamily="34" charset="0"/>
              <a:buChar char="•"/>
            </a:pPr>
            <a:r>
              <a:rPr lang="en-US" b="1" dirty="0" smtClean="0">
                <a:latin typeface="Times New Roman" panose="02020603050405020304" pitchFamily="18" charset="0"/>
                <a:ea typeface="Cambria" pitchFamily="18" charset="0"/>
                <a:cs typeface="Times New Roman" panose="02020603050405020304" pitchFamily="18" charset="0"/>
              </a:rPr>
              <a:t>Improper use/ self medication</a:t>
            </a:r>
          </a:p>
          <a:p>
            <a:pPr marL="1339850" lvl="0" eaLnBrk="0" fontAlgn="base" hangingPunct="0">
              <a:lnSpc>
                <a:spcPct val="200000"/>
              </a:lnSpc>
              <a:spcBef>
                <a:spcPct val="0"/>
              </a:spcBef>
              <a:spcAft>
                <a:spcPct val="0"/>
              </a:spcAft>
              <a:buFont typeface="Arial" pitchFamily="34" charset="0"/>
              <a:buChar char="•"/>
            </a:pPr>
            <a:r>
              <a:rPr lang="en-US" b="1" dirty="0" smtClean="0">
                <a:latin typeface="Times New Roman" panose="02020603050405020304" pitchFamily="18" charset="0"/>
                <a:ea typeface="Cambria" pitchFamily="18" charset="0"/>
                <a:cs typeface="Times New Roman" panose="02020603050405020304" pitchFamily="18" charset="0"/>
              </a:rPr>
              <a:t>Sometimes used with other medicines-  drug interactions!!! </a:t>
            </a:r>
          </a:p>
          <a:p>
            <a:pPr marL="1339850" lvl="0" eaLnBrk="0" fontAlgn="base" hangingPunct="0">
              <a:lnSpc>
                <a:spcPct val="200000"/>
              </a:lnSpc>
              <a:spcBef>
                <a:spcPct val="0"/>
              </a:spcBef>
              <a:spcAft>
                <a:spcPct val="0"/>
              </a:spcAft>
              <a:buFont typeface="Arial" pitchFamily="34" charset="0"/>
              <a:buChar char="•"/>
            </a:pPr>
            <a:r>
              <a:rPr lang="en-US" b="1" dirty="0" smtClean="0">
                <a:latin typeface="Times New Roman" panose="02020603050405020304" pitchFamily="18" charset="0"/>
                <a:ea typeface="Cambria" pitchFamily="18" charset="0"/>
                <a:cs typeface="Times New Roman" panose="02020603050405020304" pitchFamily="18" charset="0"/>
              </a:rPr>
              <a:t>Adulteration or contamination with allopathic medicines </a:t>
            </a:r>
          </a:p>
          <a:p>
            <a:pPr marL="1339850" lvl="0" eaLnBrk="0" fontAlgn="base" hangingPunct="0">
              <a:lnSpc>
                <a:spcPct val="200000"/>
              </a:lnSpc>
              <a:spcBef>
                <a:spcPct val="0"/>
              </a:spcBef>
              <a:spcAft>
                <a:spcPct val="0"/>
              </a:spcAft>
              <a:buFont typeface="Arial" pitchFamily="34" charset="0"/>
              <a:buChar char="•"/>
            </a:pPr>
            <a:r>
              <a:rPr lang="en-US" b="1" dirty="0" smtClean="0">
                <a:latin typeface="Times New Roman" panose="02020603050405020304" pitchFamily="18" charset="0"/>
                <a:ea typeface="Cambria" pitchFamily="18" charset="0"/>
                <a:cs typeface="Times New Roman" panose="02020603050405020304" pitchFamily="18" charset="0"/>
              </a:rPr>
              <a:t>Poor product quality </a:t>
            </a:r>
          </a:p>
          <a:p>
            <a:endParaRPr lang="en-US" b="1" dirty="0" smtClean="0">
              <a:solidFill>
                <a:srgbClr val="FF0000"/>
              </a:solidFill>
              <a:latin typeface="Times New Roman" panose="02020603050405020304" pitchFamily="18" charset="0"/>
              <a:ea typeface="Cambria"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20902BAD-A73C-4369-9B8A-AE04C5DB1BB5}" type="datetime1">
              <a:rPr lang="en-US" smtClean="0"/>
              <a:pPr/>
              <a:t>07-Feb-25</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pic>
        <p:nvPicPr>
          <p:cNvPr id="6" name="Picture 4" descr="PDF) National Pharmaco Vigilance Protocol for ASU Drugs"/>
          <p:cNvPicPr>
            <a:picLocks noChangeAspect="1" noChangeArrowheads="1"/>
          </p:cNvPicPr>
          <p:nvPr/>
        </p:nvPicPr>
        <p:blipFill>
          <a:blip r:embed="rId3"/>
          <a:srcRect l="50189"/>
          <a:stretch>
            <a:fillRect/>
          </a:stretch>
        </p:blipFill>
        <p:spPr bwMode="auto">
          <a:xfrm>
            <a:off x="7092350" y="1268700"/>
            <a:ext cx="1837368" cy="288526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457200" y="342900"/>
            <a:ext cx="8229600" cy="61722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F2E595E5-3C64-4471-B1AD-A3BB197E2027}"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90" y="908650"/>
            <a:ext cx="8839200" cy="5078313"/>
          </a:xfrm>
          <a:prstGeom prst="rect">
            <a:avLst/>
          </a:prstGeom>
          <a:solidFill>
            <a:schemeClr val="bg1">
              <a:lumMod val="65000"/>
            </a:schemeClr>
          </a:solidFill>
        </p:spPr>
        <p:txBody>
          <a:bodyPr wrap="square">
            <a:spAutoFit/>
          </a:bodyPr>
          <a:lstStyle/>
          <a:p>
            <a:pPr algn="ctr"/>
            <a:r>
              <a:rPr lang="en-US" sz="3600" b="1" dirty="0" smtClean="0">
                <a:latin typeface="Times New Roman" panose="02020603050405020304" pitchFamily="18" charset="0"/>
                <a:ea typeface="Cambria" pitchFamily="18" charset="0"/>
                <a:cs typeface="Times New Roman" panose="02020603050405020304" pitchFamily="18" charset="0"/>
              </a:rPr>
              <a:t>Prime </a:t>
            </a:r>
            <a:r>
              <a:rPr lang="en-US" sz="3600" b="1" dirty="0">
                <a:latin typeface="Times New Roman" panose="02020603050405020304" pitchFamily="18" charset="0"/>
                <a:ea typeface="Cambria" pitchFamily="18" charset="0"/>
                <a:cs typeface="Times New Roman" panose="02020603050405020304" pitchFamily="18" charset="0"/>
              </a:rPr>
              <a:t>O</a:t>
            </a:r>
            <a:r>
              <a:rPr lang="en-US" sz="3600" b="1" dirty="0" smtClean="0">
                <a:latin typeface="Times New Roman" panose="02020603050405020304" pitchFamily="18" charset="0"/>
                <a:ea typeface="Cambria" pitchFamily="18" charset="0"/>
                <a:cs typeface="Times New Roman" panose="02020603050405020304" pitchFamily="18" charset="0"/>
              </a:rPr>
              <a:t>bjectives</a:t>
            </a:r>
            <a:endParaRPr lang="en-US" b="1" dirty="0" smtClean="0">
              <a:latin typeface="Times New Roman" panose="02020603050405020304" pitchFamily="18" charset="0"/>
              <a:ea typeface="Cambria" pitchFamily="18" charset="0"/>
              <a:cs typeface="Times New Roman" panose="02020603050405020304" pitchFamily="18" charset="0"/>
            </a:endParaRPr>
          </a:p>
          <a:p>
            <a:pPr>
              <a:buFont typeface="Arial" pitchFamily="34" charset="0"/>
              <a:buChar char="•"/>
            </a:pPr>
            <a:r>
              <a:rPr lang="en-US" b="1" dirty="0" smtClean="0">
                <a:solidFill>
                  <a:schemeClr val="bg1"/>
                </a:solidFill>
                <a:latin typeface="Times New Roman" panose="02020603050405020304" pitchFamily="18" charset="0"/>
                <a:ea typeface="Cambria" pitchFamily="18" charset="0"/>
                <a:cs typeface="Times New Roman" panose="02020603050405020304" pitchFamily="18" charset="0"/>
              </a:rPr>
              <a:t>Detection/ documenting adverse effects (of potentially unsafe ASU&amp;H medicines): </a:t>
            </a:r>
            <a:r>
              <a:rPr lang="en-US" dirty="0" smtClean="0">
                <a:solidFill>
                  <a:schemeClr val="bg1"/>
                </a:solidFill>
                <a:latin typeface="Times New Roman" panose="02020603050405020304" pitchFamily="18" charset="0"/>
                <a:ea typeface="Cambria" pitchFamily="18" charset="0"/>
                <a:cs typeface="Times New Roman" panose="02020603050405020304" pitchFamily="18" charset="0"/>
              </a:rPr>
              <a:t>to collect, collate and analyze data to establish evidence for clinical safety of ASUDs in a scientific manner</a:t>
            </a:r>
          </a:p>
          <a:p>
            <a:pPr>
              <a:buFont typeface="Arial" pitchFamily="34" charset="0"/>
              <a:buChar char="•"/>
            </a:pPr>
            <a:endParaRPr lang="en-US"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buFont typeface="Arial" pitchFamily="34" charset="0"/>
              <a:buChar char="•"/>
            </a:pPr>
            <a:r>
              <a:rPr lang="en-US" b="1" dirty="0" smtClean="0">
                <a:solidFill>
                  <a:schemeClr val="bg1"/>
                </a:solidFill>
                <a:latin typeface="Times New Roman" panose="02020603050405020304" pitchFamily="18" charset="0"/>
                <a:ea typeface="Cambria" pitchFamily="18" charset="0"/>
                <a:cs typeface="Times New Roman" panose="02020603050405020304" pitchFamily="18" charset="0"/>
              </a:rPr>
              <a:t>To undertake safety monitoring of ASU drugs</a:t>
            </a:r>
          </a:p>
          <a:p>
            <a:pPr>
              <a:buFont typeface="Arial" pitchFamily="34" charset="0"/>
              <a:buChar char="•"/>
            </a:pPr>
            <a:endParaRPr lang="en-US"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buFont typeface="Arial" pitchFamily="34" charset="0"/>
              <a:buChar char="•"/>
            </a:pPr>
            <a:r>
              <a:rPr lang="en-US" b="1" dirty="0" smtClean="0">
                <a:solidFill>
                  <a:schemeClr val="bg1"/>
                </a:solidFill>
                <a:latin typeface="Times New Roman" panose="02020603050405020304" pitchFamily="18" charset="0"/>
                <a:ea typeface="Cambria" pitchFamily="18" charset="0"/>
                <a:cs typeface="Times New Roman" panose="02020603050405020304" pitchFamily="18" charset="0"/>
              </a:rPr>
              <a:t>Surveillance of misleading advertisements </a:t>
            </a:r>
            <a:r>
              <a:rPr lang="en-US" dirty="0" smtClean="0">
                <a:solidFill>
                  <a:schemeClr val="bg1"/>
                </a:solidFill>
                <a:latin typeface="Times New Roman" panose="02020603050405020304" pitchFamily="18" charset="0"/>
                <a:ea typeface="Cambria" pitchFamily="18" charset="0"/>
                <a:cs typeface="Times New Roman" panose="02020603050405020304" pitchFamily="18" charset="0"/>
              </a:rPr>
              <a:t>of ASUDs appearing in the print and electronic media and take regulatory actions.</a:t>
            </a:r>
          </a:p>
          <a:p>
            <a:endParaRPr lang="en-US"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endParaRPr lang="en-US" dirty="0" smtClean="0">
              <a:solidFill>
                <a:schemeClr val="bg1"/>
              </a:solidFill>
              <a:latin typeface="Times New Roman" panose="02020603050405020304" pitchFamily="18" charset="0"/>
              <a:ea typeface="Cambria" pitchFamily="18" charset="0"/>
              <a:cs typeface="Times New Roman" panose="02020603050405020304" pitchFamily="18" charset="0"/>
            </a:endParaRPr>
          </a:p>
          <a:p>
            <a:endParaRPr lang="en-US" dirty="0" smtClean="0">
              <a:solidFill>
                <a:schemeClr val="bg1"/>
              </a:solidFill>
              <a:latin typeface="Times New Roman" panose="02020603050405020304" pitchFamily="18" charset="0"/>
              <a:ea typeface="Cambria" pitchFamily="18" charset="0"/>
              <a:cs typeface="Times New Roman" panose="02020603050405020304" pitchFamily="18" charset="0"/>
            </a:endParaRPr>
          </a:p>
          <a:p>
            <a:r>
              <a:rPr lang="en-US" b="1" dirty="0" smtClean="0">
                <a:solidFill>
                  <a:schemeClr val="bg1"/>
                </a:solidFill>
                <a:latin typeface="Times New Roman" panose="02020603050405020304" pitchFamily="18" charset="0"/>
                <a:ea typeface="Cambria" pitchFamily="18" charset="0"/>
                <a:cs typeface="Times New Roman" panose="02020603050405020304" pitchFamily="18" charset="0"/>
              </a:rPr>
              <a:t>‘Reporting’</a:t>
            </a:r>
          </a:p>
          <a:p>
            <a:endParaRPr lang="en-US"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marL="400050" indent="-400050">
              <a:buAutoNum type="romanUcParenBoth"/>
            </a:pPr>
            <a:r>
              <a:rPr lang="en-US" dirty="0" smtClean="0">
                <a:solidFill>
                  <a:schemeClr val="bg1"/>
                </a:solidFill>
                <a:latin typeface="Times New Roman" panose="02020603050405020304" pitchFamily="18" charset="0"/>
                <a:ea typeface="Cambria" pitchFamily="18" charset="0"/>
                <a:cs typeface="Times New Roman" panose="02020603050405020304" pitchFamily="18" charset="0"/>
              </a:rPr>
              <a:t>Suspected ADRs, (II) Misleading Advertisement</a:t>
            </a:r>
          </a:p>
          <a:p>
            <a:pPr marL="400050" indent="-400050"/>
            <a:endParaRPr lang="en-US" dirty="0" smtClean="0">
              <a:latin typeface="Times New Roman" panose="02020603050405020304" pitchFamily="18" charset="0"/>
              <a:ea typeface="Cambria" pitchFamily="18" charset="0"/>
              <a:cs typeface="Times New Roman" panose="02020603050405020304" pitchFamily="18" charset="0"/>
            </a:endParaRPr>
          </a:p>
          <a:p>
            <a:endParaRPr lang="en-US" dirty="0" smtClean="0">
              <a:latin typeface="Times New Roman" panose="02020603050405020304" pitchFamily="18" charset="0"/>
              <a:ea typeface="Cambria"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29315EAA-45C1-4CFE-BCCC-A96F92585DB8}"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4585" y="548600"/>
            <a:ext cx="8849360" cy="6309400"/>
          </a:xfrm>
          <a:prstGeom prst="rect">
            <a:avLst/>
          </a:prstGeom>
          <a:noFill/>
          <a:ln w="9525">
            <a:noFill/>
            <a:miter lim="800000"/>
            <a:headEnd/>
            <a:tailEnd/>
          </a:ln>
          <a:effectLst/>
        </p:spPr>
      </p:pic>
      <p:sp>
        <p:nvSpPr>
          <p:cNvPr id="3" name="Rectangle 2"/>
          <p:cNvSpPr/>
          <p:nvPr/>
        </p:nvSpPr>
        <p:spPr>
          <a:xfrm>
            <a:off x="17265" y="0"/>
            <a:ext cx="9144000" cy="861774"/>
          </a:xfrm>
          <a:prstGeom prst="rect">
            <a:avLst/>
          </a:prstGeom>
        </p:spPr>
        <p:txBody>
          <a:bodyPr wrap="square">
            <a:spAutoFit/>
          </a:bodyPr>
          <a:lstStyle/>
          <a:p>
            <a:pPr algn="ctr"/>
            <a:r>
              <a:rPr lang="en-US" sz="3200" b="1" dirty="0" smtClean="0">
                <a:latin typeface="Cambria" pitchFamily="18" charset="0"/>
                <a:ea typeface="Cambria" pitchFamily="18" charset="0"/>
              </a:rPr>
              <a:t>Reporting</a:t>
            </a:r>
            <a:endParaRPr lang="en-US" b="1" dirty="0" smtClean="0">
              <a:latin typeface="Cambria" pitchFamily="18" charset="0"/>
              <a:ea typeface="Cambria" pitchFamily="18" charset="0"/>
            </a:endParaRPr>
          </a:p>
          <a:p>
            <a:pPr algn="ctr"/>
            <a:endParaRPr lang="en-US" b="1" dirty="0" smtClean="0">
              <a:latin typeface="Cambria" pitchFamily="18" charset="0"/>
              <a:ea typeface="Cambria" pitchFamily="18" charset="0"/>
            </a:endParaRPr>
          </a:p>
        </p:txBody>
      </p:sp>
      <p:sp>
        <p:nvSpPr>
          <p:cNvPr id="4" name="Date Placeholder 3"/>
          <p:cNvSpPr>
            <a:spLocks noGrp="1"/>
          </p:cNvSpPr>
          <p:nvPr>
            <p:ph type="dt" sz="half" idx="10"/>
          </p:nvPr>
        </p:nvSpPr>
        <p:spPr/>
        <p:txBody>
          <a:bodyPr/>
          <a:lstStyle/>
          <a:p>
            <a:fld id="{6D49D29F-A215-46DF-AF0A-457BAD1E6DBC}" type="datetime1">
              <a:rPr lang="en-US" smtClean="0"/>
              <a:pPr/>
              <a:t>07-Feb-25</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8" y="35814"/>
            <a:ext cx="9143999" cy="460466"/>
          </a:xfrm>
          <a:ln w="57150">
            <a:solidFill>
              <a:schemeClr val="tx1"/>
            </a:solidFill>
          </a:ln>
        </p:spPr>
        <p:txBody>
          <a:bodyPr>
            <a:normAutofit fontScale="90000"/>
          </a:bodyPr>
          <a:lstStyle/>
          <a:p>
            <a:r>
              <a:rPr lang="en-US" dirty="0" smtClean="0"/>
              <a:t>                </a:t>
            </a:r>
            <a:r>
              <a:rPr lang="en-US" sz="3675" dirty="0">
                <a:latin typeface="Times New Roman" panose="02020603050405020304" pitchFamily="18" charset="0"/>
                <a:cs typeface="Times New Roman" panose="02020603050405020304" pitchFamily="18" charset="0"/>
              </a:rPr>
              <a:t>Sample  ADR form</a:t>
            </a:r>
            <a:endParaRPr lang="en-IN" sz="3675"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4516483" y="692620"/>
            <a:ext cx="4627517" cy="6048840"/>
          </a:xfrm>
          <a:prstGeom prst="rect">
            <a:avLst/>
          </a:prstGeom>
        </p:spPr>
      </p:pic>
      <p:pic>
        <p:nvPicPr>
          <p:cNvPr id="4" name="Picture 3"/>
          <p:cNvPicPr>
            <a:picLocks noChangeAspect="1"/>
          </p:cNvPicPr>
          <p:nvPr/>
        </p:nvPicPr>
        <p:blipFill>
          <a:blip r:embed="rId3"/>
          <a:stretch>
            <a:fillRect/>
          </a:stretch>
        </p:blipFill>
        <p:spPr>
          <a:xfrm>
            <a:off x="1" y="496280"/>
            <a:ext cx="4604657" cy="6245180"/>
          </a:xfrm>
          <a:prstGeom prst="rect">
            <a:avLst/>
          </a:prstGeom>
        </p:spPr>
      </p:pic>
    </p:spTree>
    <p:extLst>
      <p:ext uri="{BB962C8B-B14F-4D97-AF65-F5344CB8AC3E}">
        <p14:creationId xmlns:p14="http://schemas.microsoft.com/office/powerpoint/2010/main" xmlns="" val="2139405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886325" cy="6857999"/>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4886325" y="0"/>
            <a:ext cx="4257675" cy="6597439"/>
          </a:xfrm>
          <a:prstGeom prst="rect">
            <a:avLst/>
          </a:prstGeom>
        </p:spPr>
      </p:pic>
    </p:spTree>
    <p:extLst>
      <p:ext uri="{BB962C8B-B14F-4D97-AF65-F5344CB8AC3E}">
        <p14:creationId xmlns:p14="http://schemas.microsoft.com/office/powerpoint/2010/main" xmlns="" val="3853180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t="21225" b="13773"/>
          <a:stretch>
            <a:fillRect/>
          </a:stretch>
        </p:blipFill>
        <p:spPr bwMode="auto">
          <a:xfrm>
            <a:off x="3500430" y="1285861"/>
            <a:ext cx="5454847" cy="3429024"/>
          </a:xfrm>
          <a:prstGeom prst="rect">
            <a:avLst/>
          </a:prstGeom>
          <a:noFill/>
          <a:ln w="9525">
            <a:noFill/>
            <a:miter lim="800000"/>
            <a:headEnd/>
            <a:tailEnd/>
          </a:ln>
          <a:effectLst/>
        </p:spPr>
      </p:pic>
      <p:sp>
        <p:nvSpPr>
          <p:cNvPr id="3" name="Rectangle 2"/>
          <p:cNvSpPr/>
          <p:nvPr/>
        </p:nvSpPr>
        <p:spPr>
          <a:xfrm>
            <a:off x="0" y="357166"/>
            <a:ext cx="9144000" cy="584775"/>
          </a:xfrm>
          <a:prstGeom prst="rect">
            <a:avLst/>
          </a:prstGeom>
        </p:spPr>
        <p:txBody>
          <a:bodyPr wrap="square">
            <a:spAutoFit/>
          </a:bodyPr>
          <a:lstStyle/>
          <a:p>
            <a:pPr algn="ctr"/>
            <a:r>
              <a:rPr lang="en-US" sz="3200" b="1" dirty="0" smtClean="0">
                <a:latin typeface="Cambria" pitchFamily="18" charset="0"/>
                <a:ea typeface="Cambria" pitchFamily="18" charset="0"/>
              </a:rPr>
              <a:t>Flow of Information</a:t>
            </a:r>
            <a:endParaRPr lang="en-US" sz="3200" dirty="0"/>
          </a:p>
        </p:txBody>
      </p:sp>
      <p:sp>
        <p:nvSpPr>
          <p:cNvPr id="5" name="TextBox 4"/>
          <p:cNvSpPr txBox="1"/>
          <p:nvPr/>
        </p:nvSpPr>
        <p:spPr>
          <a:xfrm>
            <a:off x="214314" y="1214422"/>
            <a:ext cx="3500430" cy="5386090"/>
          </a:xfrm>
          <a:prstGeom prst="rect">
            <a:avLst/>
          </a:prstGeom>
          <a:noFill/>
        </p:spPr>
        <p:txBody>
          <a:bodyPr wrap="square" rtlCol="0">
            <a:spAutoFit/>
          </a:bodyPr>
          <a:lstStyle/>
          <a:p>
            <a:r>
              <a:rPr lang="en-US" b="1" dirty="0" smtClean="0"/>
              <a:t>Health Professionals</a:t>
            </a:r>
          </a:p>
          <a:p>
            <a:endParaRPr lang="en-US" dirty="0" smtClean="0"/>
          </a:p>
          <a:p>
            <a:endParaRPr lang="en-US" sz="1100" dirty="0" smtClean="0"/>
          </a:p>
          <a:p>
            <a:r>
              <a:rPr lang="en-US" b="1" dirty="0" smtClean="0"/>
              <a:t>Peripheral Centre </a:t>
            </a:r>
          </a:p>
          <a:p>
            <a:r>
              <a:rPr lang="en-US" sz="1400" b="1" dirty="0" smtClean="0"/>
              <a:t>         </a:t>
            </a:r>
            <a:r>
              <a:rPr lang="en-US" sz="1200" dirty="0" smtClean="0"/>
              <a:t>(collection)</a:t>
            </a:r>
            <a:endParaRPr lang="en-US" dirty="0" smtClean="0"/>
          </a:p>
          <a:p>
            <a:endParaRPr lang="en-US" dirty="0" smtClean="0"/>
          </a:p>
          <a:p>
            <a:endParaRPr lang="en-US" sz="1200" dirty="0" smtClean="0"/>
          </a:p>
          <a:p>
            <a:r>
              <a:rPr lang="en-US" b="1" dirty="0" smtClean="0"/>
              <a:t>Intermediary Centre </a:t>
            </a:r>
          </a:p>
          <a:p>
            <a:r>
              <a:rPr lang="en-US" sz="1200" dirty="0" smtClean="0"/>
              <a:t>            (collection)</a:t>
            </a:r>
            <a:endParaRPr lang="en-US" dirty="0" smtClean="0"/>
          </a:p>
          <a:p>
            <a:endParaRPr lang="en-US" dirty="0" smtClean="0"/>
          </a:p>
          <a:p>
            <a:endParaRPr lang="en-US" dirty="0" smtClean="0"/>
          </a:p>
          <a:p>
            <a:r>
              <a:rPr lang="en-US" b="1" dirty="0" smtClean="0"/>
              <a:t>National Centre </a:t>
            </a:r>
          </a:p>
          <a:p>
            <a:r>
              <a:rPr lang="en-US" sz="1200" dirty="0" smtClean="0"/>
              <a:t>(casualty / Statistical analysis, Advisory committee review the data, may suggest regulatory intervention)</a:t>
            </a:r>
          </a:p>
          <a:p>
            <a:endParaRPr lang="en-US" sz="1200" dirty="0" smtClean="0"/>
          </a:p>
          <a:p>
            <a:endParaRPr lang="en-US" sz="1200" dirty="0" smtClean="0"/>
          </a:p>
          <a:p>
            <a:r>
              <a:rPr lang="en-US" b="1" dirty="0" smtClean="0"/>
              <a:t>Ministry of AYUSH</a:t>
            </a:r>
          </a:p>
          <a:p>
            <a:endParaRPr lang="en-US" b="1" dirty="0" smtClean="0"/>
          </a:p>
          <a:p>
            <a:r>
              <a:rPr lang="en-US" sz="1200" dirty="0" smtClean="0"/>
              <a:t>     Info sent    using </a:t>
            </a:r>
            <a:r>
              <a:rPr lang="en-US" sz="1200" dirty="0" err="1" smtClean="0"/>
              <a:t>MedDRA</a:t>
            </a:r>
            <a:r>
              <a:rPr lang="en-US" sz="1200" dirty="0" smtClean="0"/>
              <a:t> / WHO ART terminology</a:t>
            </a:r>
          </a:p>
          <a:p>
            <a:endParaRPr lang="en-US" sz="900" dirty="0" smtClean="0"/>
          </a:p>
          <a:p>
            <a:r>
              <a:rPr lang="en-US" b="1" dirty="0" smtClean="0"/>
              <a:t>WHO Uppsala Monitoring Centre</a:t>
            </a:r>
          </a:p>
          <a:p>
            <a:r>
              <a:rPr lang="en-US" sz="1400" dirty="0" smtClean="0"/>
              <a:t>[International ADR Database, </a:t>
            </a:r>
          </a:p>
          <a:p>
            <a:r>
              <a:rPr lang="en-US" sz="1400" dirty="0" smtClean="0"/>
              <a:t>‘</a:t>
            </a:r>
            <a:r>
              <a:rPr lang="en-US" sz="1400" dirty="0" err="1" smtClean="0"/>
              <a:t>Vigibase</a:t>
            </a:r>
            <a:r>
              <a:rPr lang="en-US" sz="1400" dirty="0" smtClean="0"/>
              <a:t>’ (WHO Global ICSR database)]</a:t>
            </a:r>
          </a:p>
        </p:txBody>
      </p:sp>
      <p:cxnSp>
        <p:nvCxnSpPr>
          <p:cNvPr id="7" name="Straight Arrow Connector 6"/>
          <p:cNvCxnSpPr/>
          <p:nvPr/>
        </p:nvCxnSpPr>
        <p:spPr>
          <a:xfrm rot="5400000">
            <a:off x="821505" y="1749413"/>
            <a:ext cx="500066"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822299" y="2678107"/>
            <a:ext cx="500066"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822299" y="3606801"/>
            <a:ext cx="500066"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822299" y="4749809"/>
            <a:ext cx="500066"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822299" y="5535627"/>
            <a:ext cx="500066"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0"/>
          </p:nvPr>
        </p:nvSpPr>
        <p:spPr/>
        <p:txBody>
          <a:bodyPr/>
          <a:lstStyle/>
          <a:p>
            <a:fld id="{759EF3A3-42AA-4A0B-AC7E-C1C4766FE89F}" type="datetime1">
              <a:rPr lang="en-US" smtClean="0"/>
              <a:pPr/>
              <a:t>07-Feb-25</a:t>
            </a:fld>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466725" y="333375"/>
            <a:ext cx="8210550" cy="61912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308E53BB-0334-416F-8D65-C4A40F5B4502}"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466725" y="342900"/>
            <a:ext cx="8210550" cy="61722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E02E66A8-1BE0-47CF-8D97-A4564A4CE159}"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0" y="0"/>
            <a:ext cx="8838108" cy="1677382"/>
          </a:xfrm>
          <a:prstGeom prst="rect">
            <a:avLst/>
          </a:prstGeom>
          <a:solidFill>
            <a:schemeClr val="bg1">
              <a:lumMod val="65000"/>
            </a:schemeClr>
          </a:solidFill>
        </p:spPr>
        <p:txBody>
          <a:bodyPr wrap="square">
            <a:spAutoFit/>
          </a:bodyPr>
          <a:lstStyle/>
          <a:p>
            <a:pPr algn="ctr"/>
            <a:r>
              <a:rPr lang="en-US" sz="2800" b="1" dirty="0" smtClean="0">
                <a:latin typeface="Times New Roman" panose="02020603050405020304" pitchFamily="18" charset="0"/>
                <a:ea typeface="Cambria" pitchFamily="18" charset="0"/>
                <a:cs typeface="Times New Roman" panose="02020603050405020304" pitchFamily="18" charset="0"/>
              </a:rPr>
              <a:t>Misleading Advertisements Regarding AYUSH Medicines</a:t>
            </a:r>
          </a:p>
          <a:p>
            <a:pPr algn="ctr"/>
            <a:endParaRPr lang="en-US" sz="500" b="1" dirty="0" smtClean="0">
              <a:latin typeface="Times New Roman" panose="02020603050405020304" pitchFamily="18" charset="0"/>
              <a:ea typeface="Cambria" pitchFamily="18" charset="0"/>
              <a:cs typeface="Times New Roman" panose="02020603050405020304" pitchFamily="18" charset="0"/>
            </a:endParaRPr>
          </a:p>
          <a:p>
            <a:pPr algn="ctr"/>
            <a:r>
              <a:rPr lang="en-US" sz="1400" i="1" dirty="0" smtClean="0">
                <a:latin typeface="Times New Roman" panose="02020603050405020304" pitchFamily="18" charset="0"/>
                <a:cs typeface="Times New Roman" panose="02020603050405020304" pitchFamily="18" charset="0"/>
              </a:rPr>
              <a:t>Drugs and Magic Remedies (Objectionable Advertisements) Act, 1954 !!</a:t>
            </a:r>
          </a:p>
          <a:p>
            <a:pPr algn="ctr"/>
            <a:endParaRPr lang="en-US" sz="2800" b="1" dirty="0">
              <a:latin typeface="Times New Roman" panose="02020603050405020304" pitchFamily="18" charset="0"/>
              <a:ea typeface="Cambria" pitchFamily="18" charset="0"/>
              <a:cs typeface="Times New Roman" panose="02020603050405020304" pitchFamily="18" charset="0"/>
            </a:endParaRPr>
          </a:p>
        </p:txBody>
      </p:sp>
      <p:sp>
        <p:nvSpPr>
          <p:cNvPr id="4" name="Rectangle 3"/>
          <p:cNvSpPr/>
          <p:nvPr/>
        </p:nvSpPr>
        <p:spPr>
          <a:xfrm>
            <a:off x="1" y="1600200"/>
            <a:ext cx="8893057" cy="4985980"/>
          </a:xfrm>
          <a:prstGeom prst="rect">
            <a:avLst/>
          </a:prstGeom>
          <a:solidFill>
            <a:schemeClr val="bg1">
              <a:lumMod val="65000"/>
            </a:schemeClr>
          </a:solidFill>
        </p:spPr>
        <p:txBody>
          <a:bodyPr wrap="squar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Steps taken by Central Government:</a:t>
            </a:r>
          </a:p>
          <a:p>
            <a:endParaRPr lang="en-US" sz="2400" b="1" dirty="0" smtClean="0">
              <a:solidFill>
                <a:schemeClr val="bg1"/>
              </a:solidFill>
              <a:latin typeface="Times New Roman" panose="02020603050405020304" pitchFamily="18" charset="0"/>
              <a:cs typeface="Times New Roman" panose="02020603050405020304" pitchFamily="18" charset="0"/>
            </a:endParaRPr>
          </a:p>
          <a:p>
            <a:pPr>
              <a:buFont typeface="Arial"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State Governments have been directed for appointing </a:t>
            </a:r>
            <a:r>
              <a:rPr lang="en-US" b="1" dirty="0" err="1" smtClean="0">
                <a:solidFill>
                  <a:schemeClr val="bg1"/>
                </a:solidFill>
                <a:latin typeface="Times New Roman" panose="02020603050405020304" pitchFamily="18" charset="0"/>
                <a:cs typeface="Times New Roman" panose="02020603050405020304" pitchFamily="18" charset="0"/>
              </a:rPr>
              <a:t>Gazetted</a:t>
            </a:r>
            <a:r>
              <a:rPr lang="en-US" b="1" dirty="0" smtClean="0">
                <a:solidFill>
                  <a:schemeClr val="bg1"/>
                </a:solidFill>
                <a:latin typeface="Times New Roman" panose="02020603050405020304" pitchFamily="18" charset="0"/>
                <a:cs typeface="Times New Roman" panose="02020603050405020304" pitchFamily="18" charset="0"/>
              </a:rPr>
              <a:t> Officers </a:t>
            </a:r>
            <a:r>
              <a:rPr lang="en-US" dirty="0" smtClean="0">
                <a:solidFill>
                  <a:schemeClr val="bg1"/>
                </a:solidFill>
                <a:latin typeface="Times New Roman" panose="02020603050405020304" pitchFamily="18" charset="0"/>
                <a:cs typeface="Times New Roman" panose="02020603050405020304" pitchFamily="18" charset="0"/>
              </a:rPr>
              <a:t>: to  enter, search any premises  or examine or seize any record which contravenes any provisions of the Act. </a:t>
            </a:r>
          </a:p>
          <a:p>
            <a:pPr>
              <a:buFont typeface="Arial" pitchFamily="34" charset="0"/>
              <a:buChar char="•"/>
            </a:pPr>
            <a:r>
              <a:rPr lang="en-US" dirty="0" smtClean="0">
                <a:solidFill>
                  <a:schemeClr val="bg1"/>
                </a:solidFill>
                <a:latin typeface="Times New Roman" panose="02020603050405020304" pitchFamily="18" charset="0"/>
                <a:cs typeface="Times New Roman" panose="02020603050405020304" pitchFamily="18" charset="0"/>
              </a:rPr>
              <a:t>Complaints of misleading advertisements of ASUDs are forwarded to the concerned State Licensing Authorities.</a:t>
            </a:r>
          </a:p>
          <a:p>
            <a:pPr>
              <a:buFont typeface="Arial" pitchFamily="34" charset="0"/>
              <a:buChar char="•"/>
            </a:pPr>
            <a:endParaRPr lang="en-US" dirty="0" smtClean="0">
              <a:solidFill>
                <a:schemeClr val="bg1"/>
              </a:solidFill>
              <a:latin typeface="Times New Roman" panose="02020603050405020304" pitchFamily="18" charset="0"/>
              <a:cs typeface="Times New Roman" panose="02020603050405020304" pitchFamily="18" charset="0"/>
            </a:endParaRPr>
          </a:p>
          <a:p>
            <a:pPr>
              <a:buFont typeface="Arial" pitchFamily="34" charset="0"/>
              <a:buChar char="•"/>
            </a:pPr>
            <a:r>
              <a:rPr lang="en-US" b="1" dirty="0" err="1" smtClean="0">
                <a:solidFill>
                  <a:schemeClr val="bg1"/>
                </a:solidFill>
                <a:latin typeface="Times New Roman" panose="02020603050405020304" pitchFamily="18" charset="0"/>
                <a:cs typeface="Times New Roman" panose="02020603050405020304" pitchFamily="18" charset="0"/>
              </a:rPr>
              <a:t>MoU</a:t>
            </a:r>
            <a:r>
              <a:rPr lang="en-US" b="1" dirty="0" smtClean="0">
                <a:solidFill>
                  <a:schemeClr val="bg1"/>
                </a:solidFill>
                <a:latin typeface="Times New Roman" panose="02020603050405020304" pitchFamily="18" charset="0"/>
                <a:cs typeface="Times New Roman" panose="02020603050405020304" pitchFamily="18" charset="0"/>
              </a:rPr>
              <a:t> : Ministry of AYUSH + Advertising Standards Council of India (ASCI): </a:t>
            </a:r>
            <a:r>
              <a:rPr lang="en-US" dirty="0" smtClean="0">
                <a:solidFill>
                  <a:schemeClr val="bg1"/>
                </a:solidFill>
                <a:latin typeface="Times New Roman" panose="02020603050405020304" pitchFamily="18" charset="0"/>
                <a:cs typeface="Times New Roman" panose="02020603050405020304" pitchFamily="18" charset="0"/>
              </a:rPr>
              <a:t>to undertake monitoring of the misleading AYUSH –related advertisements appearing in print and TV media and bring the instances of improper advertisements to the notice of the State Regulatory Authorities for taking necessary action.</a:t>
            </a:r>
          </a:p>
          <a:p>
            <a:pPr>
              <a:buFont typeface="Arial" pitchFamily="34" charset="0"/>
              <a:buChar char="•"/>
            </a:pPr>
            <a:endParaRPr lang="en-US" dirty="0" smtClean="0">
              <a:solidFill>
                <a:schemeClr val="bg1"/>
              </a:solidFill>
              <a:latin typeface="Times New Roman" panose="02020603050405020304" pitchFamily="18" charset="0"/>
              <a:cs typeface="Times New Roman" panose="02020603050405020304" pitchFamily="18" charset="0"/>
            </a:endParaRPr>
          </a:p>
          <a:p>
            <a:pPr>
              <a:buFont typeface="Arial"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On request of Ministry of AYUSH, Ministry of Information &amp; Broadcasting issued an advisory </a:t>
            </a:r>
            <a:r>
              <a:rPr lang="en-US" dirty="0" smtClean="0">
                <a:solidFill>
                  <a:schemeClr val="bg1"/>
                </a:solidFill>
                <a:latin typeface="Times New Roman" panose="02020603050405020304" pitchFamily="18" charset="0"/>
                <a:cs typeface="Times New Roman" panose="02020603050405020304" pitchFamily="18" charset="0"/>
              </a:rPr>
              <a:t>to all media channels to ensure strict compliance of the provisions of D&amp;C act 1940 &amp; D&amp;MR act 1954.</a:t>
            </a:r>
          </a:p>
          <a:p>
            <a:pPr>
              <a:buFont typeface="Arial" pitchFamily="34" charset="0"/>
              <a:buChar char="•"/>
            </a:pPr>
            <a:endParaRPr lang="en-US" dirty="0" smtClean="0">
              <a:solidFill>
                <a:schemeClr val="bg1"/>
              </a:solidFill>
              <a:latin typeface="Times New Roman" panose="02020603050405020304" pitchFamily="18" charset="0"/>
              <a:cs typeface="Times New Roman" panose="02020603050405020304" pitchFamily="18" charset="0"/>
            </a:endParaRPr>
          </a:p>
          <a:p>
            <a:pPr>
              <a:buFont typeface="Arial"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Surveillance of AYUSH advertisements  for safety monitoring of ASUDs</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5" name="Date Placeholder 4"/>
          <p:cNvSpPr>
            <a:spLocks noGrp="1"/>
          </p:cNvSpPr>
          <p:nvPr>
            <p:ph type="dt" sz="half" idx="10"/>
          </p:nvPr>
        </p:nvSpPr>
        <p:spPr/>
        <p:txBody>
          <a:bodyPr/>
          <a:lstStyle/>
          <a:p>
            <a:fld id="{053843A3-D622-4F79-8F36-6B05F68939C0}" type="datetime1">
              <a:rPr lang="en-US" smtClean="0"/>
              <a:pPr/>
              <a:t>07-Feb-25</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38150" y="333375"/>
            <a:ext cx="8267700" cy="61912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C4B31146-B7FC-400A-B812-B0B20E924672}"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1600201" y="228601"/>
            <a:ext cx="6248399" cy="600002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278B8506-A36D-4B49-ABD6-4F8AC5609DF7}"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
        <p:nvSpPr>
          <p:cNvPr id="2" name="Oval 1"/>
          <p:cNvSpPr/>
          <p:nvPr/>
        </p:nvSpPr>
        <p:spPr>
          <a:xfrm>
            <a:off x="7092350" y="3501010"/>
            <a:ext cx="1008140" cy="720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78</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57250"/>
            <a:ext cx="9144000" cy="5143500"/>
          </a:xfrm>
          <a:prstGeom prst="rect">
            <a:avLst/>
          </a:prstGeom>
        </p:spPr>
      </p:pic>
    </p:spTree>
    <p:extLst>
      <p:ext uri="{BB962C8B-B14F-4D97-AF65-F5344CB8AC3E}">
        <p14:creationId xmlns:p14="http://schemas.microsoft.com/office/powerpoint/2010/main" xmlns="" val="4220511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953296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16539"/>
            <a:ext cx="9144000" cy="6604943"/>
          </a:xfrm>
          <a:prstGeom prst="rect">
            <a:avLst/>
          </a:prstGeom>
        </p:spPr>
      </p:pic>
    </p:spTree>
    <p:extLst>
      <p:ext uri="{BB962C8B-B14F-4D97-AF65-F5344CB8AC3E}">
        <p14:creationId xmlns:p14="http://schemas.microsoft.com/office/powerpoint/2010/main" xmlns="" val="1905390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60560"/>
            <a:ext cx="9144000" cy="6597440"/>
          </a:xfrm>
          <a:prstGeom prst="rect">
            <a:avLst/>
          </a:prstGeom>
        </p:spPr>
      </p:pic>
    </p:spTree>
    <p:extLst>
      <p:ext uri="{BB962C8B-B14F-4D97-AF65-F5344CB8AC3E}">
        <p14:creationId xmlns:p14="http://schemas.microsoft.com/office/powerpoint/2010/main" xmlns="" val="362048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
            <a:ext cx="9144000" cy="6721483"/>
          </a:xfrm>
          <a:prstGeom prst="rect">
            <a:avLst/>
          </a:prstGeom>
        </p:spPr>
      </p:pic>
    </p:spTree>
    <p:extLst>
      <p:ext uri="{BB962C8B-B14F-4D97-AF65-F5344CB8AC3E}">
        <p14:creationId xmlns:p14="http://schemas.microsoft.com/office/powerpoint/2010/main" xmlns="" val="2121688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
            <a:ext cx="9144000" cy="6721483"/>
          </a:xfrm>
          <a:prstGeom prst="rect">
            <a:avLst/>
          </a:prstGeom>
        </p:spPr>
      </p:pic>
    </p:spTree>
    <p:extLst>
      <p:ext uri="{BB962C8B-B14F-4D97-AF65-F5344CB8AC3E}">
        <p14:creationId xmlns:p14="http://schemas.microsoft.com/office/powerpoint/2010/main" xmlns="" val="1709523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47</a:t>
            </a:fld>
            <a:endParaRPr lang="en-US"/>
          </a:p>
        </p:txBody>
      </p:sp>
      <p:pic>
        <p:nvPicPr>
          <p:cNvPr id="4" name="Picture 3"/>
          <p:cNvPicPr>
            <a:picLocks noChangeAspect="1"/>
          </p:cNvPicPr>
          <p:nvPr/>
        </p:nvPicPr>
        <p:blipFill>
          <a:blip r:embed="rId2"/>
          <a:stretch>
            <a:fillRect/>
          </a:stretch>
        </p:blipFill>
        <p:spPr>
          <a:xfrm>
            <a:off x="-1" y="116540"/>
            <a:ext cx="9144001" cy="6741460"/>
          </a:xfrm>
          <a:prstGeom prst="rect">
            <a:avLst/>
          </a:prstGeom>
        </p:spPr>
      </p:pic>
    </p:spTree>
    <p:extLst>
      <p:ext uri="{BB962C8B-B14F-4D97-AF65-F5344CB8AC3E}">
        <p14:creationId xmlns:p14="http://schemas.microsoft.com/office/powerpoint/2010/main" xmlns="" val="2235700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B5F0-4882-4E2C-A4F4-EBA6C3BE195B}" type="datetime1">
              <a:rPr lang="en-US" smtClean="0"/>
              <a:pPr/>
              <a:t>07-Feb-25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88549"/>
            <a:ext cx="9144000" cy="6532933"/>
          </a:xfrm>
          <a:prstGeom prst="rect">
            <a:avLst/>
          </a:prstGeom>
        </p:spPr>
      </p:pic>
    </p:spTree>
    <p:extLst>
      <p:ext uri="{BB962C8B-B14F-4D97-AF65-F5344CB8AC3E}">
        <p14:creationId xmlns:p14="http://schemas.microsoft.com/office/powerpoint/2010/main" xmlns="" val="3694578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857251"/>
            <a:ext cx="9144000" cy="5143500"/>
          </a:xfrm>
          <a:prstGeom prst="rect">
            <a:avLst/>
          </a:prstGeom>
        </p:spPr>
      </p:pic>
    </p:spTree>
    <p:extLst>
      <p:ext uri="{BB962C8B-B14F-4D97-AF65-F5344CB8AC3E}">
        <p14:creationId xmlns:p14="http://schemas.microsoft.com/office/powerpoint/2010/main" xmlns="" val="3986011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452439" y="333375"/>
            <a:ext cx="8239125" cy="61912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3BC10AE7-A0AD-4754-9643-4AE9423C8FA3}"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466725" y="347665"/>
            <a:ext cx="8210550" cy="616267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F0900334-E77F-4C30-8D4A-9A42A4E787C3}"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466725" y="352425"/>
            <a:ext cx="8210550" cy="61531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EDA1AAC1-1BF5-4475-9C56-F1239B336CBC}"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919163" y="295275"/>
            <a:ext cx="7305675" cy="62674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B7C0F559-7930-478A-838D-FBF5F44D76E7}"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128713" y="433388"/>
            <a:ext cx="6886575" cy="599122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6EE7F257-37C9-4A07-AB0E-7CB8E8B58B17}"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1133475" y="314325"/>
            <a:ext cx="6877050" cy="62293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194257E2-6A49-4691-A491-53C3BA16070D}"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471489" y="338140"/>
            <a:ext cx="8201025" cy="618172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97A1BEB8-366D-4516-A871-C693F584967F}"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457200" y="361950"/>
            <a:ext cx="8229600" cy="61341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7AFBB0E2-F861-438E-833D-1119D7FCAC03}"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457200" y="347665"/>
            <a:ext cx="8229600" cy="616267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20639A5F-6447-489C-BC33-4A259E1375C2}"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4346"/>
            <a:ext cx="9144000" cy="6555641"/>
          </a:xfrm>
          <a:prstGeom prst="rect">
            <a:avLst/>
          </a:prstGeom>
          <a:solidFill>
            <a:schemeClr val="bg1">
              <a:lumMod val="65000"/>
            </a:schemeClr>
          </a:solidFill>
        </p:spPr>
        <p:txBody>
          <a:bodyPr wrap="square">
            <a:spAutoFit/>
          </a:bodyPr>
          <a:lstStyle/>
          <a:p>
            <a:pPr algn="ctr"/>
            <a:r>
              <a:rPr lang="en-US" sz="3600" b="1" dirty="0" smtClean="0">
                <a:latin typeface="Times New Roman" panose="02020603050405020304" pitchFamily="18" charset="0"/>
                <a:ea typeface="Cambria" pitchFamily="18" charset="0"/>
                <a:cs typeface="Times New Roman" panose="02020603050405020304" pitchFamily="18" charset="0"/>
              </a:rPr>
              <a:t>For better PV practice in ASUDs</a:t>
            </a:r>
            <a:endParaRPr lang="en-US" b="1" dirty="0" smtClean="0">
              <a:latin typeface="Times New Roman" panose="02020603050405020304" pitchFamily="18" charset="0"/>
              <a:cs typeface="Times New Roman" panose="02020603050405020304" pitchFamily="18" charset="0"/>
            </a:endParaRPr>
          </a:p>
          <a:p>
            <a:pPr>
              <a:lnSpc>
                <a:spcPct val="200000"/>
              </a:lnSpc>
            </a:pPr>
            <a:r>
              <a:rPr lang="en-US" sz="2000" dirty="0" smtClean="0">
                <a:solidFill>
                  <a:schemeClr val="bg1"/>
                </a:solidFill>
                <a:latin typeface="Times New Roman" panose="02020603050405020304" pitchFamily="18" charset="0"/>
                <a:cs typeface="Times New Roman" panose="02020603050405020304" pitchFamily="18" charset="0"/>
              </a:rPr>
              <a:t>• </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Strengthen education, training and publicity. </a:t>
            </a:r>
          </a:p>
          <a:p>
            <a:pPr>
              <a:lnSpc>
                <a:spcPct val="200000"/>
              </a:lnSpc>
            </a:pP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Revitalization of an </a:t>
            </a:r>
            <a:r>
              <a:rPr lang="en-US" sz="2400" b="1" dirty="0" err="1" smtClean="0">
                <a:solidFill>
                  <a:schemeClr val="bg1"/>
                </a:solidFill>
                <a:latin typeface="Times New Roman" panose="02020603050405020304" pitchFamily="18" charset="0"/>
                <a:ea typeface="Cambria" pitchFamily="18" charset="0"/>
                <a:cs typeface="Times New Roman" panose="02020603050405020304" pitchFamily="18" charset="0"/>
              </a:rPr>
              <a:t>eff</a:t>
            </a:r>
            <a:r>
              <a:rPr lang="kk-KZ" sz="2400" b="1" dirty="0" smtClean="0">
                <a:solidFill>
                  <a:schemeClr val="bg1"/>
                </a:solidFill>
                <a:latin typeface="Times New Roman" panose="02020603050405020304" pitchFamily="18" charset="0"/>
                <a:ea typeface="Cambria" pitchFamily="18" charset="0"/>
                <a:cs typeface="Times New Roman" panose="02020603050405020304" pitchFamily="18" charset="0"/>
              </a:rPr>
              <a:t>ٴ</a:t>
            </a:r>
            <a:r>
              <a:rPr lang="en-US" sz="2400" b="1" dirty="0" err="1" smtClean="0">
                <a:solidFill>
                  <a:schemeClr val="bg1"/>
                </a:solidFill>
                <a:latin typeface="Times New Roman" panose="02020603050405020304" pitchFamily="18" charset="0"/>
                <a:ea typeface="Cambria" pitchFamily="18" charset="0"/>
                <a:cs typeface="Times New Roman" panose="02020603050405020304" pitchFamily="18" charset="0"/>
              </a:rPr>
              <a:t>ective</a:t>
            </a:r>
            <a:r>
              <a:rPr lang="en-US" sz="2400" b="1" dirty="0">
                <a:solidFill>
                  <a:schemeClr val="bg1"/>
                </a:solidFill>
                <a:latin typeface="Times New Roman" panose="02020603050405020304" pitchFamily="18" charset="0"/>
                <a:ea typeface="Cambria" pitchFamily="18" charset="0"/>
                <a:cs typeface="Times New Roman" panose="02020603050405020304" pitchFamily="18" charset="0"/>
              </a:rPr>
              <a:t> </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Pharmacovigilance system for ASU drugs </a:t>
            </a:r>
          </a:p>
          <a:p>
            <a:pPr>
              <a:lnSpc>
                <a:spcPct val="200000"/>
              </a:lnSpc>
            </a:pP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Strengthen the roles of pharmaceutical manufacturers as the main body of ASU drugs post-marketing risk management. </a:t>
            </a:r>
          </a:p>
          <a:p>
            <a:pPr>
              <a:lnSpc>
                <a:spcPct val="200000"/>
              </a:lnSpc>
            </a:pP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Promote the rational use of ASU drugs. </a:t>
            </a:r>
          </a:p>
          <a:p>
            <a:pPr>
              <a:lnSpc>
                <a:spcPct val="200000"/>
              </a:lnSpc>
            </a:pP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Establish an international coordinating database for adverse reactions reporting and promote signal detection.</a:t>
            </a:r>
            <a:endParaRPr lang="en-US" sz="2400" b="1" dirty="0">
              <a:solidFill>
                <a:schemeClr val="bg1"/>
              </a:solidFill>
              <a:latin typeface="Times New Roman" panose="02020603050405020304" pitchFamily="18" charset="0"/>
              <a:ea typeface="Cambria"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0060EF13-8EEE-4C5E-9510-64CB7C78B99C}"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457200" y="425240"/>
            <a:ext cx="8229600" cy="61722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2BBB6690-4F23-4073-B202-7ACD05749B71}"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42918"/>
            <a:ext cx="9144000" cy="8032968"/>
          </a:xfrm>
          <a:prstGeom prst="rect">
            <a:avLst/>
          </a:prstGeom>
          <a:solidFill>
            <a:schemeClr val="bg1">
              <a:lumMod val="65000"/>
            </a:schemeClr>
          </a:solidFill>
        </p:spPr>
        <p:txBody>
          <a:bodyPr wrap="square" rtlCol="0">
            <a:spAutoFit/>
          </a:bodyPr>
          <a:lstStyle/>
          <a:p>
            <a:pPr algn="ctr"/>
            <a:r>
              <a:rPr lang="en-US" sz="3600" b="1" dirty="0" smtClean="0">
                <a:latin typeface="Times New Roman" panose="02020603050405020304" pitchFamily="18" charset="0"/>
                <a:ea typeface="Cambria" pitchFamily="18" charset="0"/>
                <a:cs typeface="Times New Roman" panose="02020603050405020304" pitchFamily="18" charset="0"/>
              </a:rPr>
              <a:t>Adverse Drug Reactions (ADR)</a:t>
            </a:r>
          </a:p>
          <a:p>
            <a:pPr algn="ctr"/>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ctr"/>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ctr"/>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Causes: 		Overdose (poisoning)</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Drug Abuse</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Therapeutic errors</a:t>
            </a: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Common Types: 	1.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A</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(Drug reactions)</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-Depends upon pharmacological properties of Drug.</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-Predictable, Common, Dose-related, Preventable, </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000" b="1" i="1" dirty="0" smtClean="0">
                <a:solidFill>
                  <a:schemeClr val="bg1"/>
                </a:solidFill>
                <a:latin typeface="Times New Roman" panose="02020603050405020304" pitchFamily="18" charset="0"/>
                <a:ea typeface="Cambria" pitchFamily="18" charset="0"/>
                <a:cs typeface="Times New Roman" panose="02020603050405020304" pitchFamily="18" charset="0"/>
              </a:rPr>
              <a:t>E.g.</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Hyper/Hypo response</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Side effects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(under          therapeutic dose),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Toxic effects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(due to overdose)</a:t>
            </a: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2.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B</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(Patient reactions)</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-Depends upon the peculiarities/intolerance of patients</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-Unpredictable, Rare, Not dose-related</a:t>
            </a:r>
          </a:p>
          <a:p>
            <a:pPr algn="just"/>
            <a:r>
              <a:rPr lang="en-US" sz="2000" b="1" i="1" dirty="0" smtClean="0">
                <a:solidFill>
                  <a:schemeClr val="bg1"/>
                </a:solidFill>
                <a:latin typeface="Times New Roman" panose="02020603050405020304" pitchFamily="18" charset="0"/>
                <a:ea typeface="Cambria" pitchFamily="18" charset="0"/>
                <a:cs typeface="Times New Roman" panose="02020603050405020304" pitchFamily="18" charset="0"/>
              </a:rPr>
              <a:t>			E.g.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Allergy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(Immunological),</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000" b="1" u="sng" dirty="0" smtClean="0">
                <a:solidFill>
                  <a:schemeClr val="bg1"/>
                </a:solidFill>
                <a:latin typeface="Times New Roman" panose="02020603050405020304" pitchFamily="18" charset="0"/>
                <a:ea typeface="Cambria" pitchFamily="18" charset="0"/>
                <a:cs typeface="Times New Roman" panose="02020603050405020304" pitchFamily="18" charset="0"/>
              </a:rPr>
              <a:t>Idiosyncrasy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(genetic/unknown cause)</a:t>
            </a: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endPar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3D33359E-9417-4CD0-9E04-AEE3F1393467}"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
        <p:nvSpPr>
          <p:cNvPr id="5" name="Rectangle 4"/>
          <p:cNvSpPr/>
          <p:nvPr/>
        </p:nvSpPr>
        <p:spPr>
          <a:xfrm>
            <a:off x="0" y="0"/>
            <a:ext cx="9144000" cy="868573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466725" y="333375"/>
            <a:ext cx="8210550" cy="61912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250DBCA3-7655-42FF-B0A8-BADE8C2FCD0E}"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452439" y="347665"/>
            <a:ext cx="8239125" cy="616267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fld id="{830B4A38-59CB-4190-A6FA-FA065C820DD1}"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642918"/>
            <a:ext cx="9144000" cy="5847755"/>
          </a:xfrm>
          <a:prstGeom prst="rect">
            <a:avLst/>
          </a:prstGeom>
          <a:noFill/>
        </p:spPr>
        <p:txBody>
          <a:bodyPr wrap="square" rtlCol="0">
            <a:spAutoFit/>
          </a:bodyPr>
          <a:lstStyle/>
          <a:p>
            <a:pPr algn="ctr"/>
            <a:endParaRPr lang="en-US" b="1" dirty="0" smtClean="0">
              <a:latin typeface="Times New Roman" panose="02020603050405020304" pitchFamily="18" charset="0"/>
              <a:ea typeface="Cambria" pitchFamily="18" charset="0"/>
              <a:cs typeface="Times New Roman" panose="02020603050405020304" pitchFamily="18" charset="0"/>
            </a:endParaRPr>
          </a:p>
          <a:p>
            <a:pPr algn="just"/>
            <a:r>
              <a:rPr lang="en-US" sz="2800" b="1" dirty="0" smtClean="0">
                <a:latin typeface="Times New Roman" panose="02020603050405020304" pitchFamily="18" charset="0"/>
                <a:ea typeface="Cambria" pitchFamily="18" charset="0"/>
                <a:cs typeface="Times New Roman" panose="02020603050405020304" pitchFamily="18" charset="0"/>
              </a:rPr>
              <a:t>          Another Classification (based on cause &amp; severity): </a:t>
            </a:r>
          </a:p>
          <a:p>
            <a:pPr algn="just"/>
            <a:r>
              <a:rPr lang="en-US" sz="2400" b="1" dirty="0" smtClean="0">
                <a:latin typeface="Times New Roman" panose="02020603050405020304" pitchFamily="18" charset="0"/>
                <a:ea typeface="Cambria" pitchFamily="18" charset="0"/>
                <a:cs typeface="Times New Roman" panose="02020603050405020304" pitchFamily="18" charset="0"/>
              </a:rPr>
              <a:t> </a:t>
            </a:r>
          </a:p>
          <a:p>
            <a:pPr algn="just"/>
            <a:r>
              <a:rPr lang="en-US" sz="2400" b="1" dirty="0" smtClean="0">
                <a:latin typeface="Times New Roman" panose="02020603050405020304" pitchFamily="18" charset="0"/>
                <a:ea typeface="Cambria" pitchFamily="18" charset="0"/>
                <a:cs typeface="Times New Roman" panose="02020603050405020304" pitchFamily="18" charset="0"/>
              </a:rPr>
              <a:t>	</a:t>
            </a:r>
            <a:r>
              <a:rPr lang="en-US" sz="24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A:</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Augmented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(increased/enlarged therapeutic effects e.g. thrombocytopenia or tremors (</a:t>
            </a:r>
            <a:r>
              <a:rPr lang="en-US" sz="2000" b="1" dirty="0" err="1" smtClean="0">
                <a:solidFill>
                  <a:schemeClr val="bg1"/>
                </a:solidFill>
                <a:latin typeface="Times New Roman" panose="02020603050405020304" pitchFamily="18" charset="0"/>
                <a:ea typeface="Cambria" pitchFamily="18" charset="0"/>
                <a:cs typeface="Times New Roman" panose="02020603050405020304" pitchFamily="18" charset="0"/>
              </a:rPr>
              <a:t>valproate</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a:t>
            </a:r>
          </a:p>
          <a:p>
            <a:pPr algn="just"/>
            <a:endPar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4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B:</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Bizarre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(strange/peculiar effects, e.g. allergic rashes)</a:t>
            </a:r>
          </a:p>
          <a:p>
            <a:pPr algn="just"/>
            <a:endPar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4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C:</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Chronic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(Complicated effects, time &amp; dose related, </a:t>
            </a:r>
          </a:p>
          <a:p>
            <a:pPr algn="just"/>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			        e.g. Analgesic nephropathy)</a:t>
            </a:r>
          </a:p>
          <a:p>
            <a:pPr algn="just"/>
            <a:endPar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4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D:</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Delayed </a:t>
            </a:r>
            <a:r>
              <a:rPr lang="en-US" sz="2000" b="1" dirty="0" smtClean="0">
                <a:solidFill>
                  <a:schemeClr val="bg1"/>
                </a:solidFill>
                <a:latin typeface="Times New Roman" panose="02020603050405020304" pitchFamily="18" charset="0"/>
                <a:ea typeface="Cambria" pitchFamily="18" charset="0"/>
                <a:cs typeface="Times New Roman" panose="02020603050405020304" pitchFamily="18" charset="0"/>
              </a:rPr>
              <a:t>(only time related, e.g. Carcinogenesis)</a:t>
            </a:r>
          </a:p>
          <a:p>
            <a:pPr algn="just"/>
            <a:endPar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4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E:</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End-of-treatment effects</a:t>
            </a:r>
          </a:p>
          <a:p>
            <a:pPr algn="just"/>
            <a:endPar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endParaRPr>
          </a:p>
          <a:p>
            <a:pPr algn="just"/>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r>
              <a:rPr lang="en-US" sz="2400" b="1" u="sng" dirty="0" smtClean="0">
                <a:solidFill>
                  <a:schemeClr val="bg1"/>
                </a:solidFill>
                <a:latin typeface="Times New Roman" panose="02020603050405020304" pitchFamily="18" charset="0"/>
                <a:ea typeface="Cambria" pitchFamily="18" charset="0"/>
                <a:cs typeface="Times New Roman" panose="02020603050405020304" pitchFamily="18" charset="0"/>
              </a:rPr>
              <a:t>Type F:</a:t>
            </a:r>
            <a:r>
              <a:rPr lang="en-US" sz="2400" b="1" dirty="0" smtClean="0">
                <a:solidFill>
                  <a:schemeClr val="bg1"/>
                </a:solidFill>
                <a:latin typeface="Times New Roman" panose="02020603050405020304" pitchFamily="18" charset="0"/>
                <a:ea typeface="Cambria" pitchFamily="18" charset="0"/>
                <a:cs typeface="Times New Roman" panose="02020603050405020304" pitchFamily="18" charset="0"/>
              </a:rPr>
              <a:t> Failure of therapy effects	</a:t>
            </a:r>
          </a:p>
        </p:txBody>
      </p:sp>
      <p:sp>
        <p:nvSpPr>
          <p:cNvPr id="3" name="Date Placeholder 2"/>
          <p:cNvSpPr>
            <a:spLocks noGrp="1"/>
          </p:cNvSpPr>
          <p:nvPr>
            <p:ph type="dt" sz="half" idx="10"/>
          </p:nvPr>
        </p:nvSpPr>
        <p:spPr/>
        <p:txBody>
          <a:bodyPr/>
          <a:lstStyle/>
          <a:p>
            <a:fld id="{200644FC-5D37-4228-8D6E-38BFC1506F0A}" type="datetime1">
              <a:rPr lang="en-US" smtClean="0"/>
              <a:pPr/>
              <a:t>07-Feb-25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Rectangle 4"/>
          <p:cNvSpPr/>
          <p:nvPr/>
        </p:nvSpPr>
        <p:spPr>
          <a:xfrm>
            <a:off x="0" y="0"/>
            <a:ext cx="9144000" cy="6858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642918"/>
            <a:ext cx="9144000" cy="2400657"/>
          </a:xfrm>
          <a:prstGeom prst="rect">
            <a:avLst/>
          </a:prstGeom>
          <a:noFill/>
        </p:spPr>
        <p:txBody>
          <a:bodyPr wrap="square" rtlCol="0">
            <a:spAutoFit/>
          </a:bodyPr>
          <a:lstStyle/>
          <a:p>
            <a:pPr algn="ctr"/>
            <a:endParaRPr lang="en-US" b="1" dirty="0" smtClean="0">
              <a:latin typeface="Cambria" pitchFamily="18" charset="0"/>
              <a:ea typeface="Cambria" pitchFamily="18" charset="0"/>
            </a:endParaRPr>
          </a:p>
          <a:p>
            <a:pPr algn="just"/>
            <a:r>
              <a:rPr lang="en-US" sz="2800" b="1" dirty="0" smtClean="0">
                <a:latin typeface="Cambria" pitchFamily="18" charset="0"/>
                <a:ea typeface="Cambria" pitchFamily="18" charset="0"/>
              </a:rPr>
              <a:t>Another Classification (based on the frequency of occurrence):</a:t>
            </a:r>
          </a:p>
          <a:p>
            <a:pPr algn="just"/>
            <a:r>
              <a:rPr lang="en-US" sz="2800" b="1" dirty="0" smtClean="0">
                <a:latin typeface="Cambria" pitchFamily="18" charset="0"/>
                <a:ea typeface="Cambria" pitchFamily="18" charset="0"/>
              </a:rPr>
              <a:t> </a:t>
            </a:r>
          </a:p>
          <a:p>
            <a:pPr algn="just"/>
            <a:endParaRPr lang="en-US" sz="2400" b="1" dirty="0" smtClean="0">
              <a:latin typeface="Cambria" pitchFamily="18" charset="0"/>
              <a:ea typeface="Cambria" pitchFamily="18" charset="0"/>
            </a:endParaRPr>
          </a:p>
          <a:p>
            <a:pPr algn="just"/>
            <a:r>
              <a:rPr lang="en-US" sz="2400" b="1" dirty="0" smtClean="0">
                <a:latin typeface="Cambria" pitchFamily="18" charset="0"/>
                <a:ea typeface="Cambria" pitchFamily="18" charset="0"/>
              </a:rPr>
              <a:t>	</a:t>
            </a:r>
          </a:p>
        </p:txBody>
      </p:sp>
      <p:pic>
        <p:nvPicPr>
          <p:cNvPr id="63490" name="Picture 2" descr="Table 2: Classification of ADRs to AEDs based on the frequency of occurrence"/>
          <p:cNvPicPr>
            <a:picLocks noChangeAspect="1" noChangeArrowheads="1"/>
          </p:cNvPicPr>
          <p:nvPr/>
        </p:nvPicPr>
        <p:blipFill>
          <a:blip r:embed="rId2"/>
          <a:srcRect/>
          <a:stretch>
            <a:fillRect/>
          </a:stretch>
        </p:blipFill>
        <p:spPr bwMode="auto">
          <a:xfrm>
            <a:off x="111528" y="1988801"/>
            <a:ext cx="8920943" cy="4709574"/>
          </a:xfrm>
          <a:prstGeom prst="rect">
            <a:avLst/>
          </a:prstGeom>
          <a:noFill/>
        </p:spPr>
      </p:pic>
      <p:sp>
        <p:nvSpPr>
          <p:cNvPr id="4" name="Date Placeholder 3"/>
          <p:cNvSpPr>
            <a:spLocks noGrp="1"/>
          </p:cNvSpPr>
          <p:nvPr>
            <p:ph type="dt" sz="half" idx="10"/>
          </p:nvPr>
        </p:nvSpPr>
        <p:spPr/>
        <p:txBody>
          <a:bodyPr/>
          <a:lstStyle/>
          <a:p>
            <a:fld id="{528A955B-9A7F-4128-B044-77E24501562D}" type="datetime1">
              <a:rPr lang="en-US" smtClean="0"/>
              <a:pPr/>
              <a:t>07-Feb-25</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9636" name="Picture 4" descr="Types Of Causality Assessment"/>
          <p:cNvPicPr>
            <a:picLocks noChangeAspect="1" noChangeArrowheads="1"/>
          </p:cNvPicPr>
          <p:nvPr/>
        </p:nvPicPr>
        <p:blipFill>
          <a:blip r:embed="rId2"/>
          <a:srcRect/>
          <a:stretch>
            <a:fillRect/>
          </a:stretch>
        </p:blipFill>
        <p:spPr bwMode="auto">
          <a:xfrm>
            <a:off x="0" y="44530"/>
            <a:ext cx="9144000" cy="6858001"/>
          </a:xfrm>
          <a:prstGeom prst="rect">
            <a:avLst/>
          </a:prstGeom>
          <a:noFill/>
        </p:spPr>
      </p:pic>
      <p:sp>
        <p:nvSpPr>
          <p:cNvPr id="4" name="TextBox 3"/>
          <p:cNvSpPr txBox="1"/>
          <p:nvPr/>
        </p:nvSpPr>
        <p:spPr>
          <a:xfrm>
            <a:off x="0" y="285728"/>
            <a:ext cx="642910"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285720" y="601128"/>
            <a:ext cx="1000132" cy="184666"/>
          </a:xfrm>
          <a:prstGeom prst="rect">
            <a:avLst/>
          </a:prstGeom>
          <a:solidFill>
            <a:schemeClr val="bg1"/>
          </a:solidFill>
        </p:spPr>
        <p:txBody>
          <a:bodyPr wrap="square" rtlCol="0">
            <a:spAutoFit/>
          </a:bodyPr>
          <a:lstStyle/>
          <a:p>
            <a:endParaRPr lang="en-US" sz="600" dirty="0">
              <a:solidFill>
                <a:schemeClr val="bg1"/>
              </a:solidFill>
            </a:endParaRPr>
          </a:p>
        </p:txBody>
      </p:sp>
      <p:sp>
        <p:nvSpPr>
          <p:cNvPr id="6" name="TextBox 5"/>
          <p:cNvSpPr txBox="1"/>
          <p:nvPr/>
        </p:nvSpPr>
        <p:spPr>
          <a:xfrm>
            <a:off x="357158" y="6484316"/>
            <a:ext cx="1500198" cy="230832"/>
          </a:xfrm>
          <a:prstGeom prst="rect">
            <a:avLst/>
          </a:prstGeom>
          <a:solidFill>
            <a:schemeClr val="accent5">
              <a:lumMod val="60000"/>
              <a:lumOff val="40000"/>
            </a:schemeClr>
          </a:solidFill>
        </p:spPr>
        <p:txBody>
          <a:bodyPr wrap="square" rtlCol="0">
            <a:spAutoFit/>
          </a:bodyPr>
          <a:lstStyle/>
          <a:p>
            <a:endParaRPr lang="en-US" sz="900" dirty="0">
              <a:solidFill>
                <a:schemeClr val="bg1"/>
              </a:solidFill>
            </a:endParaRPr>
          </a:p>
        </p:txBody>
      </p:sp>
      <p:sp>
        <p:nvSpPr>
          <p:cNvPr id="7" name="Date Placeholder 6"/>
          <p:cNvSpPr>
            <a:spLocks noGrp="1"/>
          </p:cNvSpPr>
          <p:nvPr>
            <p:ph type="dt" sz="half" idx="10"/>
          </p:nvPr>
        </p:nvSpPr>
        <p:spPr/>
        <p:txBody>
          <a:bodyPr/>
          <a:lstStyle/>
          <a:p>
            <a:fld id="{0BB698EB-D21A-48C1-AE79-F87B2C52F78A}" type="datetime1">
              <a:rPr lang="en-US" smtClean="0"/>
              <a:pPr/>
              <a:t>07-Feb-25</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1466</Words>
  <Application>Microsoft Office PowerPoint</Application>
  <PresentationFormat>On-screen Show (4:3)</PresentationFormat>
  <Paragraphs>459</Paragraphs>
  <Slides>61</Slides>
  <Notes>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Pharmacovigilance</vt:lpstr>
      <vt:lpstr>Slide 3</vt:lpstr>
      <vt:lpstr>Slide 4</vt:lpstr>
      <vt:lpstr>Slide 5</vt:lpstr>
      <vt:lpstr>Slide 6</vt:lpstr>
      <vt:lpstr>Slide 7</vt:lpstr>
      <vt:lpstr>Slide 8</vt:lpstr>
      <vt:lpstr>Slide 9</vt:lpstr>
      <vt:lpstr>Slide 10</vt:lpstr>
      <vt:lpstr>Signal  - Reported information on a possible causal relationship between an adverse event and a drug, the relationship being previously unknown or incompletely documented. (WHO)  - Usually more than a single report is required to generate a signal, depending upon the seriousness of the event, and the quality of information.</vt:lpstr>
      <vt:lpstr>Slide 12</vt:lpstr>
      <vt:lpstr>Slide 13</vt:lpstr>
      <vt:lpstr>Chloroform  anesthesia</vt:lpstr>
      <vt:lpstr>           US Federal Food &amp; Drug ACT</vt:lpstr>
      <vt:lpstr>Sulfanilamide  Elixir</vt:lpstr>
      <vt:lpstr>          Food, Drug and Cosmetic Act-1938 </vt:lpstr>
      <vt:lpstr>ASA      toxicity </vt:lpstr>
      <vt:lpstr>Slide 19</vt:lpstr>
      <vt:lpstr>              Yellow  card  to   Pharmacovigilance </vt:lpstr>
      <vt:lpstr>WHO Program</vt:lpstr>
      <vt:lpstr>Pharmacovigilance  in  India </vt:lpstr>
      <vt:lpstr>               Pharmacovigilance of Traditional Medicines</vt:lpstr>
      <vt:lpstr> AOGUSY Ayush oushadhi gunavattva evum uttpadan samvardhan yojana</vt:lpstr>
      <vt:lpstr>Slide 25</vt:lpstr>
      <vt:lpstr>Slide 26</vt:lpstr>
      <vt:lpstr>Slide 27</vt:lpstr>
      <vt:lpstr>Slide 28</vt:lpstr>
      <vt:lpstr>Slide 29</vt:lpstr>
      <vt:lpstr>Slide 30</vt:lpstr>
      <vt:lpstr>Slide 31</vt:lpstr>
      <vt:lpstr>Slide 32</vt:lpstr>
      <vt:lpstr>Slide 33</vt:lpstr>
      <vt:lpstr>                Sample  ADR form</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ROHIT SHARMA</dc:creator>
  <cp:lastModifiedBy>com valley</cp:lastModifiedBy>
  <cp:revision>159</cp:revision>
  <dcterms:created xsi:type="dcterms:W3CDTF">2006-08-16T00:00:00Z</dcterms:created>
  <dcterms:modified xsi:type="dcterms:W3CDTF">2025-02-07T07:46:26Z</dcterms:modified>
</cp:coreProperties>
</file>