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95" r:id="rId6"/>
    <p:sldId id="260" r:id="rId7"/>
    <p:sldId id="333" r:id="rId8"/>
    <p:sldId id="261" r:id="rId9"/>
    <p:sldId id="262" r:id="rId10"/>
    <p:sldId id="327" r:id="rId11"/>
    <p:sldId id="334" r:id="rId12"/>
    <p:sldId id="263" r:id="rId13"/>
    <p:sldId id="306" r:id="rId14"/>
    <p:sldId id="335" r:id="rId15"/>
    <p:sldId id="266" r:id="rId16"/>
    <p:sldId id="297" r:id="rId17"/>
    <p:sldId id="307" r:id="rId18"/>
    <p:sldId id="337" r:id="rId19"/>
    <p:sldId id="269" r:id="rId20"/>
    <p:sldId id="308" r:id="rId21"/>
    <p:sldId id="309" r:id="rId22"/>
    <p:sldId id="336" r:id="rId23"/>
    <p:sldId id="292" r:id="rId24"/>
    <p:sldId id="298" r:id="rId25"/>
    <p:sldId id="264" r:id="rId26"/>
    <p:sldId id="338" r:id="rId27"/>
    <p:sldId id="273" r:id="rId28"/>
    <p:sldId id="299" r:id="rId29"/>
    <p:sldId id="323" r:id="rId30"/>
    <p:sldId id="339" r:id="rId31"/>
    <p:sldId id="274" r:id="rId32"/>
    <p:sldId id="300" r:id="rId33"/>
    <p:sldId id="301" r:id="rId34"/>
    <p:sldId id="340" r:id="rId35"/>
    <p:sldId id="280" r:id="rId36"/>
    <p:sldId id="302" r:id="rId37"/>
    <p:sldId id="341" r:id="rId38"/>
    <p:sldId id="283" r:id="rId39"/>
    <p:sldId id="303" r:id="rId40"/>
    <p:sldId id="342" r:id="rId41"/>
    <p:sldId id="328" r:id="rId42"/>
    <p:sldId id="304" r:id="rId43"/>
    <p:sldId id="305" r:id="rId44"/>
    <p:sldId id="272" r:id="rId45"/>
    <p:sldId id="343" r:id="rId46"/>
    <p:sldId id="288" r:id="rId47"/>
    <p:sldId id="329" r:id="rId48"/>
    <p:sldId id="311" r:id="rId49"/>
    <p:sldId id="289" r:id="rId50"/>
    <p:sldId id="281" r:id="rId51"/>
    <p:sldId id="290" r:id="rId52"/>
    <p:sldId id="330" r:id="rId53"/>
    <p:sldId id="310" r:id="rId54"/>
    <p:sldId id="331" r:id="rId55"/>
    <p:sldId id="312" r:id="rId56"/>
    <p:sldId id="316" r:id="rId57"/>
    <p:sldId id="313" r:id="rId58"/>
    <p:sldId id="314" r:id="rId59"/>
    <p:sldId id="315" r:id="rId60"/>
    <p:sldId id="324" r:id="rId61"/>
    <p:sldId id="326" r:id="rId62"/>
    <p:sldId id="317" r:id="rId63"/>
    <p:sldId id="318" r:id="rId64"/>
    <p:sldId id="319" r:id="rId65"/>
    <p:sldId id="320" r:id="rId66"/>
    <p:sldId id="321" r:id="rId67"/>
    <p:sldId id="332" r:id="rId68"/>
    <p:sldId id="32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D9C18-3616-5073-7FDF-8C88185A62B3}" v="7" dt="2024-05-02T07:22:19.506"/>
    <p1510:client id="{6E861F39-5064-1DAF-AEFA-F306E47D4730}" v="32" dt="2024-05-02T12:16:05.985"/>
    <p1510:client id="{AE7AA052-09E1-C630-A2A1-F0DC93101084}" v="231" dt="2024-05-02T07:17:31.363"/>
    <p1510:client id="{BFBFB501-4FA5-EC2C-0E4D-B2D4E6891AC4}" v="192" dt="2024-05-01T17:03:53.697"/>
    <p1510:client id="{C68E8924-9B9C-A30E-8A56-C362AE6B5060}" v="623" dt="2024-05-01T19:21:13.396"/>
    <p1510:client id="{E823E10D-BBA0-8736-A2BB-EF21A7C6AF08}" v="411" dt="2024-05-02T05:17:22.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80" y="-84"/>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1.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83653-69E0-4A81-8BF7-13DA3B493F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E1A6A2-0ACB-4321-9874-840887020A31}">
      <dgm:prSet/>
      <dgm:spPr/>
      <dgm:t>
        <a:bodyPr/>
        <a:lstStyle/>
        <a:p>
          <a:pPr rtl="0"/>
          <a:r>
            <a:rPr lang="en-US" b="1" err="1"/>
            <a:t>चरक</a:t>
          </a:r>
          <a:r>
            <a:rPr lang="en-US" b="1"/>
            <a:t> </a:t>
          </a:r>
          <a:r>
            <a:rPr lang="en-US" b="1" err="1"/>
            <a:t>संहिता</a:t>
          </a:r>
          <a:r>
            <a:rPr lang="en-US" b="1"/>
            <a:t> -</a:t>
          </a:r>
          <a:r>
            <a:rPr lang="en-US"/>
            <a:t> </a:t>
          </a:r>
          <a:r>
            <a:rPr lang="en-US" err="1"/>
            <a:t>सूत्रस्थान</a:t>
          </a:r>
          <a:r>
            <a:rPr lang="en-US"/>
            <a:t> </a:t>
          </a:r>
          <a:r>
            <a:rPr lang="en-US" err="1"/>
            <a:t>अध्याय</a:t>
          </a:r>
          <a:r>
            <a:rPr lang="en-US"/>
            <a:t> ( </a:t>
          </a:r>
          <a:r>
            <a:rPr lang="en-US" err="1"/>
            <a:t>षड्विरेचनशताश्रितीयाध्यायः</a:t>
          </a:r>
          <a:r>
            <a:rPr lang="en-US"/>
            <a:t> )</a:t>
          </a:r>
          <a:r>
            <a:rPr lang="en-US">
              <a:latin typeface="Trebuchet MS" panose="020B0603020202020204"/>
            </a:rPr>
            <a:t> 4/38 </a:t>
          </a:r>
          <a:r>
            <a:rPr lang="en-US" err="1"/>
            <a:t>शोथहर</a:t>
          </a:r>
          <a:r>
            <a:rPr lang="en-US"/>
            <a:t> </a:t>
          </a:r>
          <a:r>
            <a:rPr lang="en-US" err="1"/>
            <a:t>महाकषाय</a:t>
          </a:r>
        </a:p>
      </dgm:t>
    </dgm:pt>
    <dgm:pt modelId="{A12BB2A9-E3C6-45D7-B8B3-A9ECA3AAEFC6}" type="parTrans" cxnId="{AA530405-3A4E-4AD5-A8AD-8131F077E378}">
      <dgm:prSet/>
      <dgm:spPr/>
      <dgm:t>
        <a:bodyPr/>
        <a:lstStyle/>
        <a:p>
          <a:endParaRPr lang="en-US"/>
        </a:p>
      </dgm:t>
    </dgm:pt>
    <dgm:pt modelId="{B974658D-B9EF-4666-A460-3011210E1D71}" type="sibTrans" cxnId="{AA530405-3A4E-4AD5-A8AD-8131F077E378}">
      <dgm:prSet/>
      <dgm:spPr/>
      <dgm:t>
        <a:bodyPr/>
        <a:lstStyle/>
        <a:p>
          <a:endParaRPr lang="en-US"/>
        </a:p>
      </dgm:t>
    </dgm:pt>
    <dgm:pt modelId="{85DC851F-2753-48B9-8A55-BB570A4810FB}">
      <dgm:prSet/>
      <dgm:spPr/>
      <dgm:t>
        <a:bodyPr/>
        <a:lstStyle/>
        <a:p>
          <a:r>
            <a:rPr lang="en-US" b="1" err="1"/>
            <a:t>सुश्रुत</a:t>
          </a:r>
          <a:r>
            <a:rPr lang="en-US" b="1"/>
            <a:t> </a:t>
          </a:r>
          <a:r>
            <a:rPr lang="en-US" b="1" err="1"/>
            <a:t>संहिता</a:t>
          </a:r>
          <a:r>
            <a:rPr lang="en-US" b="1"/>
            <a:t>- </a:t>
          </a:r>
          <a:r>
            <a:rPr lang="en-US" err="1"/>
            <a:t>सूत्रस्थान</a:t>
          </a:r>
          <a:r>
            <a:rPr lang="en-US"/>
            <a:t> </a:t>
          </a:r>
          <a:r>
            <a:rPr lang="en-US" err="1"/>
            <a:t>अध्याय</a:t>
          </a:r>
          <a:r>
            <a:rPr lang="en-US"/>
            <a:t> 38/67-72 ( </a:t>
          </a:r>
          <a:r>
            <a:rPr lang="en-US" err="1"/>
            <a:t>द्रव्यसंग्रहणीय</a:t>
          </a:r>
          <a:r>
            <a:rPr lang="en-US"/>
            <a:t> )</a:t>
          </a:r>
        </a:p>
      </dgm:t>
    </dgm:pt>
    <dgm:pt modelId="{4A5D4B10-FE1B-41B2-BD0E-3D14ECBC9352}" type="parTrans" cxnId="{0ED03A4F-7D14-4030-8BCF-05A066F31332}">
      <dgm:prSet/>
      <dgm:spPr/>
      <dgm:t>
        <a:bodyPr/>
        <a:lstStyle/>
        <a:p>
          <a:endParaRPr lang="en-US"/>
        </a:p>
      </dgm:t>
    </dgm:pt>
    <dgm:pt modelId="{69A85C44-A6B5-4104-8D22-DB20FB2BE15F}" type="sibTrans" cxnId="{0ED03A4F-7D14-4030-8BCF-05A066F31332}">
      <dgm:prSet/>
      <dgm:spPr/>
      <dgm:t>
        <a:bodyPr/>
        <a:lstStyle/>
        <a:p>
          <a:endParaRPr lang="en-US"/>
        </a:p>
      </dgm:t>
    </dgm:pt>
    <dgm:pt modelId="{8DE6F365-4C7E-468C-85AF-3EC960DECBFD}">
      <dgm:prSet/>
      <dgm:spPr/>
      <dgm:t>
        <a:bodyPr/>
        <a:lstStyle/>
        <a:p>
          <a:r>
            <a:rPr lang="en-US" b="1" err="1"/>
            <a:t>भावप्रकाशनिघण्टुः</a:t>
          </a:r>
          <a:r>
            <a:rPr lang="en-US" b="1"/>
            <a:t>- </a:t>
          </a:r>
          <a:r>
            <a:rPr lang="en-US" err="1"/>
            <a:t>गुडूच्यादिवर्गः</a:t>
          </a:r>
          <a:r>
            <a:rPr lang="en-US"/>
            <a:t> 49</a:t>
          </a:r>
        </a:p>
      </dgm:t>
    </dgm:pt>
    <dgm:pt modelId="{832527CB-8412-4AF3-AFD6-6EF294D8A2FE}" type="parTrans" cxnId="{F223DC56-9B1D-4CBE-B7ED-482D730CA727}">
      <dgm:prSet/>
      <dgm:spPr/>
      <dgm:t>
        <a:bodyPr/>
        <a:lstStyle/>
        <a:p>
          <a:endParaRPr lang="en-US"/>
        </a:p>
      </dgm:t>
    </dgm:pt>
    <dgm:pt modelId="{66A52CF2-FCB6-465C-844D-F6F232E57DC0}" type="sibTrans" cxnId="{F223DC56-9B1D-4CBE-B7ED-482D730CA727}">
      <dgm:prSet/>
      <dgm:spPr/>
      <dgm:t>
        <a:bodyPr/>
        <a:lstStyle/>
        <a:p>
          <a:endParaRPr lang="en-US"/>
        </a:p>
      </dgm:t>
    </dgm:pt>
    <dgm:pt modelId="{49F004C9-25DE-4A12-801D-C9E8A3DB5BF0}" type="pres">
      <dgm:prSet presAssocID="{67183653-69E0-4A81-8BF7-13DA3B493F20}" presName="linear" presStyleCnt="0">
        <dgm:presLayoutVars>
          <dgm:animLvl val="lvl"/>
          <dgm:resizeHandles val="exact"/>
        </dgm:presLayoutVars>
      </dgm:prSet>
      <dgm:spPr/>
      <dgm:t>
        <a:bodyPr/>
        <a:lstStyle/>
        <a:p>
          <a:endParaRPr lang="en-US"/>
        </a:p>
      </dgm:t>
    </dgm:pt>
    <dgm:pt modelId="{078886A6-4D82-4CB4-B071-51A54DD6C61F}" type="pres">
      <dgm:prSet presAssocID="{93E1A6A2-0ACB-4321-9874-840887020A31}" presName="parentText" presStyleLbl="node1" presStyleIdx="0" presStyleCnt="3">
        <dgm:presLayoutVars>
          <dgm:chMax val="0"/>
          <dgm:bulletEnabled val="1"/>
        </dgm:presLayoutVars>
      </dgm:prSet>
      <dgm:spPr/>
      <dgm:t>
        <a:bodyPr/>
        <a:lstStyle/>
        <a:p>
          <a:endParaRPr lang="en-US"/>
        </a:p>
      </dgm:t>
    </dgm:pt>
    <dgm:pt modelId="{4DEDBB0F-6AA0-4FCC-9F0B-FD5759516899}" type="pres">
      <dgm:prSet presAssocID="{B974658D-B9EF-4666-A460-3011210E1D71}" presName="spacer" presStyleCnt="0"/>
      <dgm:spPr/>
    </dgm:pt>
    <dgm:pt modelId="{B86F92D6-DD88-4893-AAA9-F83896C423CF}" type="pres">
      <dgm:prSet presAssocID="{85DC851F-2753-48B9-8A55-BB570A4810FB}" presName="parentText" presStyleLbl="node1" presStyleIdx="1" presStyleCnt="3">
        <dgm:presLayoutVars>
          <dgm:chMax val="0"/>
          <dgm:bulletEnabled val="1"/>
        </dgm:presLayoutVars>
      </dgm:prSet>
      <dgm:spPr/>
      <dgm:t>
        <a:bodyPr/>
        <a:lstStyle/>
        <a:p>
          <a:endParaRPr lang="en-US"/>
        </a:p>
      </dgm:t>
    </dgm:pt>
    <dgm:pt modelId="{84AFCC8A-C3F6-4F3F-82E2-A13623F32D30}" type="pres">
      <dgm:prSet presAssocID="{69A85C44-A6B5-4104-8D22-DB20FB2BE15F}" presName="spacer" presStyleCnt="0"/>
      <dgm:spPr/>
    </dgm:pt>
    <dgm:pt modelId="{4DFF84A7-166B-444E-AC07-D4418A1C0F3F}" type="pres">
      <dgm:prSet presAssocID="{8DE6F365-4C7E-468C-85AF-3EC960DECBFD}" presName="parentText" presStyleLbl="node1" presStyleIdx="2" presStyleCnt="3">
        <dgm:presLayoutVars>
          <dgm:chMax val="0"/>
          <dgm:bulletEnabled val="1"/>
        </dgm:presLayoutVars>
      </dgm:prSet>
      <dgm:spPr/>
      <dgm:t>
        <a:bodyPr/>
        <a:lstStyle/>
        <a:p>
          <a:endParaRPr lang="en-US"/>
        </a:p>
      </dgm:t>
    </dgm:pt>
  </dgm:ptLst>
  <dgm:cxnLst>
    <dgm:cxn modelId="{422E74DA-6CCC-4DAC-A0F1-2169DE387C55}" type="presOf" srcId="{93E1A6A2-0ACB-4321-9874-840887020A31}" destId="{078886A6-4D82-4CB4-B071-51A54DD6C61F}" srcOrd="0" destOrd="0" presId="urn:microsoft.com/office/officeart/2005/8/layout/vList2"/>
    <dgm:cxn modelId="{F223DC56-9B1D-4CBE-B7ED-482D730CA727}" srcId="{67183653-69E0-4A81-8BF7-13DA3B493F20}" destId="{8DE6F365-4C7E-468C-85AF-3EC960DECBFD}" srcOrd="2" destOrd="0" parTransId="{832527CB-8412-4AF3-AFD6-6EF294D8A2FE}" sibTransId="{66A52CF2-FCB6-465C-844D-F6F232E57DC0}"/>
    <dgm:cxn modelId="{C5520FCF-6D78-4C75-AD40-B519DEE3F2CF}" type="presOf" srcId="{67183653-69E0-4A81-8BF7-13DA3B493F20}" destId="{49F004C9-25DE-4A12-801D-C9E8A3DB5BF0}" srcOrd="0" destOrd="0" presId="urn:microsoft.com/office/officeart/2005/8/layout/vList2"/>
    <dgm:cxn modelId="{B876F495-0619-478F-8F5E-65642D0BEF9F}" type="presOf" srcId="{8DE6F365-4C7E-468C-85AF-3EC960DECBFD}" destId="{4DFF84A7-166B-444E-AC07-D4418A1C0F3F}" srcOrd="0" destOrd="0" presId="urn:microsoft.com/office/officeart/2005/8/layout/vList2"/>
    <dgm:cxn modelId="{A6D83AF4-81BC-4D5A-8D2A-3A9DC332D1EB}" type="presOf" srcId="{85DC851F-2753-48B9-8A55-BB570A4810FB}" destId="{B86F92D6-DD88-4893-AAA9-F83896C423CF}" srcOrd="0" destOrd="0" presId="urn:microsoft.com/office/officeart/2005/8/layout/vList2"/>
    <dgm:cxn modelId="{AA530405-3A4E-4AD5-A8AD-8131F077E378}" srcId="{67183653-69E0-4A81-8BF7-13DA3B493F20}" destId="{93E1A6A2-0ACB-4321-9874-840887020A31}" srcOrd="0" destOrd="0" parTransId="{A12BB2A9-E3C6-45D7-B8B3-A9ECA3AAEFC6}" sibTransId="{B974658D-B9EF-4666-A460-3011210E1D71}"/>
    <dgm:cxn modelId="{0ED03A4F-7D14-4030-8BCF-05A066F31332}" srcId="{67183653-69E0-4A81-8BF7-13DA3B493F20}" destId="{85DC851F-2753-48B9-8A55-BB570A4810FB}" srcOrd="1" destOrd="0" parTransId="{4A5D4B10-FE1B-41B2-BD0E-3D14ECBC9352}" sibTransId="{69A85C44-A6B5-4104-8D22-DB20FB2BE15F}"/>
    <dgm:cxn modelId="{A71A1616-A736-46D8-ACB2-E23325DE4AA0}" type="presParOf" srcId="{49F004C9-25DE-4A12-801D-C9E8A3DB5BF0}" destId="{078886A6-4D82-4CB4-B071-51A54DD6C61F}" srcOrd="0" destOrd="0" presId="urn:microsoft.com/office/officeart/2005/8/layout/vList2"/>
    <dgm:cxn modelId="{53829174-6A68-4ACC-8A8B-59243A4B7759}" type="presParOf" srcId="{49F004C9-25DE-4A12-801D-C9E8A3DB5BF0}" destId="{4DEDBB0F-6AA0-4FCC-9F0B-FD5759516899}" srcOrd="1" destOrd="0" presId="urn:microsoft.com/office/officeart/2005/8/layout/vList2"/>
    <dgm:cxn modelId="{CF82C577-9F96-459A-B708-0D1CD8374E09}" type="presParOf" srcId="{49F004C9-25DE-4A12-801D-C9E8A3DB5BF0}" destId="{B86F92D6-DD88-4893-AAA9-F83896C423CF}" srcOrd="2" destOrd="0" presId="urn:microsoft.com/office/officeart/2005/8/layout/vList2"/>
    <dgm:cxn modelId="{BC454567-4773-47A8-B93D-679AE1EDDB09}" type="presParOf" srcId="{49F004C9-25DE-4A12-801D-C9E8A3DB5BF0}" destId="{84AFCC8A-C3F6-4F3F-82E2-A13623F32D30}" srcOrd="3" destOrd="0" presId="urn:microsoft.com/office/officeart/2005/8/layout/vList2"/>
    <dgm:cxn modelId="{C6044B61-AD3D-4185-9E2B-DA37AA6A4963}" type="presParOf" srcId="{49F004C9-25DE-4A12-801D-C9E8A3DB5BF0}" destId="{4DFF84A7-166B-444E-AC07-D4418A1C0F3F}"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E909D8-22CC-41E2-A0C7-12034FE1B21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C033FE7-E63B-4E94-98C1-206E1D8E40ED}">
      <dgm:prSet/>
      <dgm:spPr/>
      <dgm:t>
        <a:bodyPr/>
        <a:lstStyle/>
        <a:p>
          <a:r>
            <a:rPr lang="en-US" err="1">
              <a:latin typeface="Trebuchet MS" panose="020B0603020202020204"/>
            </a:rPr>
            <a:t>Dashmool</a:t>
          </a:r>
          <a:r>
            <a:rPr lang="en-US"/>
            <a:t> extensively assists in soaking up calcium in the bones and promotes bone mineral density.</a:t>
          </a:r>
        </a:p>
      </dgm:t>
    </dgm:pt>
    <dgm:pt modelId="{F25C4806-5AF4-43FE-8D98-7E179929C89A}" type="parTrans" cxnId="{6F952B6C-A6B9-418D-BF17-58D6A3294E1A}">
      <dgm:prSet/>
      <dgm:spPr/>
      <dgm:t>
        <a:bodyPr/>
        <a:lstStyle/>
        <a:p>
          <a:endParaRPr lang="en-US"/>
        </a:p>
      </dgm:t>
    </dgm:pt>
    <dgm:pt modelId="{8A424A6D-B091-44B3-9765-BCBD90081948}" type="sibTrans" cxnId="{6F952B6C-A6B9-418D-BF17-58D6A3294E1A}">
      <dgm:prSet/>
      <dgm:spPr/>
      <dgm:t>
        <a:bodyPr/>
        <a:lstStyle/>
        <a:p>
          <a:endParaRPr lang="en-US"/>
        </a:p>
      </dgm:t>
    </dgm:pt>
    <dgm:pt modelId="{83278E3B-BCB2-4E8F-84D4-1244F85DC534}">
      <dgm:prSet/>
      <dgm:spPr/>
      <dgm:t>
        <a:bodyPr/>
        <a:lstStyle/>
        <a:p>
          <a:pPr rtl="0"/>
          <a:r>
            <a:rPr lang="en-US"/>
            <a:t>This helps in strengthening the bones and connective tissue and prevents them from breaking in the advanced years.</a:t>
          </a:r>
          <a:r>
            <a:rPr lang="en-US">
              <a:latin typeface="Trebuchet MS" panose="020B0603020202020204"/>
            </a:rPr>
            <a:t> </a:t>
          </a:r>
          <a:endParaRPr lang="en-US"/>
        </a:p>
      </dgm:t>
    </dgm:pt>
    <dgm:pt modelId="{6F55F27B-7D1A-4CBA-8570-E0709E95C04D}" type="parTrans" cxnId="{17C1A05D-93E7-45FF-89E8-62B2709EE95C}">
      <dgm:prSet/>
      <dgm:spPr/>
      <dgm:t>
        <a:bodyPr/>
        <a:lstStyle/>
        <a:p>
          <a:endParaRPr lang="en-US"/>
        </a:p>
      </dgm:t>
    </dgm:pt>
    <dgm:pt modelId="{AEADC813-E8E3-4950-90A7-93410FF70AF5}" type="sibTrans" cxnId="{17C1A05D-93E7-45FF-89E8-62B2709EE95C}">
      <dgm:prSet/>
      <dgm:spPr/>
      <dgm:t>
        <a:bodyPr/>
        <a:lstStyle/>
        <a:p>
          <a:endParaRPr lang="en-US"/>
        </a:p>
      </dgm:t>
    </dgm:pt>
    <dgm:pt modelId="{C1522B2C-C089-4E03-8BFF-F8AFF2BB38FB}">
      <dgm:prSet/>
      <dgm:spPr/>
      <dgm:t>
        <a:bodyPr/>
        <a:lstStyle/>
        <a:p>
          <a:r>
            <a:rPr lang="en-US"/>
            <a:t>It also plays a significant role in the generation of collagen in the bones, protecting the bones from damage and enhancing overall skeletal health. </a:t>
          </a:r>
        </a:p>
      </dgm:t>
    </dgm:pt>
    <dgm:pt modelId="{39CC2159-C000-4C75-BA67-622868545C14}" type="parTrans" cxnId="{F1EA6E40-FEF2-457C-8A1A-6325D76C4A73}">
      <dgm:prSet/>
      <dgm:spPr/>
      <dgm:t>
        <a:bodyPr/>
        <a:lstStyle/>
        <a:p>
          <a:endParaRPr lang="en-US"/>
        </a:p>
      </dgm:t>
    </dgm:pt>
    <dgm:pt modelId="{0B082D02-6822-4370-9C78-C59A89E547AA}" type="sibTrans" cxnId="{F1EA6E40-FEF2-457C-8A1A-6325D76C4A73}">
      <dgm:prSet/>
      <dgm:spPr/>
      <dgm:t>
        <a:bodyPr/>
        <a:lstStyle/>
        <a:p>
          <a:endParaRPr lang="en-US"/>
        </a:p>
      </dgm:t>
    </dgm:pt>
    <dgm:pt modelId="{57B5AF8C-220A-4DF6-8823-D18AE7CF754B}">
      <dgm:prSet/>
      <dgm:spPr/>
      <dgm:t>
        <a:bodyPr/>
        <a:lstStyle/>
        <a:p>
          <a:r>
            <a:rPr lang="en-US"/>
            <a:t>Dashmool helps in </a:t>
          </a:r>
          <a:r>
            <a:rPr lang="en-US">
              <a:latin typeface="Trebuchet MS" panose="020B0603020202020204"/>
            </a:rPr>
            <a:t>curing</a:t>
          </a:r>
          <a:r>
            <a:rPr lang="en-US"/>
            <a:t> osteoporosis and osteomalacia but also diminishes the risks of bone fractures in older age.</a:t>
          </a:r>
        </a:p>
      </dgm:t>
    </dgm:pt>
    <dgm:pt modelId="{FFD3D885-B291-4F4C-B4EE-DBCA2E2B3E34}" type="parTrans" cxnId="{A2734C4A-C3E2-4130-B932-44493FFAC9E8}">
      <dgm:prSet/>
      <dgm:spPr/>
      <dgm:t>
        <a:bodyPr/>
        <a:lstStyle/>
        <a:p>
          <a:endParaRPr lang="en-US"/>
        </a:p>
      </dgm:t>
    </dgm:pt>
    <dgm:pt modelId="{A22FEDE8-D09B-4D37-81E8-116BC7A36F27}" type="sibTrans" cxnId="{A2734C4A-C3E2-4130-B932-44493FFAC9E8}">
      <dgm:prSet/>
      <dgm:spPr/>
      <dgm:t>
        <a:bodyPr/>
        <a:lstStyle/>
        <a:p>
          <a:endParaRPr lang="en-US"/>
        </a:p>
      </dgm:t>
    </dgm:pt>
    <dgm:pt modelId="{4D72D162-ECAB-4DC6-8680-89E648C27247}" type="pres">
      <dgm:prSet presAssocID="{16E909D8-22CC-41E2-A0C7-12034FE1B218}" presName="linear" presStyleCnt="0">
        <dgm:presLayoutVars>
          <dgm:animLvl val="lvl"/>
          <dgm:resizeHandles val="exact"/>
        </dgm:presLayoutVars>
      </dgm:prSet>
      <dgm:spPr/>
      <dgm:t>
        <a:bodyPr/>
        <a:lstStyle/>
        <a:p>
          <a:endParaRPr lang="en-US"/>
        </a:p>
      </dgm:t>
    </dgm:pt>
    <dgm:pt modelId="{9FF8665C-2681-4BBF-AFC9-C8AE9D223884}" type="pres">
      <dgm:prSet presAssocID="{3C033FE7-E63B-4E94-98C1-206E1D8E40ED}" presName="parentText" presStyleLbl="node1" presStyleIdx="0" presStyleCnt="4">
        <dgm:presLayoutVars>
          <dgm:chMax val="0"/>
          <dgm:bulletEnabled val="1"/>
        </dgm:presLayoutVars>
      </dgm:prSet>
      <dgm:spPr/>
      <dgm:t>
        <a:bodyPr/>
        <a:lstStyle/>
        <a:p>
          <a:endParaRPr lang="en-US"/>
        </a:p>
      </dgm:t>
    </dgm:pt>
    <dgm:pt modelId="{D4572A54-BB58-483F-992C-EA9E31486493}" type="pres">
      <dgm:prSet presAssocID="{8A424A6D-B091-44B3-9765-BCBD90081948}" presName="spacer" presStyleCnt="0"/>
      <dgm:spPr/>
    </dgm:pt>
    <dgm:pt modelId="{A000F88B-0E9A-46A6-8C79-B987881A97C0}" type="pres">
      <dgm:prSet presAssocID="{83278E3B-BCB2-4E8F-84D4-1244F85DC534}" presName="parentText" presStyleLbl="node1" presStyleIdx="1" presStyleCnt="4">
        <dgm:presLayoutVars>
          <dgm:chMax val="0"/>
          <dgm:bulletEnabled val="1"/>
        </dgm:presLayoutVars>
      </dgm:prSet>
      <dgm:spPr/>
      <dgm:t>
        <a:bodyPr/>
        <a:lstStyle/>
        <a:p>
          <a:endParaRPr lang="en-US"/>
        </a:p>
      </dgm:t>
    </dgm:pt>
    <dgm:pt modelId="{C4DEAAF8-931B-448A-B4CF-DA9279D6D185}" type="pres">
      <dgm:prSet presAssocID="{AEADC813-E8E3-4950-90A7-93410FF70AF5}" presName="spacer" presStyleCnt="0"/>
      <dgm:spPr/>
    </dgm:pt>
    <dgm:pt modelId="{1B2BE9A7-62C9-4AA8-B827-3A0C2734A638}" type="pres">
      <dgm:prSet presAssocID="{C1522B2C-C089-4E03-8BFF-F8AFF2BB38FB}" presName="parentText" presStyleLbl="node1" presStyleIdx="2" presStyleCnt="4">
        <dgm:presLayoutVars>
          <dgm:chMax val="0"/>
          <dgm:bulletEnabled val="1"/>
        </dgm:presLayoutVars>
      </dgm:prSet>
      <dgm:spPr/>
      <dgm:t>
        <a:bodyPr/>
        <a:lstStyle/>
        <a:p>
          <a:endParaRPr lang="en-US"/>
        </a:p>
      </dgm:t>
    </dgm:pt>
    <dgm:pt modelId="{2178DC66-6DB0-4779-ABA0-A9D9BF2FDCC9}" type="pres">
      <dgm:prSet presAssocID="{0B082D02-6822-4370-9C78-C59A89E547AA}" presName="spacer" presStyleCnt="0"/>
      <dgm:spPr/>
    </dgm:pt>
    <dgm:pt modelId="{86935667-257C-40D2-9CF0-ABB554C0D229}" type="pres">
      <dgm:prSet presAssocID="{57B5AF8C-220A-4DF6-8823-D18AE7CF754B}" presName="parentText" presStyleLbl="node1" presStyleIdx="3" presStyleCnt="4">
        <dgm:presLayoutVars>
          <dgm:chMax val="0"/>
          <dgm:bulletEnabled val="1"/>
        </dgm:presLayoutVars>
      </dgm:prSet>
      <dgm:spPr/>
      <dgm:t>
        <a:bodyPr/>
        <a:lstStyle/>
        <a:p>
          <a:endParaRPr lang="en-US"/>
        </a:p>
      </dgm:t>
    </dgm:pt>
  </dgm:ptLst>
  <dgm:cxnLst>
    <dgm:cxn modelId="{5C0A7AEB-18AC-4307-958E-976D82E63B58}" type="presOf" srcId="{16E909D8-22CC-41E2-A0C7-12034FE1B218}" destId="{4D72D162-ECAB-4DC6-8680-89E648C27247}" srcOrd="0" destOrd="0" presId="urn:microsoft.com/office/officeart/2005/8/layout/vList2"/>
    <dgm:cxn modelId="{08C1E78C-C2B6-409F-8FCF-A55815113496}" type="presOf" srcId="{3C033FE7-E63B-4E94-98C1-206E1D8E40ED}" destId="{9FF8665C-2681-4BBF-AFC9-C8AE9D223884}" srcOrd="0" destOrd="0" presId="urn:microsoft.com/office/officeart/2005/8/layout/vList2"/>
    <dgm:cxn modelId="{A5A2A974-7F8A-4BE7-9213-23FABF1A8271}" type="presOf" srcId="{57B5AF8C-220A-4DF6-8823-D18AE7CF754B}" destId="{86935667-257C-40D2-9CF0-ABB554C0D229}" srcOrd="0" destOrd="0" presId="urn:microsoft.com/office/officeart/2005/8/layout/vList2"/>
    <dgm:cxn modelId="{A2734C4A-C3E2-4130-B932-44493FFAC9E8}" srcId="{16E909D8-22CC-41E2-A0C7-12034FE1B218}" destId="{57B5AF8C-220A-4DF6-8823-D18AE7CF754B}" srcOrd="3" destOrd="0" parTransId="{FFD3D885-B291-4F4C-B4EE-DBCA2E2B3E34}" sibTransId="{A22FEDE8-D09B-4D37-81E8-116BC7A36F27}"/>
    <dgm:cxn modelId="{17C1A05D-93E7-45FF-89E8-62B2709EE95C}" srcId="{16E909D8-22CC-41E2-A0C7-12034FE1B218}" destId="{83278E3B-BCB2-4E8F-84D4-1244F85DC534}" srcOrd="1" destOrd="0" parTransId="{6F55F27B-7D1A-4CBA-8570-E0709E95C04D}" sibTransId="{AEADC813-E8E3-4950-90A7-93410FF70AF5}"/>
    <dgm:cxn modelId="{F1EA6E40-FEF2-457C-8A1A-6325D76C4A73}" srcId="{16E909D8-22CC-41E2-A0C7-12034FE1B218}" destId="{C1522B2C-C089-4E03-8BFF-F8AFF2BB38FB}" srcOrd="2" destOrd="0" parTransId="{39CC2159-C000-4C75-BA67-622868545C14}" sibTransId="{0B082D02-6822-4370-9C78-C59A89E547AA}"/>
    <dgm:cxn modelId="{548E9A24-84E7-4F2A-B33F-A44AB6CFF10F}" type="presOf" srcId="{C1522B2C-C089-4E03-8BFF-F8AFF2BB38FB}" destId="{1B2BE9A7-62C9-4AA8-B827-3A0C2734A638}" srcOrd="0" destOrd="0" presId="urn:microsoft.com/office/officeart/2005/8/layout/vList2"/>
    <dgm:cxn modelId="{6F952B6C-A6B9-418D-BF17-58D6A3294E1A}" srcId="{16E909D8-22CC-41E2-A0C7-12034FE1B218}" destId="{3C033FE7-E63B-4E94-98C1-206E1D8E40ED}" srcOrd="0" destOrd="0" parTransId="{F25C4806-5AF4-43FE-8D98-7E179929C89A}" sibTransId="{8A424A6D-B091-44B3-9765-BCBD90081948}"/>
    <dgm:cxn modelId="{28D2B96B-02F2-4B5E-85DF-DFF6FE84877A}" type="presOf" srcId="{83278E3B-BCB2-4E8F-84D4-1244F85DC534}" destId="{A000F88B-0E9A-46A6-8C79-B987881A97C0}" srcOrd="0" destOrd="0" presId="urn:microsoft.com/office/officeart/2005/8/layout/vList2"/>
    <dgm:cxn modelId="{330EF662-B0DB-4F8B-AB38-5305A1355FCD}" type="presParOf" srcId="{4D72D162-ECAB-4DC6-8680-89E648C27247}" destId="{9FF8665C-2681-4BBF-AFC9-C8AE9D223884}" srcOrd="0" destOrd="0" presId="urn:microsoft.com/office/officeart/2005/8/layout/vList2"/>
    <dgm:cxn modelId="{59A11200-39E2-4F7F-8BC5-8C4172B3A698}" type="presParOf" srcId="{4D72D162-ECAB-4DC6-8680-89E648C27247}" destId="{D4572A54-BB58-483F-992C-EA9E31486493}" srcOrd="1" destOrd="0" presId="urn:microsoft.com/office/officeart/2005/8/layout/vList2"/>
    <dgm:cxn modelId="{4FD7D7C7-BC23-4406-8A74-73AB87145EAD}" type="presParOf" srcId="{4D72D162-ECAB-4DC6-8680-89E648C27247}" destId="{A000F88B-0E9A-46A6-8C79-B987881A97C0}" srcOrd="2" destOrd="0" presId="urn:microsoft.com/office/officeart/2005/8/layout/vList2"/>
    <dgm:cxn modelId="{80FA50AB-58B7-4E57-8466-550AEDC51DAD}" type="presParOf" srcId="{4D72D162-ECAB-4DC6-8680-89E648C27247}" destId="{C4DEAAF8-931B-448A-B4CF-DA9279D6D185}" srcOrd="3" destOrd="0" presId="urn:microsoft.com/office/officeart/2005/8/layout/vList2"/>
    <dgm:cxn modelId="{E6721F05-9365-466C-B605-5D77E71E5E87}" type="presParOf" srcId="{4D72D162-ECAB-4DC6-8680-89E648C27247}" destId="{1B2BE9A7-62C9-4AA8-B827-3A0C2734A638}" srcOrd="4" destOrd="0" presId="urn:microsoft.com/office/officeart/2005/8/layout/vList2"/>
    <dgm:cxn modelId="{5E3FE7A1-352B-4BC7-A876-23B1D3FF9242}" type="presParOf" srcId="{4D72D162-ECAB-4DC6-8680-89E648C27247}" destId="{2178DC66-6DB0-4779-ABA0-A9D9BF2FDCC9}" srcOrd="5" destOrd="0" presId="urn:microsoft.com/office/officeart/2005/8/layout/vList2"/>
    <dgm:cxn modelId="{E4E61E15-6ADC-4E06-A79F-7AD345B2A964}" type="presParOf" srcId="{4D72D162-ECAB-4DC6-8680-89E648C27247}" destId="{86935667-257C-40D2-9CF0-ABB554C0D22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E8EBEE-9902-4EE2-B5A8-64B2E5DA5C6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FFB7891-AC79-4FC9-8AC8-7186F47D34BB}">
      <dgm:prSet/>
      <dgm:spPr/>
      <dgm:t>
        <a:bodyPr/>
        <a:lstStyle/>
        <a:p>
          <a:pPr rtl="0"/>
          <a:r>
            <a:rPr lang="en-US"/>
            <a:t>Allergies and </a:t>
          </a:r>
          <a:r>
            <a:rPr lang="en-US" err="1">
              <a:latin typeface="Trebuchet MS" panose="020B0603020202020204"/>
            </a:rPr>
            <a:t>Sensitivites</a:t>
          </a:r>
          <a:endParaRPr lang="en-US" err="1"/>
        </a:p>
      </dgm:t>
    </dgm:pt>
    <dgm:pt modelId="{7BACD81E-946C-449E-B822-66B23D23FF7B}" type="parTrans" cxnId="{98CD8A1D-523E-4D75-80FC-A58BFE859529}">
      <dgm:prSet/>
      <dgm:spPr/>
      <dgm:t>
        <a:bodyPr/>
        <a:lstStyle/>
        <a:p>
          <a:endParaRPr lang="en-US"/>
        </a:p>
      </dgm:t>
    </dgm:pt>
    <dgm:pt modelId="{1F931D58-B7DB-4874-BB85-0C4B10B9BBDC}" type="sibTrans" cxnId="{98CD8A1D-523E-4D75-80FC-A58BFE859529}">
      <dgm:prSet/>
      <dgm:spPr/>
      <dgm:t>
        <a:bodyPr/>
        <a:lstStyle/>
        <a:p>
          <a:endParaRPr lang="en-US"/>
        </a:p>
      </dgm:t>
    </dgm:pt>
    <dgm:pt modelId="{C886B4B7-7712-49D6-A968-08DD6F6F96B6}">
      <dgm:prSet/>
      <dgm:spPr/>
      <dgm:t>
        <a:bodyPr/>
        <a:lstStyle/>
        <a:p>
          <a:pPr rtl="0"/>
          <a:r>
            <a:rPr lang="en-US"/>
            <a:t>High dose in Pitta Prakriti Person </a:t>
          </a:r>
        </a:p>
      </dgm:t>
    </dgm:pt>
    <dgm:pt modelId="{E3EF3734-34FF-42F9-87C8-AD9A436246B8}" type="parTrans" cxnId="{BEC5C81E-E5E6-47CD-8E6C-8D0152D51F62}">
      <dgm:prSet/>
      <dgm:spPr/>
      <dgm:t>
        <a:bodyPr/>
        <a:lstStyle/>
        <a:p>
          <a:endParaRPr lang="en-US"/>
        </a:p>
      </dgm:t>
    </dgm:pt>
    <dgm:pt modelId="{D01EE0A9-37D2-4908-8836-DDD29FF191F7}" type="sibTrans" cxnId="{BEC5C81E-E5E6-47CD-8E6C-8D0152D51F62}">
      <dgm:prSet/>
      <dgm:spPr/>
      <dgm:t>
        <a:bodyPr/>
        <a:lstStyle/>
        <a:p>
          <a:endParaRPr lang="en-US"/>
        </a:p>
      </dgm:t>
    </dgm:pt>
    <dgm:pt modelId="{D0EE7EF6-140D-4FDB-B48B-71933512E24F}" type="pres">
      <dgm:prSet presAssocID="{EEE8EBEE-9902-4EE2-B5A8-64B2E5DA5C61}" presName="linear" presStyleCnt="0">
        <dgm:presLayoutVars>
          <dgm:animLvl val="lvl"/>
          <dgm:resizeHandles val="exact"/>
        </dgm:presLayoutVars>
      </dgm:prSet>
      <dgm:spPr/>
      <dgm:t>
        <a:bodyPr/>
        <a:lstStyle/>
        <a:p>
          <a:endParaRPr lang="en-US"/>
        </a:p>
      </dgm:t>
    </dgm:pt>
    <dgm:pt modelId="{44478D36-4DB0-48EF-B801-F8A93DF45392}" type="pres">
      <dgm:prSet presAssocID="{EFFB7891-AC79-4FC9-8AC8-7186F47D34BB}" presName="parentText" presStyleLbl="node1" presStyleIdx="0" presStyleCnt="2">
        <dgm:presLayoutVars>
          <dgm:chMax val="0"/>
          <dgm:bulletEnabled val="1"/>
        </dgm:presLayoutVars>
      </dgm:prSet>
      <dgm:spPr/>
      <dgm:t>
        <a:bodyPr/>
        <a:lstStyle/>
        <a:p>
          <a:endParaRPr lang="en-US"/>
        </a:p>
      </dgm:t>
    </dgm:pt>
    <dgm:pt modelId="{7E90255E-32AF-41BD-B99E-50E55F4F91B4}" type="pres">
      <dgm:prSet presAssocID="{1F931D58-B7DB-4874-BB85-0C4B10B9BBDC}" presName="spacer" presStyleCnt="0"/>
      <dgm:spPr/>
    </dgm:pt>
    <dgm:pt modelId="{37548E4C-6630-4232-A520-D77DE86DB2E4}" type="pres">
      <dgm:prSet presAssocID="{C886B4B7-7712-49D6-A968-08DD6F6F96B6}" presName="parentText" presStyleLbl="node1" presStyleIdx="1" presStyleCnt="2">
        <dgm:presLayoutVars>
          <dgm:chMax val="0"/>
          <dgm:bulletEnabled val="1"/>
        </dgm:presLayoutVars>
      </dgm:prSet>
      <dgm:spPr/>
      <dgm:t>
        <a:bodyPr/>
        <a:lstStyle/>
        <a:p>
          <a:endParaRPr lang="en-US"/>
        </a:p>
      </dgm:t>
    </dgm:pt>
  </dgm:ptLst>
  <dgm:cxnLst>
    <dgm:cxn modelId="{BEC5C81E-E5E6-47CD-8E6C-8D0152D51F62}" srcId="{EEE8EBEE-9902-4EE2-B5A8-64B2E5DA5C61}" destId="{C886B4B7-7712-49D6-A968-08DD6F6F96B6}" srcOrd="1" destOrd="0" parTransId="{E3EF3734-34FF-42F9-87C8-AD9A436246B8}" sibTransId="{D01EE0A9-37D2-4908-8836-DDD29FF191F7}"/>
    <dgm:cxn modelId="{E46BE71C-3825-4083-9CC7-CA546A7AD3E7}" type="presOf" srcId="{EFFB7891-AC79-4FC9-8AC8-7186F47D34BB}" destId="{44478D36-4DB0-48EF-B801-F8A93DF45392}" srcOrd="0" destOrd="0" presId="urn:microsoft.com/office/officeart/2005/8/layout/vList2"/>
    <dgm:cxn modelId="{9CA1AD2A-3646-4119-A8BE-B9AFFBF2E0AB}" type="presOf" srcId="{EEE8EBEE-9902-4EE2-B5A8-64B2E5DA5C61}" destId="{D0EE7EF6-140D-4FDB-B48B-71933512E24F}" srcOrd="0" destOrd="0" presId="urn:microsoft.com/office/officeart/2005/8/layout/vList2"/>
    <dgm:cxn modelId="{98CD8A1D-523E-4D75-80FC-A58BFE859529}" srcId="{EEE8EBEE-9902-4EE2-B5A8-64B2E5DA5C61}" destId="{EFFB7891-AC79-4FC9-8AC8-7186F47D34BB}" srcOrd="0" destOrd="0" parTransId="{7BACD81E-946C-449E-B822-66B23D23FF7B}" sibTransId="{1F931D58-B7DB-4874-BB85-0C4B10B9BBDC}"/>
    <dgm:cxn modelId="{E51C5F2D-828C-4EE7-8E24-C7A870AF00F1}" type="presOf" srcId="{C886B4B7-7712-49D6-A968-08DD6F6F96B6}" destId="{37548E4C-6630-4232-A520-D77DE86DB2E4}" srcOrd="0" destOrd="0" presId="urn:microsoft.com/office/officeart/2005/8/layout/vList2"/>
    <dgm:cxn modelId="{C2A01B69-38B0-4D5B-8513-F73C381DD23A}" type="presParOf" srcId="{D0EE7EF6-140D-4FDB-B48B-71933512E24F}" destId="{44478D36-4DB0-48EF-B801-F8A93DF45392}" srcOrd="0" destOrd="0" presId="urn:microsoft.com/office/officeart/2005/8/layout/vList2"/>
    <dgm:cxn modelId="{64CC6702-F050-48B9-ACA9-016BCF8DB683}" type="presParOf" srcId="{D0EE7EF6-140D-4FDB-B48B-71933512E24F}" destId="{7E90255E-32AF-41BD-B99E-50E55F4F91B4}" srcOrd="1" destOrd="0" presId="urn:microsoft.com/office/officeart/2005/8/layout/vList2"/>
    <dgm:cxn modelId="{E1C08E24-C585-490B-9857-CC59D6F7D158}" type="presParOf" srcId="{D0EE7EF6-140D-4FDB-B48B-71933512E24F}" destId="{37548E4C-6630-4232-A520-D77DE86DB2E4}"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0DB58-A5E6-4863-94A8-FB3F715F543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42B3824-63F1-48D3-BCC8-3E72D98E91D6}">
      <dgm:prSet/>
      <dgm:spPr/>
      <dgm:t>
        <a:bodyPr/>
        <a:lstStyle/>
        <a:p>
          <a:pPr rtl="0"/>
          <a:r>
            <a:rPr lang="en-US" b="1" err="1"/>
            <a:t>शालपर्णी</a:t>
          </a:r>
          <a:r>
            <a:rPr lang="en-US" b="1"/>
            <a:t> </a:t>
          </a:r>
          <a:r>
            <a:rPr lang="en-US" b="1" err="1"/>
            <a:t>स्थिरा</a:t>
          </a:r>
          <a:r>
            <a:rPr lang="en-US" b="1"/>
            <a:t> </a:t>
          </a:r>
          <a:r>
            <a:rPr lang="en-US" b="1" err="1"/>
            <a:t>सौम्या</a:t>
          </a:r>
          <a:r>
            <a:rPr lang="en-US" b="1"/>
            <a:t> </a:t>
          </a:r>
          <a:r>
            <a:rPr lang="en-US" b="1" err="1"/>
            <a:t>त्रिपर्णी</a:t>
          </a:r>
          <a:r>
            <a:rPr lang="en-US" b="1"/>
            <a:t> </a:t>
          </a:r>
          <a:r>
            <a:rPr lang="en-US" b="1" err="1"/>
            <a:t>पीवरी</a:t>
          </a:r>
          <a:r>
            <a:rPr lang="en-US" b="1"/>
            <a:t> </a:t>
          </a:r>
          <a:r>
            <a:rPr lang="en-US" b="1" err="1"/>
            <a:t>गुहा</a:t>
          </a:r>
          <a:r>
            <a:rPr lang="en-US" b="1"/>
            <a:t> । </a:t>
          </a:r>
          <a:r>
            <a:rPr lang="en-US" b="1" err="1"/>
            <a:t>विदारिगन्धा</a:t>
          </a:r>
          <a:r>
            <a:rPr lang="en-US" b="1"/>
            <a:t> </a:t>
          </a:r>
          <a:r>
            <a:rPr lang="en-US" b="1" err="1"/>
            <a:t>दीर्घाङ्गी</a:t>
          </a:r>
          <a:r>
            <a:rPr lang="en-US" b="1"/>
            <a:t>' </a:t>
          </a:r>
          <a:r>
            <a:rPr lang="en-US" b="1" err="1"/>
            <a:t>दीर्घपत्रांऽशुमत्यपि</a:t>
          </a:r>
          <a:r>
            <a:rPr lang="en-US" b="1"/>
            <a:t> ॥३१॥</a:t>
          </a:r>
          <a:endParaRPr lang="en-US" b="0">
            <a:latin typeface="Trebuchet MS" panose="020B0603020202020204"/>
          </a:endParaRPr>
        </a:p>
      </dgm:t>
    </dgm:pt>
    <dgm:pt modelId="{6F728679-0DCB-418E-BE0F-A06EE4FF669D}" type="parTrans" cxnId="{6C9D34ED-5B04-495F-8F41-7BF6AD931598}">
      <dgm:prSet/>
      <dgm:spPr/>
      <dgm:t>
        <a:bodyPr/>
        <a:lstStyle/>
        <a:p>
          <a:endParaRPr lang="en-US"/>
        </a:p>
      </dgm:t>
    </dgm:pt>
    <dgm:pt modelId="{588A4FED-0CA9-4D30-9E05-F9B474882831}" type="sibTrans" cxnId="{6C9D34ED-5B04-495F-8F41-7BF6AD931598}">
      <dgm:prSet/>
      <dgm:spPr/>
      <dgm:t>
        <a:bodyPr/>
        <a:lstStyle/>
        <a:p>
          <a:endParaRPr lang="en-US"/>
        </a:p>
      </dgm:t>
    </dgm:pt>
    <dgm:pt modelId="{B267D5C3-76CD-4241-8F81-F8A359E2D19C}">
      <dgm:prSet phldr="0"/>
      <dgm:spPr/>
      <dgm:t>
        <a:bodyPr/>
        <a:lstStyle/>
        <a:p>
          <a:pPr rtl="0"/>
          <a:r>
            <a:rPr lang="en-US" b="1">
              <a:latin typeface="Trebuchet MS" panose="020B0603020202020204"/>
            </a:rPr>
            <a:t> </a:t>
          </a:r>
          <a:r>
            <a:rPr lang="en-US" b="1"/>
            <a:t> </a:t>
          </a:r>
          <a:r>
            <a:rPr lang="en-US" b="1" err="1"/>
            <a:t>शोषदोषत्रयहरी</a:t>
          </a:r>
          <a:r>
            <a:rPr lang="en-US" b="1"/>
            <a:t> </a:t>
          </a:r>
          <a:r>
            <a:rPr lang="en-US" b="1" err="1"/>
            <a:t>बृंहण्युक्ता</a:t>
          </a:r>
          <a:r>
            <a:rPr lang="en-US" b="1"/>
            <a:t> </a:t>
          </a:r>
          <a:r>
            <a:rPr lang="en-US" b="1" err="1"/>
            <a:t>रसायनी</a:t>
          </a:r>
          <a:r>
            <a:rPr lang="en-US" b="1"/>
            <a:t> ।</a:t>
          </a:r>
          <a:r>
            <a:rPr lang="en-US" b="1" err="1"/>
            <a:t>तिक्ता</a:t>
          </a:r>
          <a:r>
            <a:rPr lang="en-US" b="1"/>
            <a:t> </a:t>
          </a:r>
          <a:r>
            <a:rPr lang="en-US" b="1" err="1"/>
            <a:t>विषहरी</a:t>
          </a:r>
          <a:r>
            <a:rPr lang="en-US" b="1"/>
            <a:t> </a:t>
          </a:r>
          <a:r>
            <a:rPr lang="en-US" b="1" err="1"/>
            <a:t>स्वादुः</a:t>
          </a:r>
          <a:r>
            <a:rPr lang="en-US" b="1"/>
            <a:t> </a:t>
          </a:r>
          <a:r>
            <a:rPr lang="en-US" b="1" err="1"/>
            <a:t>क्षतकासकृमिप्रणुत्</a:t>
          </a:r>
          <a:r>
            <a:rPr lang="en-US" b="1"/>
            <a:t> ॥३३॥</a:t>
          </a:r>
          <a:endParaRPr lang="en-US"/>
        </a:p>
      </dgm:t>
    </dgm:pt>
    <dgm:pt modelId="{D041DBDA-DB8E-4C11-B642-1AF8BEBB9EBA}" type="parTrans" cxnId="{73A9EAC6-6684-42FA-996A-85A72B0F3F72}">
      <dgm:prSet/>
      <dgm:spPr/>
    </dgm:pt>
    <dgm:pt modelId="{CC501AB0-B923-47BD-A40C-7BEAD322CE48}" type="sibTrans" cxnId="{73A9EAC6-6684-42FA-996A-85A72B0F3F72}">
      <dgm:prSet/>
      <dgm:spPr/>
    </dgm:pt>
    <dgm:pt modelId="{195D9034-769E-4C9D-8BB9-FEC3664D9361}">
      <dgm:prSet phldr="0"/>
      <dgm:spPr/>
      <dgm:t>
        <a:bodyPr/>
        <a:lstStyle/>
        <a:p>
          <a:pPr rtl="0"/>
          <a:r>
            <a:rPr lang="en-US" b="1"/>
            <a:t>शालपर्णी गुरुश्छर्दिज्वरश्वासातिसारजित् ॥३२॥</a:t>
          </a:r>
          <a:endParaRPr lang="en-US" b="1">
            <a:latin typeface="Trebuchet MS" panose="020B0603020202020204"/>
          </a:endParaRPr>
        </a:p>
      </dgm:t>
    </dgm:pt>
    <dgm:pt modelId="{5AB71FD0-F8EB-41F0-9DE2-DFA434DE45D7}" type="parTrans" cxnId="{3AD4211A-241D-48FD-BBFE-4C16F9737440}">
      <dgm:prSet/>
      <dgm:spPr/>
    </dgm:pt>
    <dgm:pt modelId="{9EC1B3B6-E0AE-4CF1-9430-10A846FD7015}" type="sibTrans" cxnId="{3AD4211A-241D-48FD-BBFE-4C16F9737440}">
      <dgm:prSet/>
      <dgm:spPr/>
    </dgm:pt>
    <dgm:pt modelId="{0E6893F3-EA07-4794-ABA1-1550535E1D86}" type="pres">
      <dgm:prSet presAssocID="{A920DB58-A5E6-4863-94A8-FB3F715F5439}" presName="hierChild1" presStyleCnt="0">
        <dgm:presLayoutVars>
          <dgm:chPref val="1"/>
          <dgm:dir/>
          <dgm:animOne val="branch"/>
          <dgm:animLvl val="lvl"/>
          <dgm:resizeHandles/>
        </dgm:presLayoutVars>
      </dgm:prSet>
      <dgm:spPr/>
      <dgm:t>
        <a:bodyPr/>
        <a:lstStyle/>
        <a:p>
          <a:endParaRPr lang="en-US"/>
        </a:p>
      </dgm:t>
    </dgm:pt>
    <dgm:pt modelId="{84AA091C-3D4D-4DC0-8054-B81EE39EA599}" type="pres">
      <dgm:prSet presAssocID="{B42B3824-63F1-48D3-BCC8-3E72D98E91D6}" presName="hierRoot1" presStyleCnt="0"/>
      <dgm:spPr/>
    </dgm:pt>
    <dgm:pt modelId="{E03C5B9A-E852-45F9-B10B-F2C6A9942DFE}" type="pres">
      <dgm:prSet presAssocID="{B42B3824-63F1-48D3-BCC8-3E72D98E91D6}" presName="composite" presStyleCnt="0"/>
      <dgm:spPr/>
    </dgm:pt>
    <dgm:pt modelId="{20E153F4-B7A9-4ABD-BEAA-4F8EFEF1704E}" type="pres">
      <dgm:prSet presAssocID="{B42B3824-63F1-48D3-BCC8-3E72D98E91D6}" presName="background" presStyleLbl="node0" presStyleIdx="0" presStyleCnt="3"/>
      <dgm:spPr/>
    </dgm:pt>
    <dgm:pt modelId="{8B78E527-B10E-489C-AD46-D98DDF2D5E12}" type="pres">
      <dgm:prSet presAssocID="{B42B3824-63F1-48D3-BCC8-3E72D98E91D6}" presName="text" presStyleLbl="fgAcc0" presStyleIdx="0" presStyleCnt="3">
        <dgm:presLayoutVars>
          <dgm:chPref val="3"/>
        </dgm:presLayoutVars>
      </dgm:prSet>
      <dgm:spPr/>
      <dgm:t>
        <a:bodyPr/>
        <a:lstStyle/>
        <a:p>
          <a:endParaRPr lang="en-US"/>
        </a:p>
      </dgm:t>
    </dgm:pt>
    <dgm:pt modelId="{20D32CDE-6382-4F7C-A62B-EA2C57E2FD1B}" type="pres">
      <dgm:prSet presAssocID="{B42B3824-63F1-48D3-BCC8-3E72D98E91D6}" presName="hierChild2" presStyleCnt="0"/>
      <dgm:spPr/>
    </dgm:pt>
    <dgm:pt modelId="{5F4A25E8-0C89-4DD9-B966-A49FF4ED7CF0}" type="pres">
      <dgm:prSet presAssocID="{195D9034-769E-4C9D-8BB9-FEC3664D9361}" presName="hierRoot1" presStyleCnt="0"/>
      <dgm:spPr/>
    </dgm:pt>
    <dgm:pt modelId="{5098E74D-7351-4AAA-9E6B-2F84E57712E0}" type="pres">
      <dgm:prSet presAssocID="{195D9034-769E-4C9D-8BB9-FEC3664D9361}" presName="composite" presStyleCnt="0"/>
      <dgm:spPr/>
    </dgm:pt>
    <dgm:pt modelId="{27D050C0-8931-45AE-87A8-AC043CE37724}" type="pres">
      <dgm:prSet presAssocID="{195D9034-769E-4C9D-8BB9-FEC3664D9361}" presName="background" presStyleLbl="node0" presStyleIdx="1" presStyleCnt="3"/>
      <dgm:spPr/>
    </dgm:pt>
    <dgm:pt modelId="{15786188-376E-42EA-92D9-14B2236A7426}" type="pres">
      <dgm:prSet presAssocID="{195D9034-769E-4C9D-8BB9-FEC3664D9361}" presName="text" presStyleLbl="fgAcc0" presStyleIdx="1" presStyleCnt="3">
        <dgm:presLayoutVars>
          <dgm:chPref val="3"/>
        </dgm:presLayoutVars>
      </dgm:prSet>
      <dgm:spPr/>
      <dgm:t>
        <a:bodyPr/>
        <a:lstStyle/>
        <a:p>
          <a:endParaRPr lang="en-US"/>
        </a:p>
      </dgm:t>
    </dgm:pt>
    <dgm:pt modelId="{D33665F7-6092-4D37-9F68-9DC4DB60BDA0}" type="pres">
      <dgm:prSet presAssocID="{195D9034-769E-4C9D-8BB9-FEC3664D9361}" presName="hierChild2" presStyleCnt="0"/>
      <dgm:spPr/>
    </dgm:pt>
    <dgm:pt modelId="{F42A0328-C1EE-4C23-AA44-1BD96B42C884}" type="pres">
      <dgm:prSet presAssocID="{B267D5C3-76CD-4241-8F81-F8A359E2D19C}" presName="hierRoot1" presStyleCnt="0"/>
      <dgm:spPr/>
    </dgm:pt>
    <dgm:pt modelId="{A56013AE-C5D5-44D3-BA2B-C47E34265585}" type="pres">
      <dgm:prSet presAssocID="{B267D5C3-76CD-4241-8F81-F8A359E2D19C}" presName="composite" presStyleCnt="0"/>
      <dgm:spPr/>
    </dgm:pt>
    <dgm:pt modelId="{2D500A2C-3022-493E-B9FD-0DA952D2C803}" type="pres">
      <dgm:prSet presAssocID="{B267D5C3-76CD-4241-8F81-F8A359E2D19C}" presName="background" presStyleLbl="node0" presStyleIdx="2" presStyleCnt="3"/>
      <dgm:spPr/>
    </dgm:pt>
    <dgm:pt modelId="{1579D732-D3C1-414A-BA4F-71833217E022}" type="pres">
      <dgm:prSet presAssocID="{B267D5C3-76CD-4241-8F81-F8A359E2D19C}" presName="text" presStyleLbl="fgAcc0" presStyleIdx="2" presStyleCnt="3">
        <dgm:presLayoutVars>
          <dgm:chPref val="3"/>
        </dgm:presLayoutVars>
      </dgm:prSet>
      <dgm:spPr/>
      <dgm:t>
        <a:bodyPr/>
        <a:lstStyle/>
        <a:p>
          <a:endParaRPr lang="en-US"/>
        </a:p>
      </dgm:t>
    </dgm:pt>
    <dgm:pt modelId="{28D19150-FF8F-4859-9A46-C1418524523E}" type="pres">
      <dgm:prSet presAssocID="{B267D5C3-76CD-4241-8F81-F8A359E2D19C}" presName="hierChild2" presStyleCnt="0"/>
      <dgm:spPr/>
    </dgm:pt>
  </dgm:ptLst>
  <dgm:cxnLst>
    <dgm:cxn modelId="{2BFF3CB8-A229-486C-A50D-4912BD979F68}" type="presOf" srcId="{B267D5C3-76CD-4241-8F81-F8A359E2D19C}" destId="{1579D732-D3C1-414A-BA4F-71833217E022}" srcOrd="0" destOrd="0" presId="urn:microsoft.com/office/officeart/2005/8/layout/hierarchy1"/>
    <dgm:cxn modelId="{73A9EAC6-6684-42FA-996A-85A72B0F3F72}" srcId="{A920DB58-A5E6-4863-94A8-FB3F715F5439}" destId="{B267D5C3-76CD-4241-8F81-F8A359E2D19C}" srcOrd="2" destOrd="0" parTransId="{D041DBDA-DB8E-4C11-B642-1AF8BEBB9EBA}" sibTransId="{CC501AB0-B923-47BD-A40C-7BEAD322CE48}"/>
    <dgm:cxn modelId="{8821158A-1345-4528-9025-6D2538E85348}" type="presOf" srcId="{B42B3824-63F1-48D3-BCC8-3E72D98E91D6}" destId="{8B78E527-B10E-489C-AD46-D98DDF2D5E12}" srcOrd="0" destOrd="0" presId="urn:microsoft.com/office/officeart/2005/8/layout/hierarchy1"/>
    <dgm:cxn modelId="{6C9D34ED-5B04-495F-8F41-7BF6AD931598}" srcId="{A920DB58-A5E6-4863-94A8-FB3F715F5439}" destId="{B42B3824-63F1-48D3-BCC8-3E72D98E91D6}" srcOrd="0" destOrd="0" parTransId="{6F728679-0DCB-418E-BE0F-A06EE4FF669D}" sibTransId="{588A4FED-0CA9-4D30-9E05-F9B474882831}"/>
    <dgm:cxn modelId="{3AD4211A-241D-48FD-BBFE-4C16F9737440}" srcId="{A920DB58-A5E6-4863-94A8-FB3F715F5439}" destId="{195D9034-769E-4C9D-8BB9-FEC3664D9361}" srcOrd="1" destOrd="0" parTransId="{5AB71FD0-F8EB-41F0-9DE2-DFA434DE45D7}" sibTransId="{9EC1B3B6-E0AE-4CF1-9430-10A846FD7015}"/>
    <dgm:cxn modelId="{8B473A1A-68D3-4DD0-8464-9865430BFF94}" type="presOf" srcId="{A920DB58-A5E6-4863-94A8-FB3F715F5439}" destId="{0E6893F3-EA07-4794-ABA1-1550535E1D86}" srcOrd="0" destOrd="0" presId="urn:microsoft.com/office/officeart/2005/8/layout/hierarchy1"/>
    <dgm:cxn modelId="{8E4144E4-9F6C-488B-9B4C-9185A7F45923}" type="presOf" srcId="{195D9034-769E-4C9D-8BB9-FEC3664D9361}" destId="{15786188-376E-42EA-92D9-14B2236A7426}" srcOrd="0" destOrd="0" presId="urn:microsoft.com/office/officeart/2005/8/layout/hierarchy1"/>
    <dgm:cxn modelId="{BC1F5B76-155A-4562-AD7A-0FE14A4A9087}" type="presParOf" srcId="{0E6893F3-EA07-4794-ABA1-1550535E1D86}" destId="{84AA091C-3D4D-4DC0-8054-B81EE39EA599}" srcOrd="0" destOrd="0" presId="urn:microsoft.com/office/officeart/2005/8/layout/hierarchy1"/>
    <dgm:cxn modelId="{608E5F75-CD97-4990-BB7E-E1B44C2FD63D}" type="presParOf" srcId="{84AA091C-3D4D-4DC0-8054-B81EE39EA599}" destId="{E03C5B9A-E852-45F9-B10B-F2C6A9942DFE}" srcOrd="0" destOrd="0" presId="urn:microsoft.com/office/officeart/2005/8/layout/hierarchy1"/>
    <dgm:cxn modelId="{FE3CA0B1-523F-4119-89ED-5148F3A15C91}" type="presParOf" srcId="{E03C5B9A-E852-45F9-B10B-F2C6A9942DFE}" destId="{20E153F4-B7A9-4ABD-BEAA-4F8EFEF1704E}" srcOrd="0" destOrd="0" presId="urn:microsoft.com/office/officeart/2005/8/layout/hierarchy1"/>
    <dgm:cxn modelId="{612258EB-E066-4BF0-AB9F-6EBBBA9E4044}" type="presParOf" srcId="{E03C5B9A-E852-45F9-B10B-F2C6A9942DFE}" destId="{8B78E527-B10E-489C-AD46-D98DDF2D5E12}" srcOrd="1" destOrd="0" presId="urn:microsoft.com/office/officeart/2005/8/layout/hierarchy1"/>
    <dgm:cxn modelId="{B26787B3-795B-4CF3-A054-A4EEB56C857F}" type="presParOf" srcId="{84AA091C-3D4D-4DC0-8054-B81EE39EA599}" destId="{20D32CDE-6382-4F7C-A62B-EA2C57E2FD1B}" srcOrd="1" destOrd="0" presId="urn:microsoft.com/office/officeart/2005/8/layout/hierarchy1"/>
    <dgm:cxn modelId="{0F07A1D4-8CF9-4E92-B1D5-48D7E90AE617}" type="presParOf" srcId="{0E6893F3-EA07-4794-ABA1-1550535E1D86}" destId="{5F4A25E8-0C89-4DD9-B966-A49FF4ED7CF0}" srcOrd="1" destOrd="0" presId="urn:microsoft.com/office/officeart/2005/8/layout/hierarchy1"/>
    <dgm:cxn modelId="{1EA66B13-E0EA-4FFC-B05C-E109B68A01E8}" type="presParOf" srcId="{5F4A25E8-0C89-4DD9-B966-A49FF4ED7CF0}" destId="{5098E74D-7351-4AAA-9E6B-2F84E57712E0}" srcOrd="0" destOrd="0" presId="urn:microsoft.com/office/officeart/2005/8/layout/hierarchy1"/>
    <dgm:cxn modelId="{AD7E15C8-C1FF-490C-86FE-EAC9D5994C0B}" type="presParOf" srcId="{5098E74D-7351-4AAA-9E6B-2F84E57712E0}" destId="{27D050C0-8931-45AE-87A8-AC043CE37724}" srcOrd="0" destOrd="0" presId="urn:microsoft.com/office/officeart/2005/8/layout/hierarchy1"/>
    <dgm:cxn modelId="{D8FD9BF1-8899-4583-81A4-DB080FF7336E}" type="presParOf" srcId="{5098E74D-7351-4AAA-9E6B-2F84E57712E0}" destId="{15786188-376E-42EA-92D9-14B2236A7426}" srcOrd="1" destOrd="0" presId="urn:microsoft.com/office/officeart/2005/8/layout/hierarchy1"/>
    <dgm:cxn modelId="{426A22F1-B2ED-43F0-A603-077D68193CF3}" type="presParOf" srcId="{5F4A25E8-0C89-4DD9-B966-A49FF4ED7CF0}" destId="{D33665F7-6092-4D37-9F68-9DC4DB60BDA0}" srcOrd="1" destOrd="0" presId="urn:microsoft.com/office/officeart/2005/8/layout/hierarchy1"/>
    <dgm:cxn modelId="{D0F2E3CF-E9A6-4FDC-A741-0044BDAC666A}" type="presParOf" srcId="{0E6893F3-EA07-4794-ABA1-1550535E1D86}" destId="{F42A0328-C1EE-4C23-AA44-1BD96B42C884}" srcOrd="2" destOrd="0" presId="urn:microsoft.com/office/officeart/2005/8/layout/hierarchy1"/>
    <dgm:cxn modelId="{2AD9C204-4200-4EB8-822D-22CF2A85DC90}" type="presParOf" srcId="{F42A0328-C1EE-4C23-AA44-1BD96B42C884}" destId="{A56013AE-C5D5-44D3-BA2B-C47E34265585}" srcOrd="0" destOrd="0" presId="urn:microsoft.com/office/officeart/2005/8/layout/hierarchy1"/>
    <dgm:cxn modelId="{E793B8E4-CAD1-4632-B3DD-64201933BC3F}" type="presParOf" srcId="{A56013AE-C5D5-44D3-BA2B-C47E34265585}" destId="{2D500A2C-3022-493E-B9FD-0DA952D2C803}" srcOrd="0" destOrd="0" presId="urn:microsoft.com/office/officeart/2005/8/layout/hierarchy1"/>
    <dgm:cxn modelId="{AE216A2D-A549-4087-9102-24DC6035F491}" type="presParOf" srcId="{A56013AE-C5D5-44D3-BA2B-C47E34265585}" destId="{1579D732-D3C1-414A-BA4F-71833217E022}" srcOrd="1" destOrd="0" presId="urn:microsoft.com/office/officeart/2005/8/layout/hierarchy1"/>
    <dgm:cxn modelId="{83340925-1D4C-41D2-BAC7-DFDDE8B48919}" type="presParOf" srcId="{F42A0328-C1EE-4C23-AA44-1BD96B42C884}" destId="{28D19150-FF8F-4859-9A46-C1418524523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823E9-EE80-409C-B60E-FBEB333AC54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57B05FA-13B0-49A9-BAC3-BCAFE8E45DD6}">
      <dgm:prSet/>
      <dgm:spPr/>
      <dgm:t>
        <a:bodyPr/>
        <a:lstStyle/>
        <a:p>
          <a:r>
            <a:rPr lang="en-US" b="1" err="1"/>
            <a:t>पृश्निपर्णी</a:t>
          </a:r>
          <a:r>
            <a:rPr lang="en-US" b="1"/>
            <a:t> </a:t>
          </a:r>
          <a:r>
            <a:rPr lang="en-US" b="1" err="1"/>
            <a:t>पृथक्पर्णी</a:t>
          </a:r>
          <a:r>
            <a:rPr lang="en-US" b="1"/>
            <a:t> </a:t>
          </a:r>
          <a:r>
            <a:rPr lang="en-US" b="1" err="1"/>
            <a:t>चित्रपण्र्ण्यहिपण्र्ण्यपि</a:t>
          </a:r>
          <a:r>
            <a:rPr lang="en-US" b="1"/>
            <a:t> । </a:t>
          </a:r>
          <a:r>
            <a:rPr lang="en-US" b="1" err="1"/>
            <a:t>क्रोष्ठविन्ना</a:t>
          </a:r>
          <a:r>
            <a:rPr lang="en-US" b="1"/>
            <a:t> </a:t>
          </a:r>
          <a:r>
            <a:rPr lang="en-US" b="1" err="1"/>
            <a:t>सिंहपुच्छी</a:t>
          </a:r>
          <a:r>
            <a:rPr lang="en-US" b="1"/>
            <a:t> </a:t>
          </a:r>
          <a:r>
            <a:rPr lang="en-US" b="1" err="1"/>
            <a:t>कलशी</a:t>
          </a:r>
          <a:r>
            <a:rPr lang="en-US" b="1"/>
            <a:t> </a:t>
          </a:r>
          <a:r>
            <a:rPr lang="en-US" b="1" err="1"/>
            <a:t>धावनिर्गुहा</a:t>
          </a:r>
          <a:r>
            <a:rPr lang="en-US" b="1"/>
            <a:t> ॥३४॥</a:t>
          </a:r>
          <a:endParaRPr lang="en-US"/>
        </a:p>
      </dgm:t>
    </dgm:pt>
    <dgm:pt modelId="{580536B3-CAF2-445C-A3C1-4F6990B98583}" type="parTrans" cxnId="{7B399C15-7845-4CA9-B739-A21C2A0E3F46}">
      <dgm:prSet/>
      <dgm:spPr/>
      <dgm:t>
        <a:bodyPr/>
        <a:lstStyle/>
        <a:p>
          <a:endParaRPr lang="en-US"/>
        </a:p>
      </dgm:t>
    </dgm:pt>
    <dgm:pt modelId="{088EB8CC-CE51-41B5-9DBE-79F596D7B5F7}" type="sibTrans" cxnId="{7B399C15-7845-4CA9-B739-A21C2A0E3F46}">
      <dgm:prSet/>
      <dgm:spPr/>
      <dgm:t>
        <a:bodyPr/>
        <a:lstStyle/>
        <a:p>
          <a:endParaRPr lang="en-US"/>
        </a:p>
      </dgm:t>
    </dgm:pt>
    <dgm:pt modelId="{A140FB2F-9E84-4AAC-B6DA-C50400CE72DE}">
      <dgm:prSet/>
      <dgm:spPr/>
      <dgm:t>
        <a:bodyPr/>
        <a:lstStyle/>
        <a:p>
          <a:r>
            <a:rPr lang="en-US" b="1" err="1"/>
            <a:t>पृश्निपर्णी</a:t>
          </a:r>
          <a:r>
            <a:rPr lang="en-US" b="1"/>
            <a:t> </a:t>
          </a:r>
          <a:r>
            <a:rPr lang="en-US" b="1" err="1"/>
            <a:t>त्रिदोषघ्नी</a:t>
          </a:r>
          <a:r>
            <a:rPr lang="en-US" b="1"/>
            <a:t> </a:t>
          </a:r>
          <a:r>
            <a:rPr lang="en-US" b="1" err="1"/>
            <a:t>वृष्योष्णा</a:t>
          </a:r>
          <a:r>
            <a:rPr lang="en-US" b="1"/>
            <a:t> </a:t>
          </a:r>
          <a:r>
            <a:rPr lang="en-US" b="1" err="1"/>
            <a:t>मधुराऽसरा</a:t>
          </a:r>
          <a:r>
            <a:rPr lang="en-US" b="1"/>
            <a:t> । </a:t>
          </a:r>
          <a:r>
            <a:rPr lang="en-US" b="1" err="1"/>
            <a:t>हन्ति</a:t>
          </a:r>
          <a:r>
            <a:rPr lang="en-US" b="1"/>
            <a:t> </a:t>
          </a:r>
          <a:r>
            <a:rPr lang="en-US" b="1" err="1"/>
            <a:t>दाहज्वरश्वासरक्तातीसारतृड्वमीः</a:t>
          </a:r>
          <a:r>
            <a:rPr lang="en-US" b="1"/>
            <a:t> ॥३५॥</a:t>
          </a:r>
          <a:endParaRPr lang="en-US"/>
        </a:p>
      </dgm:t>
    </dgm:pt>
    <dgm:pt modelId="{36123417-ECFB-4F54-8746-92E32C18C496}" type="parTrans" cxnId="{240C574C-8258-426D-8370-F95A1804534E}">
      <dgm:prSet/>
      <dgm:spPr/>
      <dgm:t>
        <a:bodyPr/>
        <a:lstStyle/>
        <a:p>
          <a:endParaRPr lang="en-US"/>
        </a:p>
      </dgm:t>
    </dgm:pt>
    <dgm:pt modelId="{DA0C2481-BA99-4CD2-9302-815932CA3238}" type="sibTrans" cxnId="{240C574C-8258-426D-8370-F95A1804534E}">
      <dgm:prSet/>
      <dgm:spPr/>
      <dgm:t>
        <a:bodyPr/>
        <a:lstStyle/>
        <a:p>
          <a:endParaRPr lang="en-US"/>
        </a:p>
      </dgm:t>
    </dgm:pt>
    <dgm:pt modelId="{8BB53813-134C-4B7F-8DEA-16F75F1242D1}" type="pres">
      <dgm:prSet presAssocID="{9D9823E9-EE80-409C-B60E-FBEB333AC54B}" presName="hierChild1" presStyleCnt="0">
        <dgm:presLayoutVars>
          <dgm:chPref val="1"/>
          <dgm:dir/>
          <dgm:animOne val="branch"/>
          <dgm:animLvl val="lvl"/>
          <dgm:resizeHandles/>
        </dgm:presLayoutVars>
      </dgm:prSet>
      <dgm:spPr/>
      <dgm:t>
        <a:bodyPr/>
        <a:lstStyle/>
        <a:p>
          <a:endParaRPr lang="en-US"/>
        </a:p>
      </dgm:t>
    </dgm:pt>
    <dgm:pt modelId="{6A2FEDF2-901A-4E35-B3C2-DB2B4DB98678}" type="pres">
      <dgm:prSet presAssocID="{C57B05FA-13B0-49A9-BAC3-BCAFE8E45DD6}" presName="hierRoot1" presStyleCnt="0"/>
      <dgm:spPr/>
    </dgm:pt>
    <dgm:pt modelId="{582CB7CF-E7A7-4DA1-A174-54F851839221}" type="pres">
      <dgm:prSet presAssocID="{C57B05FA-13B0-49A9-BAC3-BCAFE8E45DD6}" presName="composite" presStyleCnt="0"/>
      <dgm:spPr/>
    </dgm:pt>
    <dgm:pt modelId="{B4C7F3DD-201F-4A4B-8035-341E8E09F593}" type="pres">
      <dgm:prSet presAssocID="{C57B05FA-13B0-49A9-BAC3-BCAFE8E45DD6}" presName="background" presStyleLbl="node0" presStyleIdx="0" presStyleCnt="2"/>
      <dgm:spPr/>
    </dgm:pt>
    <dgm:pt modelId="{7C55B9C5-4529-43A3-A38E-52584B2CE56B}" type="pres">
      <dgm:prSet presAssocID="{C57B05FA-13B0-49A9-BAC3-BCAFE8E45DD6}" presName="text" presStyleLbl="fgAcc0" presStyleIdx="0" presStyleCnt="2">
        <dgm:presLayoutVars>
          <dgm:chPref val="3"/>
        </dgm:presLayoutVars>
      </dgm:prSet>
      <dgm:spPr/>
      <dgm:t>
        <a:bodyPr/>
        <a:lstStyle/>
        <a:p>
          <a:endParaRPr lang="en-US"/>
        </a:p>
      </dgm:t>
    </dgm:pt>
    <dgm:pt modelId="{029B270C-9AC0-4143-96B8-583C18345806}" type="pres">
      <dgm:prSet presAssocID="{C57B05FA-13B0-49A9-BAC3-BCAFE8E45DD6}" presName="hierChild2" presStyleCnt="0"/>
      <dgm:spPr/>
    </dgm:pt>
    <dgm:pt modelId="{8A433441-A7E6-402C-B777-335519F8736E}" type="pres">
      <dgm:prSet presAssocID="{A140FB2F-9E84-4AAC-B6DA-C50400CE72DE}" presName="hierRoot1" presStyleCnt="0"/>
      <dgm:spPr/>
    </dgm:pt>
    <dgm:pt modelId="{F8BC145B-57C7-42E6-AA5C-C26100AB23F3}" type="pres">
      <dgm:prSet presAssocID="{A140FB2F-9E84-4AAC-B6DA-C50400CE72DE}" presName="composite" presStyleCnt="0"/>
      <dgm:spPr/>
    </dgm:pt>
    <dgm:pt modelId="{AD3C9522-5178-4E59-B980-A6AD28FA6D46}" type="pres">
      <dgm:prSet presAssocID="{A140FB2F-9E84-4AAC-B6DA-C50400CE72DE}" presName="background" presStyleLbl="node0" presStyleIdx="1" presStyleCnt="2"/>
      <dgm:spPr/>
    </dgm:pt>
    <dgm:pt modelId="{3B7EFB8D-E686-47F8-A0CA-174D3B451F57}" type="pres">
      <dgm:prSet presAssocID="{A140FB2F-9E84-4AAC-B6DA-C50400CE72DE}" presName="text" presStyleLbl="fgAcc0" presStyleIdx="1" presStyleCnt="2">
        <dgm:presLayoutVars>
          <dgm:chPref val="3"/>
        </dgm:presLayoutVars>
      </dgm:prSet>
      <dgm:spPr/>
      <dgm:t>
        <a:bodyPr/>
        <a:lstStyle/>
        <a:p>
          <a:endParaRPr lang="en-US"/>
        </a:p>
      </dgm:t>
    </dgm:pt>
    <dgm:pt modelId="{780B6EBD-FA34-40EB-AC71-F9CEB886AC60}" type="pres">
      <dgm:prSet presAssocID="{A140FB2F-9E84-4AAC-B6DA-C50400CE72DE}" presName="hierChild2" presStyleCnt="0"/>
      <dgm:spPr/>
    </dgm:pt>
  </dgm:ptLst>
  <dgm:cxnLst>
    <dgm:cxn modelId="{371D19BD-6C76-4A5E-812F-748F06CEAF5C}" type="presOf" srcId="{A140FB2F-9E84-4AAC-B6DA-C50400CE72DE}" destId="{3B7EFB8D-E686-47F8-A0CA-174D3B451F57}" srcOrd="0" destOrd="0" presId="urn:microsoft.com/office/officeart/2005/8/layout/hierarchy1"/>
    <dgm:cxn modelId="{240C574C-8258-426D-8370-F95A1804534E}" srcId="{9D9823E9-EE80-409C-B60E-FBEB333AC54B}" destId="{A140FB2F-9E84-4AAC-B6DA-C50400CE72DE}" srcOrd="1" destOrd="0" parTransId="{36123417-ECFB-4F54-8746-92E32C18C496}" sibTransId="{DA0C2481-BA99-4CD2-9302-815932CA3238}"/>
    <dgm:cxn modelId="{F87ECB70-B325-4317-BE73-192513E9FB1A}" type="presOf" srcId="{9D9823E9-EE80-409C-B60E-FBEB333AC54B}" destId="{8BB53813-134C-4B7F-8DEA-16F75F1242D1}" srcOrd="0" destOrd="0" presId="urn:microsoft.com/office/officeart/2005/8/layout/hierarchy1"/>
    <dgm:cxn modelId="{962D1C0D-A157-4C73-9768-DE925BE8E871}" type="presOf" srcId="{C57B05FA-13B0-49A9-BAC3-BCAFE8E45DD6}" destId="{7C55B9C5-4529-43A3-A38E-52584B2CE56B}" srcOrd="0" destOrd="0" presId="urn:microsoft.com/office/officeart/2005/8/layout/hierarchy1"/>
    <dgm:cxn modelId="{7B399C15-7845-4CA9-B739-A21C2A0E3F46}" srcId="{9D9823E9-EE80-409C-B60E-FBEB333AC54B}" destId="{C57B05FA-13B0-49A9-BAC3-BCAFE8E45DD6}" srcOrd="0" destOrd="0" parTransId="{580536B3-CAF2-445C-A3C1-4F6990B98583}" sibTransId="{088EB8CC-CE51-41B5-9DBE-79F596D7B5F7}"/>
    <dgm:cxn modelId="{1B276E1D-4C65-483C-B6E0-5163CF1559DE}" type="presParOf" srcId="{8BB53813-134C-4B7F-8DEA-16F75F1242D1}" destId="{6A2FEDF2-901A-4E35-B3C2-DB2B4DB98678}" srcOrd="0" destOrd="0" presId="urn:microsoft.com/office/officeart/2005/8/layout/hierarchy1"/>
    <dgm:cxn modelId="{C4C3930A-A8CF-4CDA-B27C-F2CF6CC21C79}" type="presParOf" srcId="{6A2FEDF2-901A-4E35-B3C2-DB2B4DB98678}" destId="{582CB7CF-E7A7-4DA1-A174-54F851839221}" srcOrd="0" destOrd="0" presId="urn:microsoft.com/office/officeart/2005/8/layout/hierarchy1"/>
    <dgm:cxn modelId="{F2B8AC17-88A9-45F2-B4CF-DB88D74B790B}" type="presParOf" srcId="{582CB7CF-E7A7-4DA1-A174-54F851839221}" destId="{B4C7F3DD-201F-4A4B-8035-341E8E09F593}" srcOrd="0" destOrd="0" presId="urn:microsoft.com/office/officeart/2005/8/layout/hierarchy1"/>
    <dgm:cxn modelId="{B32CFCA2-9ADC-4F1B-8496-6D1F73D76872}" type="presParOf" srcId="{582CB7CF-E7A7-4DA1-A174-54F851839221}" destId="{7C55B9C5-4529-43A3-A38E-52584B2CE56B}" srcOrd="1" destOrd="0" presId="urn:microsoft.com/office/officeart/2005/8/layout/hierarchy1"/>
    <dgm:cxn modelId="{C085248F-7B38-4B93-8E5C-8A0ED541363E}" type="presParOf" srcId="{6A2FEDF2-901A-4E35-B3C2-DB2B4DB98678}" destId="{029B270C-9AC0-4143-96B8-583C18345806}" srcOrd="1" destOrd="0" presId="urn:microsoft.com/office/officeart/2005/8/layout/hierarchy1"/>
    <dgm:cxn modelId="{F2408762-706E-46B3-84F4-DA4955549EB6}" type="presParOf" srcId="{8BB53813-134C-4B7F-8DEA-16F75F1242D1}" destId="{8A433441-A7E6-402C-B777-335519F8736E}" srcOrd="1" destOrd="0" presId="urn:microsoft.com/office/officeart/2005/8/layout/hierarchy1"/>
    <dgm:cxn modelId="{8BB39B57-5257-457D-BF1D-1B1F8752409D}" type="presParOf" srcId="{8A433441-A7E6-402C-B777-335519F8736E}" destId="{F8BC145B-57C7-42E6-AA5C-C26100AB23F3}" srcOrd="0" destOrd="0" presId="urn:microsoft.com/office/officeart/2005/8/layout/hierarchy1"/>
    <dgm:cxn modelId="{234229AF-F9D5-4131-9EA9-D1CD377BA4BC}" type="presParOf" srcId="{F8BC145B-57C7-42E6-AA5C-C26100AB23F3}" destId="{AD3C9522-5178-4E59-B980-A6AD28FA6D46}" srcOrd="0" destOrd="0" presId="urn:microsoft.com/office/officeart/2005/8/layout/hierarchy1"/>
    <dgm:cxn modelId="{12495F71-8166-4094-B15E-69EB9B0BBDAD}" type="presParOf" srcId="{F8BC145B-57C7-42E6-AA5C-C26100AB23F3}" destId="{3B7EFB8D-E686-47F8-A0CA-174D3B451F57}" srcOrd="1" destOrd="0" presId="urn:microsoft.com/office/officeart/2005/8/layout/hierarchy1"/>
    <dgm:cxn modelId="{D93C0756-5BAC-4E84-BC02-2C9DDAD5E5FC}" type="presParOf" srcId="{8A433441-A7E6-402C-B777-335519F8736E}" destId="{780B6EBD-FA34-40EB-AC71-F9CEB886AC6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6D550D-280F-4DAF-8621-A505CA6EBCB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C22AC24-94FD-491C-A997-CFA31C0A1F29}">
      <dgm:prSet/>
      <dgm:spPr/>
      <dgm:t>
        <a:bodyPr/>
        <a:lstStyle/>
        <a:p>
          <a:r>
            <a:rPr lang="en-US" b="1" err="1"/>
            <a:t>वार्त्ताकी</a:t>
          </a:r>
          <a:r>
            <a:rPr lang="en-US" b="1"/>
            <a:t> </a:t>
          </a:r>
          <a:r>
            <a:rPr lang="en-US" b="1" err="1"/>
            <a:t>क्षुद्रभण्टाकी</a:t>
          </a:r>
          <a:r>
            <a:rPr lang="en-US" b="1"/>
            <a:t> </a:t>
          </a:r>
          <a:r>
            <a:rPr lang="en-US" b="1" err="1"/>
            <a:t>महती</a:t>
          </a:r>
          <a:r>
            <a:rPr lang="en-US" b="1"/>
            <a:t> </a:t>
          </a:r>
          <a:r>
            <a:rPr lang="en-US" b="1" err="1"/>
            <a:t>बृहती</a:t>
          </a:r>
          <a:r>
            <a:rPr lang="en-US" b="1"/>
            <a:t> </a:t>
          </a:r>
          <a:r>
            <a:rPr lang="en-US" b="1" err="1"/>
            <a:t>कुली</a:t>
          </a:r>
          <a:r>
            <a:rPr lang="en-US" b="1"/>
            <a:t>। </a:t>
          </a:r>
          <a:r>
            <a:rPr lang="en-US" b="1" err="1"/>
            <a:t>हिङ्गुली</a:t>
          </a:r>
          <a:r>
            <a:rPr lang="en-US" b="1"/>
            <a:t> </a:t>
          </a:r>
          <a:r>
            <a:rPr lang="en-US" b="1" err="1"/>
            <a:t>राष्ट्रिका</a:t>
          </a:r>
          <a:r>
            <a:rPr lang="en-US" b="1"/>
            <a:t> </a:t>
          </a:r>
          <a:r>
            <a:rPr lang="en-US" b="1" err="1"/>
            <a:t>सिंही</a:t>
          </a:r>
          <a:r>
            <a:rPr lang="en-US" b="1"/>
            <a:t> </a:t>
          </a:r>
          <a:r>
            <a:rPr lang="en-US" b="1" err="1"/>
            <a:t>महोष्टी</a:t>
          </a:r>
          <a:r>
            <a:rPr lang="en-US" b="1"/>
            <a:t> </a:t>
          </a:r>
          <a:r>
            <a:rPr lang="en-US" b="1" err="1"/>
            <a:t>दुष्प्रघर्षिणी</a:t>
          </a:r>
          <a:r>
            <a:rPr lang="en-US" b="1"/>
            <a:t> ॥३६॥</a:t>
          </a:r>
          <a:endParaRPr lang="en-US"/>
        </a:p>
      </dgm:t>
    </dgm:pt>
    <dgm:pt modelId="{E516B9E5-2C2A-4FAA-826C-70A9E9DF37F3}" type="parTrans" cxnId="{F0E52AAB-71F8-4B97-B156-9D3DC9216E54}">
      <dgm:prSet/>
      <dgm:spPr/>
      <dgm:t>
        <a:bodyPr/>
        <a:lstStyle/>
        <a:p>
          <a:endParaRPr lang="en-US"/>
        </a:p>
      </dgm:t>
    </dgm:pt>
    <dgm:pt modelId="{0964442E-9AF3-4E66-8B8D-F55C51A755C1}" type="sibTrans" cxnId="{F0E52AAB-71F8-4B97-B156-9D3DC9216E54}">
      <dgm:prSet/>
      <dgm:spPr/>
      <dgm:t>
        <a:bodyPr/>
        <a:lstStyle/>
        <a:p>
          <a:endParaRPr lang="en-US"/>
        </a:p>
      </dgm:t>
    </dgm:pt>
    <dgm:pt modelId="{434D7778-B943-4BAC-B11D-2749AD128065}">
      <dgm:prSet/>
      <dgm:spPr/>
      <dgm:t>
        <a:bodyPr/>
        <a:lstStyle/>
        <a:p>
          <a:pPr rtl="0"/>
          <a:r>
            <a:rPr lang="en-US" b="1" err="1"/>
            <a:t>कटुतिक्ताऽऽस्यवैरस्यमलारोचकनाशिनी</a:t>
          </a:r>
          <a:r>
            <a:rPr lang="en-US" b="1"/>
            <a:t> । </a:t>
          </a:r>
          <a:r>
            <a:rPr lang="en-US" b="1" err="1">
              <a:latin typeface="Trebuchet MS" panose="020B0603020202020204"/>
            </a:rPr>
            <a:t>उष्णाकुष्ठज्वरश्वासशूलकासाग्निमान्ध्रजित्</a:t>
          </a:r>
          <a:r>
            <a:rPr lang="en-US" b="1"/>
            <a:t> ॥३७॥</a:t>
          </a:r>
          <a:endParaRPr lang="en-US"/>
        </a:p>
      </dgm:t>
    </dgm:pt>
    <dgm:pt modelId="{1ABF6697-5DED-4CBD-A318-6E23748DAACF}" type="parTrans" cxnId="{B40F1D72-707E-460D-857C-034AEA6862D4}">
      <dgm:prSet/>
      <dgm:spPr/>
      <dgm:t>
        <a:bodyPr/>
        <a:lstStyle/>
        <a:p>
          <a:endParaRPr lang="en-US"/>
        </a:p>
      </dgm:t>
    </dgm:pt>
    <dgm:pt modelId="{EB2D71EB-100F-4B9B-BEE4-CB4DBE02B30F}" type="sibTrans" cxnId="{B40F1D72-707E-460D-857C-034AEA6862D4}">
      <dgm:prSet/>
      <dgm:spPr/>
      <dgm:t>
        <a:bodyPr/>
        <a:lstStyle/>
        <a:p>
          <a:endParaRPr lang="en-US"/>
        </a:p>
      </dgm:t>
    </dgm:pt>
    <dgm:pt modelId="{8E4E5E72-A4A3-4E00-913A-4049BED466DD}" type="pres">
      <dgm:prSet presAssocID="{656D550D-280F-4DAF-8621-A505CA6EBCB8}" presName="hierChild1" presStyleCnt="0">
        <dgm:presLayoutVars>
          <dgm:chPref val="1"/>
          <dgm:dir/>
          <dgm:animOne val="branch"/>
          <dgm:animLvl val="lvl"/>
          <dgm:resizeHandles/>
        </dgm:presLayoutVars>
      </dgm:prSet>
      <dgm:spPr/>
      <dgm:t>
        <a:bodyPr/>
        <a:lstStyle/>
        <a:p>
          <a:endParaRPr lang="en-US"/>
        </a:p>
      </dgm:t>
    </dgm:pt>
    <dgm:pt modelId="{2235CFD9-29E5-46AF-B8F5-8648B17C18F8}" type="pres">
      <dgm:prSet presAssocID="{6C22AC24-94FD-491C-A997-CFA31C0A1F29}" presName="hierRoot1" presStyleCnt="0"/>
      <dgm:spPr/>
    </dgm:pt>
    <dgm:pt modelId="{B71B4732-ED57-4C98-9826-F9C94E54B711}" type="pres">
      <dgm:prSet presAssocID="{6C22AC24-94FD-491C-A997-CFA31C0A1F29}" presName="composite" presStyleCnt="0"/>
      <dgm:spPr/>
    </dgm:pt>
    <dgm:pt modelId="{6D734BE5-23AB-4F62-921E-3EEE5BCB6498}" type="pres">
      <dgm:prSet presAssocID="{6C22AC24-94FD-491C-A997-CFA31C0A1F29}" presName="background" presStyleLbl="node0" presStyleIdx="0" presStyleCnt="2"/>
      <dgm:spPr/>
    </dgm:pt>
    <dgm:pt modelId="{9BAA3E16-9935-4566-80A7-90FA3930B5F6}" type="pres">
      <dgm:prSet presAssocID="{6C22AC24-94FD-491C-A997-CFA31C0A1F29}" presName="text" presStyleLbl="fgAcc0" presStyleIdx="0" presStyleCnt="2">
        <dgm:presLayoutVars>
          <dgm:chPref val="3"/>
        </dgm:presLayoutVars>
      </dgm:prSet>
      <dgm:spPr/>
      <dgm:t>
        <a:bodyPr/>
        <a:lstStyle/>
        <a:p>
          <a:endParaRPr lang="en-US"/>
        </a:p>
      </dgm:t>
    </dgm:pt>
    <dgm:pt modelId="{E41C4078-BE2E-4DB8-8B23-28B273DF2C76}" type="pres">
      <dgm:prSet presAssocID="{6C22AC24-94FD-491C-A997-CFA31C0A1F29}" presName="hierChild2" presStyleCnt="0"/>
      <dgm:spPr/>
    </dgm:pt>
    <dgm:pt modelId="{6E72C6E9-37F7-4C66-82A7-033C63ECD722}" type="pres">
      <dgm:prSet presAssocID="{434D7778-B943-4BAC-B11D-2749AD128065}" presName="hierRoot1" presStyleCnt="0"/>
      <dgm:spPr/>
    </dgm:pt>
    <dgm:pt modelId="{1503A769-4B72-4963-B38F-886227A33E8C}" type="pres">
      <dgm:prSet presAssocID="{434D7778-B943-4BAC-B11D-2749AD128065}" presName="composite" presStyleCnt="0"/>
      <dgm:spPr/>
    </dgm:pt>
    <dgm:pt modelId="{71358EC8-79C9-4BBF-BCEC-0A4B5F450468}" type="pres">
      <dgm:prSet presAssocID="{434D7778-B943-4BAC-B11D-2749AD128065}" presName="background" presStyleLbl="node0" presStyleIdx="1" presStyleCnt="2"/>
      <dgm:spPr/>
    </dgm:pt>
    <dgm:pt modelId="{0397E6D4-EE67-450B-990C-811203F7F6BD}" type="pres">
      <dgm:prSet presAssocID="{434D7778-B943-4BAC-B11D-2749AD128065}" presName="text" presStyleLbl="fgAcc0" presStyleIdx="1" presStyleCnt="2">
        <dgm:presLayoutVars>
          <dgm:chPref val="3"/>
        </dgm:presLayoutVars>
      </dgm:prSet>
      <dgm:spPr/>
      <dgm:t>
        <a:bodyPr/>
        <a:lstStyle/>
        <a:p>
          <a:endParaRPr lang="en-US"/>
        </a:p>
      </dgm:t>
    </dgm:pt>
    <dgm:pt modelId="{A997D3A6-3280-4664-A614-9A23E6EA2E1A}" type="pres">
      <dgm:prSet presAssocID="{434D7778-B943-4BAC-B11D-2749AD128065}" presName="hierChild2" presStyleCnt="0"/>
      <dgm:spPr/>
    </dgm:pt>
  </dgm:ptLst>
  <dgm:cxnLst>
    <dgm:cxn modelId="{D931022A-B786-4E61-B507-EB9DADA66F20}" type="presOf" srcId="{656D550D-280F-4DAF-8621-A505CA6EBCB8}" destId="{8E4E5E72-A4A3-4E00-913A-4049BED466DD}" srcOrd="0" destOrd="0" presId="urn:microsoft.com/office/officeart/2005/8/layout/hierarchy1"/>
    <dgm:cxn modelId="{F0E52AAB-71F8-4B97-B156-9D3DC9216E54}" srcId="{656D550D-280F-4DAF-8621-A505CA6EBCB8}" destId="{6C22AC24-94FD-491C-A997-CFA31C0A1F29}" srcOrd="0" destOrd="0" parTransId="{E516B9E5-2C2A-4FAA-826C-70A9E9DF37F3}" sibTransId="{0964442E-9AF3-4E66-8B8D-F55C51A755C1}"/>
    <dgm:cxn modelId="{8B17EF31-18AB-42CA-995E-554E496E317F}" type="presOf" srcId="{6C22AC24-94FD-491C-A997-CFA31C0A1F29}" destId="{9BAA3E16-9935-4566-80A7-90FA3930B5F6}" srcOrd="0" destOrd="0" presId="urn:microsoft.com/office/officeart/2005/8/layout/hierarchy1"/>
    <dgm:cxn modelId="{B40F1D72-707E-460D-857C-034AEA6862D4}" srcId="{656D550D-280F-4DAF-8621-A505CA6EBCB8}" destId="{434D7778-B943-4BAC-B11D-2749AD128065}" srcOrd="1" destOrd="0" parTransId="{1ABF6697-5DED-4CBD-A318-6E23748DAACF}" sibTransId="{EB2D71EB-100F-4B9B-BEE4-CB4DBE02B30F}"/>
    <dgm:cxn modelId="{3C581E1B-89DB-49FD-B048-CE5F4AFFD580}" type="presOf" srcId="{434D7778-B943-4BAC-B11D-2749AD128065}" destId="{0397E6D4-EE67-450B-990C-811203F7F6BD}" srcOrd="0" destOrd="0" presId="urn:microsoft.com/office/officeart/2005/8/layout/hierarchy1"/>
    <dgm:cxn modelId="{6D40C37E-AB20-4C7C-A0E1-7586AE8E212C}" type="presParOf" srcId="{8E4E5E72-A4A3-4E00-913A-4049BED466DD}" destId="{2235CFD9-29E5-46AF-B8F5-8648B17C18F8}" srcOrd="0" destOrd="0" presId="urn:microsoft.com/office/officeart/2005/8/layout/hierarchy1"/>
    <dgm:cxn modelId="{66D5D5BC-BED2-43D3-A4ED-9E2B6B5D761C}" type="presParOf" srcId="{2235CFD9-29E5-46AF-B8F5-8648B17C18F8}" destId="{B71B4732-ED57-4C98-9826-F9C94E54B711}" srcOrd="0" destOrd="0" presId="urn:microsoft.com/office/officeart/2005/8/layout/hierarchy1"/>
    <dgm:cxn modelId="{4B3F8857-DE3B-4D50-B94C-85149BD04018}" type="presParOf" srcId="{B71B4732-ED57-4C98-9826-F9C94E54B711}" destId="{6D734BE5-23AB-4F62-921E-3EEE5BCB6498}" srcOrd="0" destOrd="0" presId="urn:microsoft.com/office/officeart/2005/8/layout/hierarchy1"/>
    <dgm:cxn modelId="{28F556E7-F8E8-41D2-A1E5-516145D25922}" type="presParOf" srcId="{B71B4732-ED57-4C98-9826-F9C94E54B711}" destId="{9BAA3E16-9935-4566-80A7-90FA3930B5F6}" srcOrd="1" destOrd="0" presId="urn:microsoft.com/office/officeart/2005/8/layout/hierarchy1"/>
    <dgm:cxn modelId="{F324C183-8065-44F8-BE50-856CCAA514D8}" type="presParOf" srcId="{2235CFD9-29E5-46AF-B8F5-8648B17C18F8}" destId="{E41C4078-BE2E-4DB8-8B23-28B273DF2C76}" srcOrd="1" destOrd="0" presId="urn:microsoft.com/office/officeart/2005/8/layout/hierarchy1"/>
    <dgm:cxn modelId="{6B91A8A7-CE4C-45B6-B58E-1DD47A710754}" type="presParOf" srcId="{8E4E5E72-A4A3-4E00-913A-4049BED466DD}" destId="{6E72C6E9-37F7-4C66-82A7-033C63ECD722}" srcOrd="1" destOrd="0" presId="urn:microsoft.com/office/officeart/2005/8/layout/hierarchy1"/>
    <dgm:cxn modelId="{FAA7086C-71A7-48AD-A805-AA5310FD7FB3}" type="presParOf" srcId="{6E72C6E9-37F7-4C66-82A7-033C63ECD722}" destId="{1503A769-4B72-4963-B38F-886227A33E8C}" srcOrd="0" destOrd="0" presId="urn:microsoft.com/office/officeart/2005/8/layout/hierarchy1"/>
    <dgm:cxn modelId="{1D0A4C5C-5EA1-4713-92DE-FD5D8CF42C42}" type="presParOf" srcId="{1503A769-4B72-4963-B38F-886227A33E8C}" destId="{71358EC8-79C9-4BBF-BCEC-0A4B5F450468}" srcOrd="0" destOrd="0" presId="urn:microsoft.com/office/officeart/2005/8/layout/hierarchy1"/>
    <dgm:cxn modelId="{37EADF63-99F8-416E-A6F5-C390920FB49C}" type="presParOf" srcId="{1503A769-4B72-4963-B38F-886227A33E8C}" destId="{0397E6D4-EE67-450B-990C-811203F7F6BD}" srcOrd="1" destOrd="0" presId="urn:microsoft.com/office/officeart/2005/8/layout/hierarchy1"/>
    <dgm:cxn modelId="{F83A7B50-6528-468E-8C76-C5A7A09B81CF}" type="presParOf" srcId="{6E72C6E9-37F7-4C66-82A7-033C63ECD722}" destId="{A997D3A6-3280-4664-A614-9A23E6EA2E1A}"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14C3E-E378-4D4B-BDE4-5608C8DE0E8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CDE05C6-CF4F-4082-8608-E4596BA987A3}">
      <dgm:prSet/>
      <dgm:spPr/>
      <dgm:t>
        <a:bodyPr/>
        <a:lstStyle/>
        <a:p>
          <a:r>
            <a:rPr lang="en-US" b="1"/>
            <a:t>कण्टकारी सरा तिक्ता कटुका दीपनी लघुः ॥४०॥</a:t>
          </a:r>
          <a:endParaRPr lang="en-US"/>
        </a:p>
      </dgm:t>
    </dgm:pt>
    <dgm:pt modelId="{C004C54A-8301-4918-B571-CB93D8759E80}" type="parTrans" cxnId="{AC163D8F-34A1-45A2-AA60-C77AA68084E8}">
      <dgm:prSet/>
      <dgm:spPr/>
      <dgm:t>
        <a:bodyPr/>
        <a:lstStyle/>
        <a:p>
          <a:endParaRPr lang="en-US"/>
        </a:p>
      </dgm:t>
    </dgm:pt>
    <dgm:pt modelId="{5EA03642-B5AF-4C36-8AD5-6D3E15AFA53E}" type="sibTrans" cxnId="{AC163D8F-34A1-45A2-AA60-C77AA68084E8}">
      <dgm:prSet/>
      <dgm:spPr/>
      <dgm:t>
        <a:bodyPr/>
        <a:lstStyle/>
        <a:p>
          <a:endParaRPr lang="en-US"/>
        </a:p>
      </dgm:t>
    </dgm:pt>
    <dgm:pt modelId="{72A67780-B778-4594-9C71-CB4BFCB09AD4}">
      <dgm:prSet/>
      <dgm:spPr/>
      <dgm:t>
        <a:bodyPr/>
        <a:lstStyle/>
        <a:p>
          <a:r>
            <a:rPr lang="en-US" b="1"/>
            <a:t>रूक्षोष्णा पाचनी कासश्वासज्वरकफानिलान् । निहन्ति पीनसं पार्श्वपीडाकृमिहृदामयान् ॥४१॥</a:t>
          </a:r>
          <a:endParaRPr lang="en-US"/>
        </a:p>
      </dgm:t>
    </dgm:pt>
    <dgm:pt modelId="{7B75C3C4-F824-4D4E-A621-F6BD8288167D}" type="parTrans" cxnId="{58144D90-9AAA-44F7-A446-93FFF6493EFA}">
      <dgm:prSet/>
      <dgm:spPr/>
      <dgm:t>
        <a:bodyPr/>
        <a:lstStyle/>
        <a:p>
          <a:endParaRPr lang="en-US"/>
        </a:p>
      </dgm:t>
    </dgm:pt>
    <dgm:pt modelId="{D38E3608-EB98-46A5-BEBA-AA17A117E1AE}" type="sibTrans" cxnId="{58144D90-9AAA-44F7-A446-93FFF6493EFA}">
      <dgm:prSet/>
      <dgm:spPr/>
      <dgm:t>
        <a:bodyPr/>
        <a:lstStyle/>
        <a:p>
          <a:endParaRPr lang="en-US"/>
        </a:p>
      </dgm:t>
    </dgm:pt>
    <dgm:pt modelId="{5E77CFE2-3634-49A6-9681-8711D06CE72D}" type="pres">
      <dgm:prSet presAssocID="{01214C3E-E378-4D4B-BDE4-5608C8DE0E87}" presName="hierChild1" presStyleCnt="0">
        <dgm:presLayoutVars>
          <dgm:chPref val="1"/>
          <dgm:dir/>
          <dgm:animOne val="branch"/>
          <dgm:animLvl val="lvl"/>
          <dgm:resizeHandles/>
        </dgm:presLayoutVars>
      </dgm:prSet>
      <dgm:spPr/>
      <dgm:t>
        <a:bodyPr/>
        <a:lstStyle/>
        <a:p>
          <a:endParaRPr lang="en-US"/>
        </a:p>
      </dgm:t>
    </dgm:pt>
    <dgm:pt modelId="{4E291086-469B-459D-A640-4D5615DB98A8}" type="pres">
      <dgm:prSet presAssocID="{ECDE05C6-CF4F-4082-8608-E4596BA987A3}" presName="hierRoot1" presStyleCnt="0"/>
      <dgm:spPr/>
    </dgm:pt>
    <dgm:pt modelId="{0547EB84-4FE6-4F9E-BD0E-57596B2AFB66}" type="pres">
      <dgm:prSet presAssocID="{ECDE05C6-CF4F-4082-8608-E4596BA987A3}" presName="composite" presStyleCnt="0"/>
      <dgm:spPr/>
    </dgm:pt>
    <dgm:pt modelId="{9C4DD064-0DEF-4E96-BB6C-C20BD859CAB8}" type="pres">
      <dgm:prSet presAssocID="{ECDE05C6-CF4F-4082-8608-E4596BA987A3}" presName="background" presStyleLbl="node0" presStyleIdx="0" presStyleCnt="2"/>
      <dgm:spPr/>
    </dgm:pt>
    <dgm:pt modelId="{0019AC2F-0C91-44C6-BAE1-5439F551C96A}" type="pres">
      <dgm:prSet presAssocID="{ECDE05C6-CF4F-4082-8608-E4596BA987A3}" presName="text" presStyleLbl="fgAcc0" presStyleIdx="0" presStyleCnt="2">
        <dgm:presLayoutVars>
          <dgm:chPref val="3"/>
        </dgm:presLayoutVars>
      </dgm:prSet>
      <dgm:spPr/>
      <dgm:t>
        <a:bodyPr/>
        <a:lstStyle/>
        <a:p>
          <a:endParaRPr lang="en-US"/>
        </a:p>
      </dgm:t>
    </dgm:pt>
    <dgm:pt modelId="{55F1891F-872A-4474-BE94-40D1E543C71C}" type="pres">
      <dgm:prSet presAssocID="{ECDE05C6-CF4F-4082-8608-E4596BA987A3}" presName="hierChild2" presStyleCnt="0"/>
      <dgm:spPr/>
    </dgm:pt>
    <dgm:pt modelId="{C2ECE882-3C47-4EBB-8394-9C88E067A2ED}" type="pres">
      <dgm:prSet presAssocID="{72A67780-B778-4594-9C71-CB4BFCB09AD4}" presName="hierRoot1" presStyleCnt="0"/>
      <dgm:spPr/>
    </dgm:pt>
    <dgm:pt modelId="{72BDDEAC-268B-473F-935E-E4242E0B8495}" type="pres">
      <dgm:prSet presAssocID="{72A67780-B778-4594-9C71-CB4BFCB09AD4}" presName="composite" presStyleCnt="0"/>
      <dgm:spPr/>
    </dgm:pt>
    <dgm:pt modelId="{7B75544C-119C-42F9-8081-A1E3A98A0ED7}" type="pres">
      <dgm:prSet presAssocID="{72A67780-B778-4594-9C71-CB4BFCB09AD4}" presName="background" presStyleLbl="node0" presStyleIdx="1" presStyleCnt="2"/>
      <dgm:spPr/>
    </dgm:pt>
    <dgm:pt modelId="{91A73ACC-BF6D-4420-B2FD-280282062CF5}" type="pres">
      <dgm:prSet presAssocID="{72A67780-B778-4594-9C71-CB4BFCB09AD4}" presName="text" presStyleLbl="fgAcc0" presStyleIdx="1" presStyleCnt="2">
        <dgm:presLayoutVars>
          <dgm:chPref val="3"/>
        </dgm:presLayoutVars>
      </dgm:prSet>
      <dgm:spPr/>
      <dgm:t>
        <a:bodyPr/>
        <a:lstStyle/>
        <a:p>
          <a:endParaRPr lang="en-US"/>
        </a:p>
      </dgm:t>
    </dgm:pt>
    <dgm:pt modelId="{419DD6DE-A1D7-452B-B2D3-26D15EC6F944}" type="pres">
      <dgm:prSet presAssocID="{72A67780-B778-4594-9C71-CB4BFCB09AD4}" presName="hierChild2" presStyleCnt="0"/>
      <dgm:spPr/>
    </dgm:pt>
  </dgm:ptLst>
  <dgm:cxnLst>
    <dgm:cxn modelId="{4D8DB867-B826-401F-A91C-E344B9EA258D}" type="presOf" srcId="{ECDE05C6-CF4F-4082-8608-E4596BA987A3}" destId="{0019AC2F-0C91-44C6-BAE1-5439F551C96A}" srcOrd="0" destOrd="0" presId="urn:microsoft.com/office/officeart/2005/8/layout/hierarchy1"/>
    <dgm:cxn modelId="{58144D90-9AAA-44F7-A446-93FFF6493EFA}" srcId="{01214C3E-E378-4D4B-BDE4-5608C8DE0E87}" destId="{72A67780-B778-4594-9C71-CB4BFCB09AD4}" srcOrd="1" destOrd="0" parTransId="{7B75C3C4-F824-4D4E-A621-F6BD8288167D}" sibTransId="{D38E3608-EB98-46A5-BEBA-AA17A117E1AE}"/>
    <dgm:cxn modelId="{AC163D8F-34A1-45A2-AA60-C77AA68084E8}" srcId="{01214C3E-E378-4D4B-BDE4-5608C8DE0E87}" destId="{ECDE05C6-CF4F-4082-8608-E4596BA987A3}" srcOrd="0" destOrd="0" parTransId="{C004C54A-8301-4918-B571-CB93D8759E80}" sibTransId="{5EA03642-B5AF-4C36-8AD5-6D3E15AFA53E}"/>
    <dgm:cxn modelId="{708FAD85-BFB7-4F42-A38C-8396A1594043}" type="presOf" srcId="{01214C3E-E378-4D4B-BDE4-5608C8DE0E87}" destId="{5E77CFE2-3634-49A6-9681-8711D06CE72D}" srcOrd="0" destOrd="0" presId="urn:microsoft.com/office/officeart/2005/8/layout/hierarchy1"/>
    <dgm:cxn modelId="{99A05CDE-95C0-4C2C-8584-E103519797D3}" type="presOf" srcId="{72A67780-B778-4594-9C71-CB4BFCB09AD4}" destId="{91A73ACC-BF6D-4420-B2FD-280282062CF5}" srcOrd="0" destOrd="0" presId="urn:microsoft.com/office/officeart/2005/8/layout/hierarchy1"/>
    <dgm:cxn modelId="{B385EB0A-57AB-4497-B0C8-8385E9F738BB}" type="presParOf" srcId="{5E77CFE2-3634-49A6-9681-8711D06CE72D}" destId="{4E291086-469B-459D-A640-4D5615DB98A8}" srcOrd="0" destOrd="0" presId="urn:microsoft.com/office/officeart/2005/8/layout/hierarchy1"/>
    <dgm:cxn modelId="{78CF871C-C163-4591-ACB4-B341A859D7B4}" type="presParOf" srcId="{4E291086-469B-459D-A640-4D5615DB98A8}" destId="{0547EB84-4FE6-4F9E-BD0E-57596B2AFB66}" srcOrd="0" destOrd="0" presId="urn:microsoft.com/office/officeart/2005/8/layout/hierarchy1"/>
    <dgm:cxn modelId="{A2FF96F2-7C6F-44C4-937A-D48DD82CB6D5}" type="presParOf" srcId="{0547EB84-4FE6-4F9E-BD0E-57596B2AFB66}" destId="{9C4DD064-0DEF-4E96-BB6C-C20BD859CAB8}" srcOrd="0" destOrd="0" presId="urn:microsoft.com/office/officeart/2005/8/layout/hierarchy1"/>
    <dgm:cxn modelId="{2F4B9CF2-FDD0-4FF3-8E68-AC80423DECBD}" type="presParOf" srcId="{0547EB84-4FE6-4F9E-BD0E-57596B2AFB66}" destId="{0019AC2F-0C91-44C6-BAE1-5439F551C96A}" srcOrd="1" destOrd="0" presId="urn:microsoft.com/office/officeart/2005/8/layout/hierarchy1"/>
    <dgm:cxn modelId="{353C6EF7-092B-4AEF-BABF-C23E06BD0552}" type="presParOf" srcId="{4E291086-469B-459D-A640-4D5615DB98A8}" destId="{55F1891F-872A-4474-BE94-40D1E543C71C}" srcOrd="1" destOrd="0" presId="urn:microsoft.com/office/officeart/2005/8/layout/hierarchy1"/>
    <dgm:cxn modelId="{10597E77-4A99-426B-9924-ACDEC5007215}" type="presParOf" srcId="{5E77CFE2-3634-49A6-9681-8711D06CE72D}" destId="{C2ECE882-3C47-4EBB-8394-9C88E067A2ED}" srcOrd="1" destOrd="0" presId="urn:microsoft.com/office/officeart/2005/8/layout/hierarchy1"/>
    <dgm:cxn modelId="{FA4EA23D-0482-4163-914C-98547D64D6B5}" type="presParOf" srcId="{C2ECE882-3C47-4EBB-8394-9C88E067A2ED}" destId="{72BDDEAC-268B-473F-935E-E4242E0B8495}" srcOrd="0" destOrd="0" presId="urn:microsoft.com/office/officeart/2005/8/layout/hierarchy1"/>
    <dgm:cxn modelId="{7BD15545-C723-492F-8DB6-B2A76F11F63F}" type="presParOf" srcId="{72BDDEAC-268B-473F-935E-E4242E0B8495}" destId="{7B75544C-119C-42F9-8081-A1E3A98A0ED7}" srcOrd="0" destOrd="0" presId="urn:microsoft.com/office/officeart/2005/8/layout/hierarchy1"/>
    <dgm:cxn modelId="{6BE45299-AE6E-4642-91F7-269DBBFDBB68}" type="presParOf" srcId="{72BDDEAC-268B-473F-935E-E4242E0B8495}" destId="{91A73ACC-BF6D-4420-B2FD-280282062CF5}" srcOrd="1" destOrd="0" presId="urn:microsoft.com/office/officeart/2005/8/layout/hierarchy1"/>
    <dgm:cxn modelId="{5934227A-7642-400B-A332-D9589139B0C7}" type="presParOf" srcId="{C2ECE882-3C47-4EBB-8394-9C88E067A2ED}" destId="{419DD6DE-A1D7-452B-B2D3-26D15EC6F94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0F1C6B-034F-42B4-8C24-9D224DB7B39A}" type="doc">
      <dgm:prSet loTypeId="urn:microsoft.com/office/officeart/2005/8/layout/hierarchy1" loCatId="hierarchy" qsTypeId="urn:microsoft.com/office/officeart/2005/8/quickstyle/simple1" qsCatId="simple" csTypeId="urn:microsoft.com/office/officeart/2005/8/colors/colorful1#1" csCatId="colorful"/>
      <dgm:spPr/>
      <dgm:t>
        <a:bodyPr/>
        <a:lstStyle/>
        <a:p>
          <a:endParaRPr lang="en-US"/>
        </a:p>
      </dgm:t>
    </dgm:pt>
    <dgm:pt modelId="{90C9AFF6-CBA1-4A03-9F7A-BE889912201E}">
      <dgm:prSet/>
      <dgm:spPr/>
      <dgm:t>
        <a:bodyPr/>
        <a:lstStyle/>
        <a:p>
          <a:r>
            <a:rPr lang="en-US" b="1" err="1"/>
            <a:t>गोक्षुरः</a:t>
          </a:r>
          <a:r>
            <a:rPr lang="en-US" b="1"/>
            <a:t> </a:t>
          </a:r>
          <a:r>
            <a:rPr lang="en-US" b="1" err="1"/>
            <a:t>क्षुरकोऽपि</a:t>
          </a:r>
          <a:r>
            <a:rPr lang="en-US" b="1"/>
            <a:t> </a:t>
          </a:r>
          <a:r>
            <a:rPr lang="en-US" b="1" err="1"/>
            <a:t>स्यात्त्रिकण्टः</a:t>
          </a:r>
          <a:r>
            <a:rPr lang="en-US" b="1"/>
            <a:t> </a:t>
          </a:r>
          <a:r>
            <a:rPr lang="en-US" b="1" err="1"/>
            <a:t>स्वादुकण्टकः</a:t>
          </a:r>
          <a:r>
            <a:rPr lang="en-US" b="1"/>
            <a:t> । </a:t>
          </a:r>
          <a:r>
            <a:rPr lang="en-US" b="1" err="1"/>
            <a:t>गोकण्टको</a:t>
          </a:r>
          <a:r>
            <a:rPr lang="en-US" b="1"/>
            <a:t> </a:t>
          </a:r>
          <a:r>
            <a:rPr lang="en-US" b="1" err="1"/>
            <a:t>गोक्षुरको</a:t>
          </a:r>
          <a:r>
            <a:rPr lang="en-US" b="1"/>
            <a:t> </a:t>
          </a:r>
          <a:r>
            <a:rPr lang="en-US" b="1" err="1"/>
            <a:t>वनश्रृङ्गाट</a:t>
          </a:r>
          <a:r>
            <a:rPr lang="en-US" b="1"/>
            <a:t> </a:t>
          </a:r>
          <a:r>
            <a:rPr lang="en-US" b="1" err="1"/>
            <a:t>इत्यपि</a:t>
          </a:r>
          <a:r>
            <a:rPr lang="en-US" b="1"/>
            <a:t> ॥४४॥</a:t>
          </a:r>
        </a:p>
      </dgm:t>
    </dgm:pt>
    <dgm:pt modelId="{E02EB71D-C99F-443E-84D5-384DF912E647}" type="parTrans" cxnId="{69870D34-FC84-4670-BC6C-659C70080A14}">
      <dgm:prSet/>
      <dgm:spPr/>
      <dgm:t>
        <a:bodyPr/>
        <a:lstStyle/>
        <a:p>
          <a:endParaRPr lang="en-US"/>
        </a:p>
      </dgm:t>
    </dgm:pt>
    <dgm:pt modelId="{EAA29F1A-9177-41DC-85CD-FE52A3C21E8F}" type="sibTrans" cxnId="{69870D34-FC84-4670-BC6C-659C70080A14}">
      <dgm:prSet/>
      <dgm:spPr/>
      <dgm:t>
        <a:bodyPr/>
        <a:lstStyle/>
        <a:p>
          <a:endParaRPr lang="en-US"/>
        </a:p>
      </dgm:t>
    </dgm:pt>
    <dgm:pt modelId="{DA051295-6714-4171-BBA8-038E3A123A3C}">
      <dgm:prSet/>
      <dgm:spPr/>
      <dgm:t>
        <a:bodyPr/>
        <a:lstStyle/>
        <a:p>
          <a:r>
            <a:rPr lang="en-US" b="1" err="1"/>
            <a:t>पलङ्कषा</a:t>
          </a:r>
          <a:r>
            <a:rPr lang="en-US" b="1"/>
            <a:t> </a:t>
          </a:r>
          <a:r>
            <a:rPr lang="en-US" b="1" err="1"/>
            <a:t>श्वदंष्ट्रा</a:t>
          </a:r>
          <a:r>
            <a:rPr lang="en-US" b="1"/>
            <a:t> च </a:t>
          </a:r>
          <a:r>
            <a:rPr lang="en-US" b="1" err="1"/>
            <a:t>तथा</a:t>
          </a:r>
          <a:r>
            <a:rPr lang="en-US" b="1"/>
            <a:t> </a:t>
          </a:r>
          <a:r>
            <a:rPr lang="en-US" b="1" err="1"/>
            <a:t>स्यादिक्षुगन्धिका</a:t>
          </a:r>
          <a:r>
            <a:rPr lang="en-US" b="1"/>
            <a:t> । </a:t>
          </a:r>
          <a:r>
            <a:rPr lang="en-US" b="1" err="1"/>
            <a:t>गोक्षुरः</a:t>
          </a:r>
          <a:r>
            <a:rPr lang="en-US" b="1"/>
            <a:t> </a:t>
          </a:r>
          <a:r>
            <a:rPr lang="en-US" b="1" err="1"/>
            <a:t>शीतलः</a:t>
          </a:r>
          <a:r>
            <a:rPr lang="en-US" b="1"/>
            <a:t> </a:t>
          </a:r>
          <a:r>
            <a:rPr lang="en-US" b="1" err="1"/>
            <a:t>स्वादुर्बलकृद्वस्तिशोधनः</a:t>
          </a:r>
          <a:r>
            <a:rPr lang="en-US" b="1"/>
            <a:t> ॥४५॥</a:t>
          </a:r>
        </a:p>
      </dgm:t>
    </dgm:pt>
    <dgm:pt modelId="{6C183868-C3AE-49F3-8D62-8B401F03F4C6}" type="parTrans" cxnId="{94437037-0E58-4947-A923-F1C317C26E1F}">
      <dgm:prSet/>
      <dgm:spPr/>
      <dgm:t>
        <a:bodyPr/>
        <a:lstStyle/>
        <a:p>
          <a:endParaRPr lang="en-US"/>
        </a:p>
      </dgm:t>
    </dgm:pt>
    <dgm:pt modelId="{42FE2BEA-3D8C-43A1-9E6D-91ADCBCD6503}" type="sibTrans" cxnId="{94437037-0E58-4947-A923-F1C317C26E1F}">
      <dgm:prSet/>
      <dgm:spPr/>
      <dgm:t>
        <a:bodyPr/>
        <a:lstStyle/>
        <a:p>
          <a:endParaRPr lang="en-US"/>
        </a:p>
      </dgm:t>
    </dgm:pt>
    <dgm:pt modelId="{5AD6832E-69DC-4F5B-92D6-714A2314340C}">
      <dgm:prSet/>
      <dgm:spPr/>
      <dgm:t>
        <a:bodyPr/>
        <a:lstStyle/>
        <a:p>
          <a:r>
            <a:rPr lang="en-US" b="1" err="1"/>
            <a:t>मधुरो</a:t>
          </a:r>
          <a:r>
            <a:rPr lang="en-US" b="1"/>
            <a:t> </a:t>
          </a:r>
          <a:r>
            <a:rPr lang="en-US" b="1" err="1"/>
            <a:t>दीपनो</a:t>
          </a:r>
          <a:r>
            <a:rPr lang="en-US" b="1"/>
            <a:t> </a:t>
          </a:r>
          <a:r>
            <a:rPr lang="en-US" b="1" err="1"/>
            <a:t>वृष्यः</a:t>
          </a:r>
          <a:r>
            <a:rPr lang="en-US" b="1"/>
            <a:t> </a:t>
          </a:r>
          <a:r>
            <a:rPr lang="en-US" b="1" err="1"/>
            <a:t>पुष्टिदश्चाश्मरीहरः</a:t>
          </a:r>
          <a:r>
            <a:rPr lang="en-US" b="1"/>
            <a:t> । </a:t>
          </a:r>
          <a:r>
            <a:rPr lang="en-US" b="1" err="1"/>
            <a:t>प्रमेहश्वासकासार्शः</a:t>
          </a:r>
          <a:r>
            <a:rPr lang="en-US" b="1"/>
            <a:t> </a:t>
          </a:r>
          <a:r>
            <a:rPr lang="en-US" b="1" err="1"/>
            <a:t>कृच्छ्रहृद्रोगवातनुत्</a:t>
          </a:r>
          <a:r>
            <a:rPr lang="en-US" b="1"/>
            <a:t> ॥४६॥</a:t>
          </a:r>
        </a:p>
      </dgm:t>
    </dgm:pt>
    <dgm:pt modelId="{4A650EF2-C319-4958-BCF5-9DC39BD43461}" type="parTrans" cxnId="{0301A94F-F8A2-4285-85E8-DA3EA62C9377}">
      <dgm:prSet/>
      <dgm:spPr/>
      <dgm:t>
        <a:bodyPr/>
        <a:lstStyle/>
        <a:p>
          <a:endParaRPr lang="en-US"/>
        </a:p>
      </dgm:t>
    </dgm:pt>
    <dgm:pt modelId="{7FFE04FC-FE45-4372-B7BB-845A29A4A991}" type="sibTrans" cxnId="{0301A94F-F8A2-4285-85E8-DA3EA62C9377}">
      <dgm:prSet/>
      <dgm:spPr/>
      <dgm:t>
        <a:bodyPr/>
        <a:lstStyle/>
        <a:p>
          <a:endParaRPr lang="en-US"/>
        </a:p>
      </dgm:t>
    </dgm:pt>
    <dgm:pt modelId="{73C1B806-F10C-4CBC-90DC-82636CEFF510}" type="pres">
      <dgm:prSet presAssocID="{B00F1C6B-034F-42B4-8C24-9D224DB7B39A}" presName="hierChild1" presStyleCnt="0">
        <dgm:presLayoutVars>
          <dgm:chPref val="1"/>
          <dgm:dir/>
          <dgm:animOne val="branch"/>
          <dgm:animLvl val="lvl"/>
          <dgm:resizeHandles/>
        </dgm:presLayoutVars>
      </dgm:prSet>
      <dgm:spPr/>
      <dgm:t>
        <a:bodyPr/>
        <a:lstStyle/>
        <a:p>
          <a:endParaRPr lang="en-US"/>
        </a:p>
      </dgm:t>
    </dgm:pt>
    <dgm:pt modelId="{CF94BAFC-7996-4943-BBED-DA2A5F277E21}" type="pres">
      <dgm:prSet presAssocID="{90C9AFF6-CBA1-4A03-9F7A-BE889912201E}" presName="hierRoot1" presStyleCnt="0"/>
      <dgm:spPr/>
    </dgm:pt>
    <dgm:pt modelId="{06D22E1F-42FD-4701-AAA0-29D1F2625218}" type="pres">
      <dgm:prSet presAssocID="{90C9AFF6-CBA1-4A03-9F7A-BE889912201E}" presName="composite" presStyleCnt="0"/>
      <dgm:spPr/>
    </dgm:pt>
    <dgm:pt modelId="{56A72FF1-9D6A-457A-92E5-458261CE8BEC}" type="pres">
      <dgm:prSet presAssocID="{90C9AFF6-CBA1-4A03-9F7A-BE889912201E}" presName="background" presStyleLbl="node0" presStyleIdx="0" presStyleCnt="3"/>
      <dgm:spPr/>
    </dgm:pt>
    <dgm:pt modelId="{95B33710-9777-45A3-A4FA-FB61A90C3F21}" type="pres">
      <dgm:prSet presAssocID="{90C9AFF6-CBA1-4A03-9F7A-BE889912201E}" presName="text" presStyleLbl="fgAcc0" presStyleIdx="0" presStyleCnt="3">
        <dgm:presLayoutVars>
          <dgm:chPref val="3"/>
        </dgm:presLayoutVars>
      </dgm:prSet>
      <dgm:spPr/>
      <dgm:t>
        <a:bodyPr/>
        <a:lstStyle/>
        <a:p>
          <a:endParaRPr lang="en-US"/>
        </a:p>
      </dgm:t>
    </dgm:pt>
    <dgm:pt modelId="{D535678D-3E58-4A63-9FF1-8DA062E62A40}" type="pres">
      <dgm:prSet presAssocID="{90C9AFF6-CBA1-4A03-9F7A-BE889912201E}" presName="hierChild2" presStyleCnt="0"/>
      <dgm:spPr/>
    </dgm:pt>
    <dgm:pt modelId="{8BC07EBB-B83E-4B92-BE5D-926AFF6115CD}" type="pres">
      <dgm:prSet presAssocID="{DA051295-6714-4171-BBA8-038E3A123A3C}" presName="hierRoot1" presStyleCnt="0"/>
      <dgm:spPr/>
    </dgm:pt>
    <dgm:pt modelId="{A082BE27-B704-48E3-BCFA-9B6ED4817770}" type="pres">
      <dgm:prSet presAssocID="{DA051295-6714-4171-BBA8-038E3A123A3C}" presName="composite" presStyleCnt="0"/>
      <dgm:spPr/>
    </dgm:pt>
    <dgm:pt modelId="{49174D43-4F92-4A36-82AB-EA21A3BBA39A}" type="pres">
      <dgm:prSet presAssocID="{DA051295-6714-4171-BBA8-038E3A123A3C}" presName="background" presStyleLbl="node0" presStyleIdx="1" presStyleCnt="3"/>
      <dgm:spPr/>
    </dgm:pt>
    <dgm:pt modelId="{815238FA-3DCC-41E0-8D5A-AAA97F44B65A}" type="pres">
      <dgm:prSet presAssocID="{DA051295-6714-4171-BBA8-038E3A123A3C}" presName="text" presStyleLbl="fgAcc0" presStyleIdx="1" presStyleCnt="3">
        <dgm:presLayoutVars>
          <dgm:chPref val="3"/>
        </dgm:presLayoutVars>
      </dgm:prSet>
      <dgm:spPr/>
      <dgm:t>
        <a:bodyPr/>
        <a:lstStyle/>
        <a:p>
          <a:endParaRPr lang="en-US"/>
        </a:p>
      </dgm:t>
    </dgm:pt>
    <dgm:pt modelId="{9089F4C6-6B7D-4B25-BCFD-1370C1E0BC15}" type="pres">
      <dgm:prSet presAssocID="{DA051295-6714-4171-BBA8-038E3A123A3C}" presName="hierChild2" presStyleCnt="0"/>
      <dgm:spPr/>
    </dgm:pt>
    <dgm:pt modelId="{CDECCE35-C9FB-4EBE-A08D-E4597BDBC064}" type="pres">
      <dgm:prSet presAssocID="{5AD6832E-69DC-4F5B-92D6-714A2314340C}" presName="hierRoot1" presStyleCnt="0"/>
      <dgm:spPr/>
    </dgm:pt>
    <dgm:pt modelId="{0EAA5C46-2BC4-4966-B326-0671DCF328AD}" type="pres">
      <dgm:prSet presAssocID="{5AD6832E-69DC-4F5B-92D6-714A2314340C}" presName="composite" presStyleCnt="0"/>
      <dgm:spPr/>
    </dgm:pt>
    <dgm:pt modelId="{D378CC83-27A6-4A63-9C09-0385116B051D}" type="pres">
      <dgm:prSet presAssocID="{5AD6832E-69DC-4F5B-92D6-714A2314340C}" presName="background" presStyleLbl="node0" presStyleIdx="2" presStyleCnt="3"/>
      <dgm:spPr/>
    </dgm:pt>
    <dgm:pt modelId="{F00CA915-5826-4FE1-9D6D-B99CFDE6BB59}" type="pres">
      <dgm:prSet presAssocID="{5AD6832E-69DC-4F5B-92D6-714A2314340C}" presName="text" presStyleLbl="fgAcc0" presStyleIdx="2" presStyleCnt="3">
        <dgm:presLayoutVars>
          <dgm:chPref val="3"/>
        </dgm:presLayoutVars>
      </dgm:prSet>
      <dgm:spPr/>
      <dgm:t>
        <a:bodyPr/>
        <a:lstStyle/>
        <a:p>
          <a:endParaRPr lang="en-US"/>
        </a:p>
      </dgm:t>
    </dgm:pt>
    <dgm:pt modelId="{28B92DBE-C660-4DBA-B521-764B1CB7B605}" type="pres">
      <dgm:prSet presAssocID="{5AD6832E-69DC-4F5B-92D6-714A2314340C}" presName="hierChild2" presStyleCnt="0"/>
      <dgm:spPr/>
    </dgm:pt>
  </dgm:ptLst>
  <dgm:cxnLst>
    <dgm:cxn modelId="{69870D34-FC84-4670-BC6C-659C70080A14}" srcId="{B00F1C6B-034F-42B4-8C24-9D224DB7B39A}" destId="{90C9AFF6-CBA1-4A03-9F7A-BE889912201E}" srcOrd="0" destOrd="0" parTransId="{E02EB71D-C99F-443E-84D5-384DF912E647}" sibTransId="{EAA29F1A-9177-41DC-85CD-FE52A3C21E8F}"/>
    <dgm:cxn modelId="{7BCC4025-9D10-4A58-B95C-B94954ABDE07}" type="presOf" srcId="{DA051295-6714-4171-BBA8-038E3A123A3C}" destId="{815238FA-3DCC-41E0-8D5A-AAA97F44B65A}" srcOrd="0" destOrd="0" presId="urn:microsoft.com/office/officeart/2005/8/layout/hierarchy1"/>
    <dgm:cxn modelId="{1F93ACE4-1239-414B-BC01-3EE21D0EA964}" type="presOf" srcId="{5AD6832E-69DC-4F5B-92D6-714A2314340C}" destId="{F00CA915-5826-4FE1-9D6D-B99CFDE6BB59}" srcOrd="0" destOrd="0" presId="urn:microsoft.com/office/officeart/2005/8/layout/hierarchy1"/>
    <dgm:cxn modelId="{0301A94F-F8A2-4285-85E8-DA3EA62C9377}" srcId="{B00F1C6B-034F-42B4-8C24-9D224DB7B39A}" destId="{5AD6832E-69DC-4F5B-92D6-714A2314340C}" srcOrd="2" destOrd="0" parTransId="{4A650EF2-C319-4958-BCF5-9DC39BD43461}" sibTransId="{7FFE04FC-FE45-4372-B7BB-845A29A4A991}"/>
    <dgm:cxn modelId="{C91FBBBA-65F9-4E74-91CE-298931D3FBB4}" type="presOf" srcId="{B00F1C6B-034F-42B4-8C24-9D224DB7B39A}" destId="{73C1B806-F10C-4CBC-90DC-82636CEFF510}" srcOrd="0" destOrd="0" presId="urn:microsoft.com/office/officeart/2005/8/layout/hierarchy1"/>
    <dgm:cxn modelId="{999841FD-7F85-4EBF-9BF2-CF0EB10D5AE6}" type="presOf" srcId="{90C9AFF6-CBA1-4A03-9F7A-BE889912201E}" destId="{95B33710-9777-45A3-A4FA-FB61A90C3F21}" srcOrd="0" destOrd="0" presId="urn:microsoft.com/office/officeart/2005/8/layout/hierarchy1"/>
    <dgm:cxn modelId="{94437037-0E58-4947-A923-F1C317C26E1F}" srcId="{B00F1C6B-034F-42B4-8C24-9D224DB7B39A}" destId="{DA051295-6714-4171-BBA8-038E3A123A3C}" srcOrd="1" destOrd="0" parTransId="{6C183868-C3AE-49F3-8D62-8B401F03F4C6}" sibTransId="{42FE2BEA-3D8C-43A1-9E6D-91ADCBCD6503}"/>
    <dgm:cxn modelId="{53BEECC0-D1C7-4ACC-8DC8-164E94DE7D3E}" type="presParOf" srcId="{73C1B806-F10C-4CBC-90DC-82636CEFF510}" destId="{CF94BAFC-7996-4943-BBED-DA2A5F277E21}" srcOrd="0" destOrd="0" presId="urn:microsoft.com/office/officeart/2005/8/layout/hierarchy1"/>
    <dgm:cxn modelId="{AFAF528B-80CB-4038-8882-0CAFDC482605}" type="presParOf" srcId="{CF94BAFC-7996-4943-BBED-DA2A5F277E21}" destId="{06D22E1F-42FD-4701-AAA0-29D1F2625218}" srcOrd="0" destOrd="0" presId="urn:microsoft.com/office/officeart/2005/8/layout/hierarchy1"/>
    <dgm:cxn modelId="{B9156618-F4CD-44AD-B350-7247948874C4}" type="presParOf" srcId="{06D22E1F-42FD-4701-AAA0-29D1F2625218}" destId="{56A72FF1-9D6A-457A-92E5-458261CE8BEC}" srcOrd="0" destOrd="0" presId="urn:microsoft.com/office/officeart/2005/8/layout/hierarchy1"/>
    <dgm:cxn modelId="{DF06E788-E570-456C-A4F0-5462A3C52CB9}" type="presParOf" srcId="{06D22E1F-42FD-4701-AAA0-29D1F2625218}" destId="{95B33710-9777-45A3-A4FA-FB61A90C3F21}" srcOrd="1" destOrd="0" presId="urn:microsoft.com/office/officeart/2005/8/layout/hierarchy1"/>
    <dgm:cxn modelId="{F5430DD3-EC35-4C07-A8AA-D27BABD38FC6}" type="presParOf" srcId="{CF94BAFC-7996-4943-BBED-DA2A5F277E21}" destId="{D535678D-3E58-4A63-9FF1-8DA062E62A40}" srcOrd="1" destOrd="0" presId="urn:microsoft.com/office/officeart/2005/8/layout/hierarchy1"/>
    <dgm:cxn modelId="{DA5F5721-131F-4164-9284-C115AF96F309}" type="presParOf" srcId="{73C1B806-F10C-4CBC-90DC-82636CEFF510}" destId="{8BC07EBB-B83E-4B92-BE5D-926AFF6115CD}" srcOrd="1" destOrd="0" presId="urn:microsoft.com/office/officeart/2005/8/layout/hierarchy1"/>
    <dgm:cxn modelId="{50BCBD47-0953-4408-A687-C598F83D8001}" type="presParOf" srcId="{8BC07EBB-B83E-4B92-BE5D-926AFF6115CD}" destId="{A082BE27-B704-48E3-BCFA-9B6ED4817770}" srcOrd="0" destOrd="0" presId="urn:microsoft.com/office/officeart/2005/8/layout/hierarchy1"/>
    <dgm:cxn modelId="{4C9BA40E-D549-4C0C-8BF1-0F86CBCAA9F9}" type="presParOf" srcId="{A082BE27-B704-48E3-BCFA-9B6ED4817770}" destId="{49174D43-4F92-4A36-82AB-EA21A3BBA39A}" srcOrd="0" destOrd="0" presId="urn:microsoft.com/office/officeart/2005/8/layout/hierarchy1"/>
    <dgm:cxn modelId="{47F8593D-C088-427F-9A53-AAD0CDFC388D}" type="presParOf" srcId="{A082BE27-B704-48E3-BCFA-9B6ED4817770}" destId="{815238FA-3DCC-41E0-8D5A-AAA97F44B65A}" srcOrd="1" destOrd="0" presId="urn:microsoft.com/office/officeart/2005/8/layout/hierarchy1"/>
    <dgm:cxn modelId="{3C3D63A0-F780-4F5D-951F-862A2F225980}" type="presParOf" srcId="{8BC07EBB-B83E-4B92-BE5D-926AFF6115CD}" destId="{9089F4C6-6B7D-4B25-BCFD-1370C1E0BC15}" srcOrd="1" destOrd="0" presId="urn:microsoft.com/office/officeart/2005/8/layout/hierarchy1"/>
    <dgm:cxn modelId="{A417BFBD-201F-4984-9A48-B1619D1B810F}" type="presParOf" srcId="{73C1B806-F10C-4CBC-90DC-82636CEFF510}" destId="{CDECCE35-C9FB-4EBE-A08D-E4597BDBC064}" srcOrd="2" destOrd="0" presId="urn:microsoft.com/office/officeart/2005/8/layout/hierarchy1"/>
    <dgm:cxn modelId="{060BA275-78B4-49B0-AD99-034DD93EB9A9}" type="presParOf" srcId="{CDECCE35-C9FB-4EBE-A08D-E4597BDBC064}" destId="{0EAA5C46-2BC4-4966-B326-0671DCF328AD}" srcOrd="0" destOrd="0" presId="urn:microsoft.com/office/officeart/2005/8/layout/hierarchy1"/>
    <dgm:cxn modelId="{8F1D489A-50DB-44BB-9FA0-20C73790F0CA}" type="presParOf" srcId="{0EAA5C46-2BC4-4966-B326-0671DCF328AD}" destId="{D378CC83-27A6-4A63-9C09-0385116B051D}" srcOrd="0" destOrd="0" presId="urn:microsoft.com/office/officeart/2005/8/layout/hierarchy1"/>
    <dgm:cxn modelId="{748C92D0-795B-47CA-91D8-C79F05D27D46}" type="presParOf" srcId="{0EAA5C46-2BC4-4966-B326-0671DCF328AD}" destId="{F00CA915-5826-4FE1-9D6D-B99CFDE6BB59}" srcOrd="1" destOrd="0" presId="urn:microsoft.com/office/officeart/2005/8/layout/hierarchy1"/>
    <dgm:cxn modelId="{FD80531E-B1A1-4354-B090-D2521421374F}" type="presParOf" srcId="{CDECCE35-C9FB-4EBE-A08D-E4597BDBC064}" destId="{28B92DBE-C660-4DBA-B521-764B1CB7B60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A9F7E3-CFC4-4E48-9226-083BDEB1511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DFE339F-E7CE-4853-87C4-5282327CDD06}">
      <dgm:prSet phldrT="[Text]" phldr="0"/>
      <dgm:spPr/>
      <dgm:t>
        <a:bodyPr/>
        <a:lstStyle/>
        <a:p>
          <a:pPr rtl="0"/>
          <a:r>
            <a:rPr lang="en-US">
              <a:latin typeface="Trebuchet MS" panose="020B0603020202020204"/>
            </a:rPr>
            <a:t>Vitamin C &amp; </a:t>
          </a:r>
          <a:r>
            <a:rPr lang="en-US" err="1">
              <a:latin typeface="Trebuchet MS" panose="020B0603020202020204"/>
            </a:rPr>
            <a:t>Ascrobic</a:t>
          </a:r>
          <a:r>
            <a:rPr lang="en-US">
              <a:latin typeface="Trebuchet MS" panose="020B0603020202020204"/>
            </a:rPr>
            <a:t> acid is present in stem.</a:t>
          </a:r>
          <a:endParaRPr lang="en-US"/>
        </a:p>
      </dgm:t>
    </dgm:pt>
    <dgm:pt modelId="{CBCBF543-A6DF-4FF4-A006-E7F678634B2B}" type="parTrans" cxnId="{71F6E88A-A560-4EB0-8B7C-E4586E73A6C1}">
      <dgm:prSet/>
      <dgm:spPr/>
      <dgm:t>
        <a:bodyPr/>
        <a:lstStyle/>
        <a:p>
          <a:endParaRPr lang="en-US"/>
        </a:p>
      </dgm:t>
    </dgm:pt>
    <dgm:pt modelId="{A7049518-D269-469F-B8A3-59B88252E749}" type="sibTrans" cxnId="{71F6E88A-A560-4EB0-8B7C-E4586E73A6C1}">
      <dgm:prSet/>
      <dgm:spPr/>
      <dgm:t>
        <a:bodyPr/>
        <a:lstStyle/>
        <a:p>
          <a:endParaRPr lang="en-US"/>
        </a:p>
      </dgm:t>
    </dgm:pt>
    <dgm:pt modelId="{22B494F7-0152-450D-8498-5D86F8F2DBD0}">
      <dgm:prSet phldrT="[Text]" phldr="0"/>
      <dgm:spPr/>
      <dgm:t>
        <a:bodyPr/>
        <a:lstStyle/>
        <a:p>
          <a:pPr rtl="0"/>
          <a:r>
            <a:rPr lang="en-US">
              <a:latin typeface="Trebuchet MS" panose="020B0603020202020204"/>
            </a:rPr>
            <a:t>Act as a good reducing agent by donating H+ ion.</a:t>
          </a:r>
          <a:endParaRPr lang="en-US"/>
        </a:p>
      </dgm:t>
    </dgm:pt>
    <dgm:pt modelId="{98F2DF3D-7B4B-4F3D-8845-208CF91255E7}" type="parTrans" cxnId="{F016D819-0097-4334-A846-788903555054}">
      <dgm:prSet/>
      <dgm:spPr/>
      <dgm:t>
        <a:bodyPr/>
        <a:lstStyle/>
        <a:p>
          <a:endParaRPr lang="en-US"/>
        </a:p>
      </dgm:t>
    </dgm:pt>
    <dgm:pt modelId="{5CFC6C53-0F65-4DDE-8ECB-D82B132C3829}" type="sibTrans" cxnId="{F016D819-0097-4334-A846-788903555054}">
      <dgm:prSet/>
      <dgm:spPr/>
      <dgm:t>
        <a:bodyPr/>
        <a:lstStyle/>
        <a:p>
          <a:endParaRPr lang="en-US"/>
        </a:p>
      </dgm:t>
    </dgm:pt>
    <dgm:pt modelId="{C405DBF3-15E0-471B-A1C1-D6C78E72C3D4}">
      <dgm:prSet phldrT="[Text]" phldr="0"/>
      <dgm:spPr/>
      <dgm:t>
        <a:bodyPr/>
        <a:lstStyle/>
        <a:p>
          <a:pPr rtl="0"/>
          <a:r>
            <a:rPr lang="en-US">
              <a:latin typeface="Trebuchet MS" panose="020B0603020202020204"/>
            </a:rPr>
            <a:t>Neutralizes the reaction .</a:t>
          </a:r>
          <a:endParaRPr lang="en-US"/>
        </a:p>
      </dgm:t>
    </dgm:pt>
    <dgm:pt modelId="{9A29B329-73D5-4C95-8BC2-810949E8EE87}" type="parTrans" cxnId="{874DC78D-50E6-4AC4-A731-9117023109EC}">
      <dgm:prSet/>
      <dgm:spPr/>
      <dgm:t>
        <a:bodyPr/>
        <a:lstStyle/>
        <a:p>
          <a:endParaRPr lang="en-US"/>
        </a:p>
      </dgm:t>
    </dgm:pt>
    <dgm:pt modelId="{39CCCCE1-0B16-4994-A5A1-8CD43B2689B5}" type="sibTrans" cxnId="{874DC78D-50E6-4AC4-A731-9117023109EC}">
      <dgm:prSet/>
      <dgm:spPr/>
      <dgm:t>
        <a:bodyPr/>
        <a:lstStyle/>
        <a:p>
          <a:endParaRPr lang="en-US"/>
        </a:p>
      </dgm:t>
    </dgm:pt>
    <dgm:pt modelId="{DB0846D6-5E1C-4B36-BD95-FAAAD65E509A}">
      <dgm:prSet phldrT="[Text]" phldr="0"/>
      <dgm:spPr/>
      <dgm:t>
        <a:bodyPr/>
        <a:lstStyle/>
        <a:p>
          <a:pPr rtl="0"/>
          <a:r>
            <a:rPr lang="en-US">
              <a:latin typeface="Trebuchet MS" panose="020B0603020202020204"/>
            </a:rPr>
            <a:t>Secondary metabolite - Phenolic </a:t>
          </a:r>
          <a:r>
            <a:rPr lang="en-US" err="1">
              <a:latin typeface="Trebuchet MS" panose="020B0603020202020204"/>
            </a:rPr>
            <a:t>compound,Flavonoids</a:t>
          </a:r>
          <a:r>
            <a:rPr lang="en-US">
              <a:latin typeface="Trebuchet MS" panose="020B0603020202020204"/>
            </a:rPr>
            <a:t> are present.</a:t>
          </a:r>
          <a:endParaRPr lang="en-US"/>
        </a:p>
      </dgm:t>
    </dgm:pt>
    <dgm:pt modelId="{9CA6DFC1-1EAB-4239-80AE-7F4687C73D6E}" type="parTrans" cxnId="{4D247BFA-494C-4716-8A16-740110EB4501}">
      <dgm:prSet/>
      <dgm:spPr/>
      <dgm:t>
        <a:bodyPr/>
        <a:lstStyle/>
        <a:p>
          <a:endParaRPr lang="en-US"/>
        </a:p>
      </dgm:t>
    </dgm:pt>
    <dgm:pt modelId="{91497559-4449-4264-A1C8-D98C1B7274F9}" type="sibTrans" cxnId="{4D247BFA-494C-4716-8A16-740110EB4501}">
      <dgm:prSet/>
      <dgm:spPr/>
      <dgm:t>
        <a:bodyPr/>
        <a:lstStyle/>
        <a:p>
          <a:endParaRPr lang="en-US"/>
        </a:p>
      </dgm:t>
    </dgm:pt>
    <dgm:pt modelId="{976E6A35-BA5E-4473-ADF0-02764A05ED55}">
      <dgm:prSet phldrT="[Text]" phldr="0"/>
      <dgm:spPr/>
      <dgm:t>
        <a:bodyPr/>
        <a:lstStyle/>
        <a:p>
          <a:pPr rtl="0"/>
          <a:r>
            <a:rPr lang="en-US">
              <a:latin typeface="Trebuchet MS" panose="020B0603020202020204"/>
            </a:rPr>
            <a:t>Act as quenching the free radical or chelate metal ion . </a:t>
          </a:r>
        </a:p>
      </dgm:t>
    </dgm:pt>
    <dgm:pt modelId="{F14CC06F-13F1-4A02-A74A-0941E83DA834}" type="parTrans" cxnId="{4517196C-EEE3-40EB-98D2-F597299A343D}">
      <dgm:prSet/>
      <dgm:spPr/>
      <dgm:t>
        <a:bodyPr/>
        <a:lstStyle/>
        <a:p>
          <a:endParaRPr lang="en-US"/>
        </a:p>
      </dgm:t>
    </dgm:pt>
    <dgm:pt modelId="{354A276D-6D37-4EC9-B71A-9689E90BDFEA}" type="sibTrans" cxnId="{4517196C-EEE3-40EB-98D2-F597299A343D}">
      <dgm:prSet/>
      <dgm:spPr/>
      <dgm:t>
        <a:bodyPr/>
        <a:lstStyle/>
        <a:p>
          <a:endParaRPr lang="en-US"/>
        </a:p>
      </dgm:t>
    </dgm:pt>
    <dgm:pt modelId="{CA3482D8-4638-47CE-AFAE-E1EC14754629}">
      <dgm:prSet phldr="0"/>
      <dgm:spPr/>
      <dgm:t>
        <a:bodyPr/>
        <a:lstStyle/>
        <a:p>
          <a:pPr rtl="0"/>
          <a:r>
            <a:rPr lang="en-US">
              <a:latin typeface="Trebuchet MS" panose="020B0603020202020204"/>
            </a:rPr>
            <a:t>Neutralizes the reaction .</a:t>
          </a:r>
        </a:p>
      </dgm:t>
    </dgm:pt>
    <dgm:pt modelId="{726F3832-B7B9-482B-A8F1-6BC777C996DA}" type="parTrans" cxnId="{868BC1F5-F65D-4451-B1CD-EE041B851889}">
      <dgm:prSet/>
      <dgm:spPr/>
    </dgm:pt>
    <dgm:pt modelId="{84CFA506-8499-4377-8215-78E6C6E8CA7A}" type="sibTrans" cxnId="{868BC1F5-F65D-4451-B1CD-EE041B851889}">
      <dgm:prSet/>
      <dgm:spPr/>
    </dgm:pt>
    <dgm:pt modelId="{C23BD49B-F9AE-4802-B192-C17488327DF9}" type="pres">
      <dgm:prSet presAssocID="{BDA9F7E3-CFC4-4E48-9226-083BDEB15117}" presName="Name0" presStyleCnt="0">
        <dgm:presLayoutVars>
          <dgm:dir/>
          <dgm:animLvl val="lvl"/>
          <dgm:resizeHandles val="exact"/>
        </dgm:presLayoutVars>
      </dgm:prSet>
      <dgm:spPr/>
      <dgm:t>
        <a:bodyPr/>
        <a:lstStyle/>
        <a:p>
          <a:endParaRPr lang="en-US"/>
        </a:p>
      </dgm:t>
    </dgm:pt>
    <dgm:pt modelId="{F7D9CAF8-7FA3-4BE7-8D6C-FB9E97A9CA50}" type="pres">
      <dgm:prSet presAssocID="{2DFE339F-E7CE-4853-87C4-5282327CDD06}" presName="vertFlow" presStyleCnt="0"/>
      <dgm:spPr/>
    </dgm:pt>
    <dgm:pt modelId="{E32766C0-1196-4CF4-8181-E944609ADA7E}" type="pres">
      <dgm:prSet presAssocID="{2DFE339F-E7CE-4853-87C4-5282327CDD06}" presName="header" presStyleLbl="node1" presStyleIdx="0" presStyleCnt="2"/>
      <dgm:spPr/>
      <dgm:t>
        <a:bodyPr/>
        <a:lstStyle/>
        <a:p>
          <a:endParaRPr lang="en-US"/>
        </a:p>
      </dgm:t>
    </dgm:pt>
    <dgm:pt modelId="{D7F0C5B9-E03F-4CA2-B596-CE59266D7433}" type="pres">
      <dgm:prSet presAssocID="{98F2DF3D-7B4B-4F3D-8845-208CF91255E7}" presName="parTrans" presStyleLbl="sibTrans2D1" presStyleIdx="0" presStyleCnt="4"/>
      <dgm:spPr/>
      <dgm:t>
        <a:bodyPr/>
        <a:lstStyle/>
        <a:p>
          <a:endParaRPr lang="en-US"/>
        </a:p>
      </dgm:t>
    </dgm:pt>
    <dgm:pt modelId="{96896E1A-8BAE-4321-8270-0DEAC73D3AE3}" type="pres">
      <dgm:prSet presAssocID="{22B494F7-0152-450D-8498-5D86F8F2DBD0}" presName="child" presStyleLbl="alignAccFollowNode1" presStyleIdx="0" presStyleCnt="4">
        <dgm:presLayoutVars>
          <dgm:chMax val="0"/>
          <dgm:bulletEnabled val="1"/>
        </dgm:presLayoutVars>
      </dgm:prSet>
      <dgm:spPr/>
      <dgm:t>
        <a:bodyPr/>
        <a:lstStyle/>
        <a:p>
          <a:endParaRPr lang="en-US"/>
        </a:p>
      </dgm:t>
    </dgm:pt>
    <dgm:pt modelId="{BEDE8E19-7B85-42FC-B27B-6E717ECEDFA5}" type="pres">
      <dgm:prSet presAssocID="{5CFC6C53-0F65-4DDE-8ECB-D82B132C3829}" presName="sibTrans" presStyleLbl="sibTrans2D1" presStyleIdx="1" presStyleCnt="4"/>
      <dgm:spPr/>
      <dgm:t>
        <a:bodyPr/>
        <a:lstStyle/>
        <a:p>
          <a:endParaRPr lang="en-US"/>
        </a:p>
      </dgm:t>
    </dgm:pt>
    <dgm:pt modelId="{41538DB7-4645-447A-92FA-9B45402FD898}" type="pres">
      <dgm:prSet presAssocID="{C405DBF3-15E0-471B-A1C1-D6C78E72C3D4}" presName="child" presStyleLbl="alignAccFollowNode1" presStyleIdx="1" presStyleCnt="4">
        <dgm:presLayoutVars>
          <dgm:chMax val="0"/>
          <dgm:bulletEnabled val="1"/>
        </dgm:presLayoutVars>
      </dgm:prSet>
      <dgm:spPr/>
      <dgm:t>
        <a:bodyPr/>
        <a:lstStyle/>
        <a:p>
          <a:endParaRPr lang="en-US"/>
        </a:p>
      </dgm:t>
    </dgm:pt>
    <dgm:pt modelId="{FCDA9AAE-D201-4DCC-AFD6-AEEE9B4B024F}" type="pres">
      <dgm:prSet presAssocID="{2DFE339F-E7CE-4853-87C4-5282327CDD06}" presName="hSp" presStyleCnt="0"/>
      <dgm:spPr/>
    </dgm:pt>
    <dgm:pt modelId="{58371040-5EB5-4889-9DA5-A4D5E28A00B2}" type="pres">
      <dgm:prSet presAssocID="{DB0846D6-5E1C-4B36-BD95-FAAAD65E509A}" presName="vertFlow" presStyleCnt="0"/>
      <dgm:spPr/>
    </dgm:pt>
    <dgm:pt modelId="{236A66F5-9408-4BB3-A93D-9CC402B805F5}" type="pres">
      <dgm:prSet presAssocID="{DB0846D6-5E1C-4B36-BD95-FAAAD65E509A}" presName="header" presStyleLbl="node1" presStyleIdx="1" presStyleCnt="2"/>
      <dgm:spPr/>
      <dgm:t>
        <a:bodyPr/>
        <a:lstStyle/>
        <a:p>
          <a:endParaRPr lang="en-US"/>
        </a:p>
      </dgm:t>
    </dgm:pt>
    <dgm:pt modelId="{41304F66-EFF1-4C7E-81E6-6CD4E7FDE219}" type="pres">
      <dgm:prSet presAssocID="{F14CC06F-13F1-4A02-A74A-0941E83DA834}" presName="parTrans" presStyleLbl="sibTrans2D1" presStyleIdx="2" presStyleCnt="4"/>
      <dgm:spPr/>
      <dgm:t>
        <a:bodyPr/>
        <a:lstStyle/>
        <a:p>
          <a:endParaRPr lang="en-US"/>
        </a:p>
      </dgm:t>
    </dgm:pt>
    <dgm:pt modelId="{68C370B0-7B70-4F95-A550-04D08BCA7451}" type="pres">
      <dgm:prSet presAssocID="{976E6A35-BA5E-4473-ADF0-02764A05ED55}" presName="child" presStyleLbl="alignAccFollowNode1" presStyleIdx="2" presStyleCnt="4">
        <dgm:presLayoutVars>
          <dgm:chMax val="0"/>
          <dgm:bulletEnabled val="1"/>
        </dgm:presLayoutVars>
      </dgm:prSet>
      <dgm:spPr/>
      <dgm:t>
        <a:bodyPr/>
        <a:lstStyle/>
        <a:p>
          <a:endParaRPr lang="en-US"/>
        </a:p>
      </dgm:t>
    </dgm:pt>
    <dgm:pt modelId="{780786EA-6A34-411D-A45E-89E55972283B}" type="pres">
      <dgm:prSet presAssocID="{354A276D-6D37-4EC9-B71A-9689E90BDFEA}" presName="sibTrans" presStyleLbl="sibTrans2D1" presStyleIdx="3" presStyleCnt="4"/>
      <dgm:spPr/>
      <dgm:t>
        <a:bodyPr/>
        <a:lstStyle/>
        <a:p>
          <a:endParaRPr lang="en-US"/>
        </a:p>
      </dgm:t>
    </dgm:pt>
    <dgm:pt modelId="{2324C811-4AFC-467E-9200-D69D7697CFEE}" type="pres">
      <dgm:prSet presAssocID="{CA3482D8-4638-47CE-AFAE-E1EC14754629}" presName="child" presStyleLbl="alignAccFollowNode1" presStyleIdx="3" presStyleCnt="4">
        <dgm:presLayoutVars>
          <dgm:chMax val="0"/>
          <dgm:bulletEnabled val="1"/>
        </dgm:presLayoutVars>
      </dgm:prSet>
      <dgm:spPr/>
      <dgm:t>
        <a:bodyPr/>
        <a:lstStyle/>
        <a:p>
          <a:endParaRPr lang="en-US"/>
        </a:p>
      </dgm:t>
    </dgm:pt>
  </dgm:ptLst>
  <dgm:cxnLst>
    <dgm:cxn modelId="{41E9A5FB-A935-4319-984F-F48BDFD074BA}" type="presOf" srcId="{5CFC6C53-0F65-4DDE-8ECB-D82B132C3829}" destId="{BEDE8E19-7B85-42FC-B27B-6E717ECEDFA5}" srcOrd="0" destOrd="0" presId="urn:microsoft.com/office/officeart/2005/8/layout/lProcess1"/>
    <dgm:cxn modelId="{71F6E88A-A560-4EB0-8B7C-E4586E73A6C1}" srcId="{BDA9F7E3-CFC4-4E48-9226-083BDEB15117}" destId="{2DFE339F-E7CE-4853-87C4-5282327CDD06}" srcOrd="0" destOrd="0" parTransId="{CBCBF543-A6DF-4FF4-A006-E7F678634B2B}" sibTransId="{A7049518-D269-469F-B8A3-59B88252E749}"/>
    <dgm:cxn modelId="{AC0F341B-0C9B-4750-86FE-22495B4D2814}" type="presOf" srcId="{354A276D-6D37-4EC9-B71A-9689E90BDFEA}" destId="{780786EA-6A34-411D-A45E-89E55972283B}" srcOrd="0" destOrd="0" presId="urn:microsoft.com/office/officeart/2005/8/layout/lProcess1"/>
    <dgm:cxn modelId="{F1C5A656-663A-4667-B9A2-B81FCC6012AF}" type="presOf" srcId="{976E6A35-BA5E-4473-ADF0-02764A05ED55}" destId="{68C370B0-7B70-4F95-A550-04D08BCA7451}" srcOrd="0" destOrd="0" presId="urn:microsoft.com/office/officeart/2005/8/layout/lProcess1"/>
    <dgm:cxn modelId="{0C0E7F8A-D46A-4C47-9218-253AC7DF6C6D}" type="presOf" srcId="{CA3482D8-4638-47CE-AFAE-E1EC14754629}" destId="{2324C811-4AFC-467E-9200-D69D7697CFEE}" srcOrd="0" destOrd="0" presId="urn:microsoft.com/office/officeart/2005/8/layout/lProcess1"/>
    <dgm:cxn modelId="{9C84A1A8-60EB-4345-8A9F-51CE2ED9DA4E}" type="presOf" srcId="{BDA9F7E3-CFC4-4E48-9226-083BDEB15117}" destId="{C23BD49B-F9AE-4802-B192-C17488327DF9}" srcOrd="0" destOrd="0" presId="urn:microsoft.com/office/officeart/2005/8/layout/lProcess1"/>
    <dgm:cxn modelId="{A23113C7-220E-40DD-9A65-399616E1BBDE}" type="presOf" srcId="{DB0846D6-5E1C-4B36-BD95-FAAAD65E509A}" destId="{236A66F5-9408-4BB3-A93D-9CC402B805F5}" srcOrd="0" destOrd="0" presId="urn:microsoft.com/office/officeart/2005/8/layout/lProcess1"/>
    <dgm:cxn modelId="{7FC2CE5D-5DDE-4062-B254-3101E7EB04C2}" type="presOf" srcId="{C405DBF3-15E0-471B-A1C1-D6C78E72C3D4}" destId="{41538DB7-4645-447A-92FA-9B45402FD898}" srcOrd="0" destOrd="0" presId="urn:microsoft.com/office/officeart/2005/8/layout/lProcess1"/>
    <dgm:cxn modelId="{868BC1F5-F65D-4451-B1CD-EE041B851889}" srcId="{DB0846D6-5E1C-4B36-BD95-FAAAD65E509A}" destId="{CA3482D8-4638-47CE-AFAE-E1EC14754629}" srcOrd="1" destOrd="0" parTransId="{726F3832-B7B9-482B-A8F1-6BC777C996DA}" sibTransId="{84CFA506-8499-4377-8215-78E6C6E8CA7A}"/>
    <dgm:cxn modelId="{874DC78D-50E6-4AC4-A731-9117023109EC}" srcId="{2DFE339F-E7CE-4853-87C4-5282327CDD06}" destId="{C405DBF3-15E0-471B-A1C1-D6C78E72C3D4}" srcOrd="1" destOrd="0" parTransId="{9A29B329-73D5-4C95-8BC2-810949E8EE87}" sibTransId="{39CCCCE1-0B16-4994-A5A1-8CD43B2689B5}"/>
    <dgm:cxn modelId="{F016D819-0097-4334-A846-788903555054}" srcId="{2DFE339F-E7CE-4853-87C4-5282327CDD06}" destId="{22B494F7-0152-450D-8498-5D86F8F2DBD0}" srcOrd="0" destOrd="0" parTransId="{98F2DF3D-7B4B-4F3D-8845-208CF91255E7}" sibTransId="{5CFC6C53-0F65-4DDE-8ECB-D82B132C3829}"/>
    <dgm:cxn modelId="{441105DF-9DA4-4DB1-B78D-DCBE5D17E9F4}" type="presOf" srcId="{22B494F7-0152-450D-8498-5D86F8F2DBD0}" destId="{96896E1A-8BAE-4321-8270-0DEAC73D3AE3}" srcOrd="0" destOrd="0" presId="urn:microsoft.com/office/officeart/2005/8/layout/lProcess1"/>
    <dgm:cxn modelId="{47F75FDC-07EF-4A03-84F8-DE25AC61D297}" type="presOf" srcId="{98F2DF3D-7B4B-4F3D-8845-208CF91255E7}" destId="{D7F0C5B9-E03F-4CA2-B596-CE59266D7433}" srcOrd="0" destOrd="0" presId="urn:microsoft.com/office/officeart/2005/8/layout/lProcess1"/>
    <dgm:cxn modelId="{4517196C-EEE3-40EB-98D2-F597299A343D}" srcId="{DB0846D6-5E1C-4B36-BD95-FAAAD65E509A}" destId="{976E6A35-BA5E-4473-ADF0-02764A05ED55}" srcOrd="0" destOrd="0" parTransId="{F14CC06F-13F1-4A02-A74A-0941E83DA834}" sibTransId="{354A276D-6D37-4EC9-B71A-9689E90BDFEA}"/>
    <dgm:cxn modelId="{50B6BC4B-50D2-4509-8CBA-47AC6D82BE22}" type="presOf" srcId="{F14CC06F-13F1-4A02-A74A-0941E83DA834}" destId="{41304F66-EFF1-4C7E-81E6-6CD4E7FDE219}" srcOrd="0" destOrd="0" presId="urn:microsoft.com/office/officeart/2005/8/layout/lProcess1"/>
    <dgm:cxn modelId="{4D247BFA-494C-4716-8A16-740110EB4501}" srcId="{BDA9F7E3-CFC4-4E48-9226-083BDEB15117}" destId="{DB0846D6-5E1C-4B36-BD95-FAAAD65E509A}" srcOrd="1" destOrd="0" parTransId="{9CA6DFC1-1EAB-4239-80AE-7F4687C73D6E}" sibTransId="{91497559-4449-4264-A1C8-D98C1B7274F9}"/>
    <dgm:cxn modelId="{F75C2D84-DE03-4C3F-A184-DA089BCC8E6D}" type="presOf" srcId="{2DFE339F-E7CE-4853-87C4-5282327CDD06}" destId="{E32766C0-1196-4CF4-8181-E944609ADA7E}" srcOrd="0" destOrd="0" presId="urn:microsoft.com/office/officeart/2005/8/layout/lProcess1"/>
    <dgm:cxn modelId="{C33D673B-4058-470A-900E-EF8293769B65}" type="presParOf" srcId="{C23BD49B-F9AE-4802-B192-C17488327DF9}" destId="{F7D9CAF8-7FA3-4BE7-8D6C-FB9E97A9CA50}" srcOrd="0" destOrd="0" presId="urn:microsoft.com/office/officeart/2005/8/layout/lProcess1"/>
    <dgm:cxn modelId="{66A0B763-EF04-4707-8584-68B5E7EEE278}" type="presParOf" srcId="{F7D9CAF8-7FA3-4BE7-8D6C-FB9E97A9CA50}" destId="{E32766C0-1196-4CF4-8181-E944609ADA7E}" srcOrd="0" destOrd="0" presId="urn:microsoft.com/office/officeart/2005/8/layout/lProcess1"/>
    <dgm:cxn modelId="{1B8DFE0E-4706-4A65-8D7E-183961625936}" type="presParOf" srcId="{F7D9CAF8-7FA3-4BE7-8D6C-FB9E97A9CA50}" destId="{D7F0C5B9-E03F-4CA2-B596-CE59266D7433}" srcOrd="1" destOrd="0" presId="urn:microsoft.com/office/officeart/2005/8/layout/lProcess1"/>
    <dgm:cxn modelId="{AF2131FF-2C59-477E-B390-CEB0FC460383}" type="presParOf" srcId="{F7D9CAF8-7FA3-4BE7-8D6C-FB9E97A9CA50}" destId="{96896E1A-8BAE-4321-8270-0DEAC73D3AE3}" srcOrd="2" destOrd="0" presId="urn:microsoft.com/office/officeart/2005/8/layout/lProcess1"/>
    <dgm:cxn modelId="{F1EFED29-9EDE-4B95-AA0E-A0BF5D59454F}" type="presParOf" srcId="{F7D9CAF8-7FA3-4BE7-8D6C-FB9E97A9CA50}" destId="{BEDE8E19-7B85-42FC-B27B-6E717ECEDFA5}" srcOrd="3" destOrd="0" presId="urn:microsoft.com/office/officeart/2005/8/layout/lProcess1"/>
    <dgm:cxn modelId="{C6F8408C-2F84-47E8-9016-2E1B64F35668}" type="presParOf" srcId="{F7D9CAF8-7FA3-4BE7-8D6C-FB9E97A9CA50}" destId="{41538DB7-4645-447A-92FA-9B45402FD898}" srcOrd="4" destOrd="0" presId="urn:microsoft.com/office/officeart/2005/8/layout/lProcess1"/>
    <dgm:cxn modelId="{D9921163-70EC-48F8-ACB9-29D1000573F1}" type="presParOf" srcId="{C23BD49B-F9AE-4802-B192-C17488327DF9}" destId="{FCDA9AAE-D201-4DCC-AFD6-AEEE9B4B024F}" srcOrd="1" destOrd="0" presId="urn:microsoft.com/office/officeart/2005/8/layout/lProcess1"/>
    <dgm:cxn modelId="{0F167D21-526E-4AB6-82BF-5B6B64558872}" type="presParOf" srcId="{C23BD49B-F9AE-4802-B192-C17488327DF9}" destId="{58371040-5EB5-4889-9DA5-A4D5E28A00B2}" srcOrd="2" destOrd="0" presId="urn:microsoft.com/office/officeart/2005/8/layout/lProcess1"/>
    <dgm:cxn modelId="{77E173C0-AADF-4309-B1B2-755D72F19A8F}" type="presParOf" srcId="{58371040-5EB5-4889-9DA5-A4D5E28A00B2}" destId="{236A66F5-9408-4BB3-A93D-9CC402B805F5}" srcOrd="0" destOrd="0" presId="urn:microsoft.com/office/officeart/2005/8/layout/lProcess1"/>
    <dgm:cxn modelId="{175A12F6-EFA9-4491-9311-2E80D81B59A6}" type="presParOf" srcId="{58371040-5EB5-4889-9DA5-A4D5E28A00B2}" destId="{41304F66-EFF1-4C7E-81E6-6CD4E7FDE219}" srcOrd="1" destOrd="0" presId="urn:microsoft.com/office/officeart/2005/8/layout/lProcess1"/>
    <dgm:cxn modelId="{B40AA190-0776-4C3F-8B2F-F2C7F912BECB}" type="presParOf" srcId="{58371040-5EB5-4889-9DA5-A4D5E28A00B2}" destId="{68C370B0-7B70-4F95-A550-04D08BCA7451}" srcOrd="2" destOrd="0" presId="urn:microsoft.com/office/officeart/2005/8/layout/lProcess1"/>
    <dgm:cxn modelId="{0109403A-FE6C-4FF2-BE81-2B17874B08FB}" type="presParOf" srcId="{58371040-5EB5-4889-9DA5-A4D5E28A00B2}" destId="{780786EA-6A34-411D-A45E-89E55972283B}" srcOrd="3" destOrd="0" presId="urn:microsoft.com/office/officeart/2005/8/layout/lProcess1"/>
    <dgm:cxn modelId="{DD6B7F86-6C89-4876-A257-EC5EC46FF317}" type="presParOf" srcId="{58371040-5EB5-4889-9DA5-A4D5E28A00B2}" destId="{2324C811-4AFC-467E-9200-D69D7697CFEE}" srcOrd="4"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846F9A-4724-4828-82F5-5403FC5C13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146872-0DB0-4FF3-8E53-D341278C7448}">
      <dgm:prSet/>
      <dgm:spPr/>
      <dgm:t>
        <a:bodyPr/>
        <a:lstStyle/>
        <a:p>
          <a:pPr rtl="0">
            <a:lnSpc>
              <a:spcPct val="100000"/>
            </a:lnSpc>
          </a:pPr>
          <a:r>
            <a:rPr lang="en-US" err="1"/>
            <a:t>Dashmool</a:t>
          </a:r>
          <a:r>
            <a:rPr lang="en-US"/>
            <a:t> may help regulate lipid metabolism, promoting a healthier lipid profile and reducing the risk of cardiovascular complications associated with diabetes</a:t>
          </a:r>
          <a:r>
            <a:rPr lang="en-US">
              <a:latin typeface="Trebuchet MS" panose="020B0603020202020204"/>
            </a:rPr>
            <a:t> .</a:t>
          </a:r>
          <a:endParaRPr lang="en-US"/>
        </a:p>
      </dgm:t>
    </dgm:pt>
    <dgm:pt modelId="{491E7A6B-4170-4B7C-B474-D3710F3DC4F3}" type="parTrans" cxnId="{0485DEF8-8AC6-488A-ACB1-6E08E30A8AE8}">
      <dgm:prSet/>
      <dgm:spPr/>
      <dgm:t>
        <a:bodyPr/>
        <a:lstStyle/>
        <a:p>
          <a:endParaRPr lang="en-US"/>
        </a:p>
      </dgm:t>
    </dgm:pt>
    <dgm:pt modelId="{02C10D35-626E-41A3-AAC0-330396883A6E}" type="sibTrans" cxnId="{0485DEF8-8AC6-488A-ACB1-6E08E30A8AE8}">
      <dgm:prSet/>
      <dgm:spPr/>
      <dgm:t>
        <a:bodyPr/>
        <a:lstStyle/>
        <a:p>
          <a:endParaRPr lang="en-US"/>
        </a:p>
      </dgm:t>
    </dgm:pt>
    <dgm:pt modelId="{D7C011D9-06E5-405E-A0C5-B642A89C985A}">
      <dgm:prSet/>
      <dgm:spPr/>
      <dgm:t>
        <a:bodyPr/>
        <a:lstStyle/>
        <a:p>
          <a:pPr rtl="0">
            <a:lnSpc>
              <a:spcPct val="100000"/>
            </a:lnSpc>
          </a:pPr>
          <a:r>
            <a:rPr lang="en-US"/>
            <a:t>Diabetes is often accompanied by dyslipidemia, characterized by elevated levels of triglycerides and LDL cholesterol and decreased levels of HDL cholesterol</a:t>
          </a:r>
          <a:r>
            <a:rPr lang="en-US">
              <a:latin typeface="Trebuchet MS" panose="020B0603020202020204"/>
            </a:rPr>
            <a:t> </a:t>
          </a:r>
          <a:r>
            <a:rPr lang="en-US"/>
            <a:t>.</a:t>
          </a:r>
        </a:p>
      </dgm:t>
    </dgm:pt>
    <dgm:pt modelId="{3E55EE00-A5A3-4187-AEEF-CC8EFD364D17}" type="parTrans" cxnId="{85D194C6-9514-4C29-B379-95233912ECA9}">
      <dgm:prSet/>
      <dgm:spPr/>
      <dgm:t>
        <a:bodyPr/>
        <a:lstStyle/>
        <a:p>
          <a:endParaRPr lang="en-US"/>
        </a:p>
      </dgm:t>
    </dgm:pt>
    <dgm:pt modelId="{C0A9CBEF-78DE-41E9-9C64-F0FDCA295824}" type="sibTrans" cxnId="{85D194C6-9514-4C29-B379-95233912ECA9}">
      <dgm:prSet/>
      <dgm:spPr/>
      <dgm:t>
        <a:bodyPr/>
        <a:lstStyle/>
        <a:p>
          <a:endParaRPr lang="en-US"/>
        </a:p>
      </dgm:t>
    </dgm:pt>
    <dgm:pt modelId="{98C845F6-AB61-4451-8E87-9B8C15DA785B}" type="pres">
      <dgm:prSet presAssocID="{BD846F9A-4724-4828-82F5-5403FC5C1349}" presName="root" presStyleCnt="0">
        <dgm:presLayoutVars>
          <dgm:dir/>
          <dgm:resizeHandles val="exact"/>
        </dgm:presLayoutVars>
      </dgm:prSet>
      <dgm:spPr/>
      <dgm:t>
        <a:bodyPr/>
        <a:lstStyle/>
        <a:p>
          <a:endParaRPr lang="en-US"/>
        </a:p>
      </dgm:t>
    </dgm:pt>
    <dgm:pt modelId="{B1E942C3-A494-44DF-9D52-79BE54471B32}" type="pres">
      <dgm:prSet presAssocID="{EB146872-0DB0-4FF3-8E53-D341278C7448}" presName="compNode" presStyleCnt="0"/>
      <dgm:spPr/>
    </dgm:pt>
    <dgm:pt modelId="{3B6E8167-1913-4769-B5F1-358BF43355AD}" type="pres">
      <dgm:prSet presAssocID="{EB146872-0DB0-4FF3-8E53-D341278C7448}" presName="bgRect" presStyleLbl="bgShp" presStyleIdx="0" presStyleCnt="2"/>
      <dgm:spPr/>
    </dgm:pt>
    <dgm:pt modelId="{A3CF4E94-6633-4FFD-A8AA-437CE49A513E}" type="pres">
      <dgm:prSet presAssocID="{EB146872-0DB0-4FF3-8E53-D341278C744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Needle"/>
        </a:ext>
      </dgm:extLst>
    </dgm:pt>
    <dgm:pt modelId="{B3F5FB66-AD59-4CBC-800A-4F492DB271A9}" type="pres">
      <dgm:prSet presAssocID="{EB146872-0DB0-4FF3-8E53-D341278C7448}" presName="spaceRect" presStyleCnt="0"/>
      <dgm:spPr/>
    </dgm:pt>
    <dgm:pt modelId="{2507735D-EDC8-476A-A6F8-F40385454BF7}" type="pres">
      <dgm:prSet presAssocID="{EB146872-0DB0-4FF3-8E53-D341278C7448}" presName="parTx" presStyleLbl="revTx" presStyleIdx="0" presStyleCnt="2">
        <dgm:presLayoutVars>
          <dgm:chMax val="0"/>
          <dgm:chPref val="0"/>
        </dgm:presLayoutVars>
      </dgm:prSet>
      <dgm:spPr/>
      <dgm:t>
        <a:bodyPr/>
        <a:lstStyle/>
        <a:p>
          <a:endParaRPr lang="en-US"/>
        </a:p>
      </dgm:t>
    </dgm:pt>
    <dgm:pt modelId="{0EE08916-3BEA-4140-82C4-4D1730B119BA}" type="pres">
      <dgm:prSet presAssocID="{02C10D35-626E-41A3-AAC0-330396883A6E}" presName="sibTrans" presStyleCnt="0"/>
      <dgm:spPr/>
    </dgm:pt>
    <dgm:pt modelId="{B196BE0F-6C77-462E-95FB-F350DCF8F5CD}" type="pres">
      <dgm:prSet presAssocID="{D7C011D9-06E5-405E-A0C5-B642A89C985A}" presName="compNode" presStyleCnt="0"/>
      <dgm:spPr/>
    </dgm:pt>
    <dgm:pt modelId="{02D680A8-99B4-4C10-88BA-5901685BD40A}" type="pres">
      <dgm:prSet presAssocID="{D7C011D9-06E5-405E-A0C5-B642A89C985A}" presName="bgRect" presStyleLbl="bgShp" presStyleIdx="1" presStyleCnt="2"/>
      <dgm:spPr/>
    </dgm:pt>
    <dgm:pt modelId="{71E29309-1084-4E92-A940-D0EA4D3298CD}" type="pres">
      <dgm:prSet presAssocID="{D7C011D9-06E5-405E-A0C5-B642A89C98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Kidney"/>
        </a:ext>
      </dgm:extLst>
    </dgm:pt>
    <dgm:pt modelId="{C3133CD6-C619-478D-8C4C-1AE2DBD48635}" type="pres">
      <dgm:prSet presAssocID="{D7C011D9-06E5-405E-A0C5-B642A89C985A}" presName="spaceRect" presStyleCnt="0"/>
      <dgm:spPr/>
    </dgm:pt>
    <dgm:pt modelId="{E163AE92-BF33-4063-BD7A-431E777839BC}" type="pres">
      <dgm:prSet presAssocID="{D7C011D9-06E5-405E-A0C5-B642A89C985A}" presName="parTx" presStyleLbl="revTx" presStyleIdx="1" presStyleCnt="2">
        <dgm:presLayoutVars>
          <dgm:chMax val="0"/>
          <dgm:chPref val="0"/>
        </dgm:presLayoutVars>
      </dgm:prSet>
      <dgm:spPr/>
      <dgm:t>
        <a:bodyPr/>
        <a:lstStyle/>
        <a:p>
          <a:endParaRPr lang="en-US"/>
        </a:p>
      </dgm:t>
    </dgm:pt>
  </dgm:ptLst>
  <dgm:cxnLst>
    <dgm:cxn modelId="{03B9B1E9-5049-405D-B931-5A6104D46B8E}" type="presOf" srcId="{EB146872-0DB0-4FF3-8E53-D341278C7448}" destId="{2507735D-EDC8-476A-A6F8-F40385454BF7}" srcOrd="0" destOrd="0" presId="urn:microsoft.com/office/officeart/2018/2/layout/IconVerticalSolidList"/>
    <dgm:cxn modelId="{AF2AB5C9-871D-4C73-B37F-E6129F42FE61}" type="presOf" srcId="{BD846F9A-4724-4828-82F5-5403FC5C1349}" destId="{98C845F6-AB61-4451-8E87-9B8C15DA785B}" srcOrd="0" destOrd="0" presId="urn:microsoft.com/office/officeart/2018/2/layout/IconVerticalSolidList"/>
    <dgm:cxn modelId="{501B988B-EA00-40E8-B0EF-D4AC74F0F298}" type="presOf" srcId="{D7C011D9-06E5-405E-A0C5-B642A89C985A}" destId="{E163AE92-BF33-4063-BD7A-431E777839BC}" srcOrd="0" destOrd="0" presId="urn:microsoft.com/office/officeart/2018/2/layout/IconVerticalSolidList"/>
    <dgm:cxn modelId="{0485DEF8-8AC6-488A-ACB1-6E08E30A8AE8}" srcId="{BD846F9A-4724-4828-82F5-5403FC5C1349}" destId="{EB146872-0DB0-4FF3-8E53-D341278C7448}" srcOrd="0" destOrd="0" parTransId="{491E7A6B-4170-4B7C-B474-D3710F3DC4F3}" sibTransId="{02C10D35-626E-41A3-AAC0-330396883A6E}"/>
    <dgm:cxn modelId="{85D194C6-9514-4C29-B379-95233912ECA9}" srcId="{BD846F9A-4724-4828-82F5-5403FC5C1349}" destId="{D7C011D9-06E5-405E-A0C5-B642A89C985A}" srcOrd="1" destOrd="0" parTransId="{3E55EE00-A5A3-4187-AEEF-CC8EFD364D17}" sibTransId="{C0A9CBEF-78DE-41E9-9C64-F0FDCA295824}"/>
    <dgm:cxn modelId="{B006C53C-8CB5-4CF8-BF5B-91C63B35606B}" type="presParOf" srcId="{98C845F6-AB61-4451-8E87-9B8C15DA785B}" destId="{B1E942C3-A494-44DF-9D52-79BE54471B32}" srcOrd="0" destOrd="0" presId="urn:microsoft.com/office/officeart/2018/2/layout/IconVerticalSolidList"/>
    <dgm:cxn modelId="{865B207F-A83C-4675-A3F6-3DCB4D6C81C0}" type="presParOf" srcId="{B1E942C3-A494-44DF-9D52-79BE54471B32}" destId="{3B6E8167-1913-4769-B5F1-358BF43355AD}" srcOrd="0" destOrd="0" presId="urn:microsoft.com/office/officeart/2018/2/layout/IconVerticalSolidList"/>
    <dgm:cxn modelId="{695064D4-C6B2-4305-9789-C3F6225DFD02}" type="presParOf" srcId="{B1E942C3-A494-44DF-9D52-79BE54471B32}" destId="{A3CF4E94-6633-4FFD-A8AA-437CE49A513E}" srcOrd="1" destOrd="0" presId="urn:microsoft.com/office/officeart/2018/2/layout/IconVerticalSolidList"/>
    <dgm:cxn modelId="{8414C506-6F27-473F-B5C2-198D90541AFC}" type="presParOf" srcId="{B1E942C3-A494-44DF-9D52-79BE54471B32}" destId="{B3F5FB66-AD59-4CBC-800A-4F492DB271A9}" srcOrd="2" destOrd="0" presId="urn:microsoft.com/office/officeart/2018/2/layout/IconVerticalSolidList"/>
    <dgm:cxn modelId="{C0D04F67-E147-4D00-AE94-A3E701D42455}" type="presParOf" srcId="{B1E942C3-A494-44DF-9D52-79BE54471B32}" destId="{2507735D-EDC8-476A-A6F8-F40385454BF7}" srcOrd="3" destOrd="0" presId="urn:microsoft.com/office/officeart/2018/2/layout/IconVerticalSolidList"/>
    <dgm:cxn modelId="{9817FE2E-1C8F-4860-922C-6B0FEDB9CD0E}" type="presParOf" srcId="{98C845F6-AB61-4451-8E87-9B8C15DA785B}" destId="{0EE08916-3BEA-4140-82C4-4D1730B119BA}" srcOrd="1" destOrd="0" presId="urn:microsoft.com/office/officeart/2018/2/layout/IconVerticalSolidList"/>
    <dgm:cxn modelId="{DC5EE4C2-C7AB-4065-B1FC-80FD0E2722F8}" type="presParOf" srcId="{98C845F6-AB61-4451-8E87-9B8C15DA785B}" destId="{B196BE0F-6C77-462E-95FB-F350DCF8F5CD}" srcOrd="2" destOrd="0" presId="urn:microsoft.com/office/officeart/2018/2/layout/IconVerticalSolidList"/>
    <dgm:cxn modelId="{170A37A3-D0CE-4092-A66F-659216877D78}" type="presParOf" srcId="{B196BE0F-6C77-462E-95FB-F350DCF8F5CD}" destId="{02D680A8-99B4-4C10-88BA-5901685BD40A}" srcOrd="0" destOrd="0" presId="urn:microsoft.com/office/officeart/2018/2/layout/IconVerticalSolidList"/>
    <dgm:cxn modelId="{E230DB0A-5688-4A81-9DB9-B901D71B92AB}" type="presParOf" srcId="{B196BE0F-6C77-462E-95FB-F350DCF8F5CD}" destId="{71E29309-1084-4E92-A940-D0EA4D3298CD}" srcOrd="1" destOrd="0" presId="urn:microsoft.com/office/officeart/2018/2/layout/IconVerticalSolidList"/>
    <dgm:cxn modelId="{DD70B6BB-C2DB-446E-83A0-31624B109BED}" type="presParOf" srcId="{B196BE0F-6C77-462E-95FB-F350DCF8F5CD}" destId="{C3133CD6-C619-478D-8C4C-1AE2DBD48635}" srcOrd="2" destOrd="0" presId="urn:microsoft.com/office/officeart/2018/2/layout/IconVerticalSolidList"/>
    <dgm:cxn modelId="{0E839E80-FC60-44D6-87BD-7A5438FFD478}" type="presParOf" srcId="{B196BE0F-6C77-462E-95FB-F350DCF8F5CD}" destId="{E163AE92-BF33-4063-BD7A-431E777839BC}"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F71BCD-31ED-467E-A4A0-8276E97F6E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0288365-3803-4759-8F2D-E7AA3894CC1D}">
      <dgm:prSet/>
      <dgm:spPr/>
      <dgm:t>
        <a:bodyPr/>
        <a:lstStyle/>
        <a:p>
          <a:r>
            <a:rPr lang="en-US"/>
            <a:t>Agnimand  primarily arises due to an imbalance of the Pitta doshas in the body and portrays a state of an incomplete process of digestion. </a:t>
          </a:r>
        </a:p>
      </dgm:t>
    </dgm:pt>
    <dgm:pt modelId="{0B0CDB5C-6375-42A6-A7C2-058CB0121EAD}" type="parTrans" cxnId="{7166A295-0DFC-4E55-A039-0751AAE087D8}">
      <dgm:prSet/>
      <dgm:spPr/>
      <dgm:t>
        <a:bodyPr/>
        <a:lstStyle/>
        <a:p>
          <a:endParaRPr lang="en-US"/>
        </a:p>
      </dgm:t>
    </dgm:pt>
    <dgm:pt modelId="{80D32FF5-E9BF-4CEF-B679-0401093A8A1E}" type="sibTrans" cxnId="{7166A295-0DFC-4E55-A039-0751AAE087D8}">
      <dgm:prSet/>
      <dgm:spPr/>
      <dgm:t>
        <a:bodyPr/>
        <a:lstStyle/>
        <a:p>
          <a:endParaRPr lang="en-US"/>
        </a:p>
      </dgm:t>
    </dgm:pt>
    <dgm:pt modelId="{FB290B7D-D969-438F-AB04-44F50C6B3EE1}">
      <dgm:prSet/>
      <dgm:spPr/>
      <dgm:t>
        <a:bodyPr/>
        <a:lstStyle/>
        <a:p>
          <a:r>
            <a:rPr lang="en-US"/>
            <a:t>Dashmool vigorously helps in treating a wide range of gastrointestinal abnormalities as well, like flatulence, peptic ulcer gastroesophageal reflux disease, constipation, heartburn, and stomach pain. </a:t>
          </a:r>
        </a:p>
      </dgm:t>
    </dgm:pt>
    <dgm:pt modelId="{4BCAC1B5-9AB4-4AAA-9292-AF61C05F7074}" type="parTrans" cxnId="{B4064C40-84FF-4F2E-9DA8-E1EFADBE4A23}">
      <dgm:prSet/>
      <dgm:spPr/>
      <dgm:t>
        <a:bodyPr/>
        <a:lstStyle/>
        <a:p>
          <a:endParaRPr lang="en-US"/>
        </a:p>
      </dgm:t>
    </dgm:pt>
    <dgm:pt modelId="{5FA48ACC-B5C8-4282-8EA6-7B6CA375C77A}" type="sibTrans" cxnId="{B4064C40-84FF-4F2E-9DA8-E1EFADBE4A23}">
      <dgm:prSet/>
      <dgm:spPr/>
      <dgm:t>
        <a:bodyPr/>
        <a:lstStyle/>
        <a:p>
          <a:endParaRPr lang="en-US"/>
        </a:p>
      </dgm:t>
    </dgm:pt>
    <dgm:pt modelId="{3BB0CCE1-522C-47E8-B92B-F299DAC853EA}">
      <dgm:prSet/>
      <dgm:spPr/>
      <dgm:t>
        <a:bodyPr/>
        <a:lstStyle/>
        <a:p>
          <a:r>
            <a:rPr lang="en-US"/>
            <a:t>Dashmool additionally helps to eliminate abdominal gas and in turn curtails abdominal distension, bloating, and gaseous cramps.</a:t>
          </a:r>
        </a:p>
      </dgm:t>
    </dgm:pt>
    <dgm:pt modelId="{8A25DCE2-4D9A-4409-94DE-26D27E49ECF7}" type="parTrans" cxnId="{15B053D3-8044-427D-B831-5B2111149F90}">
      <dgm:prSet/>
      <dgm:spPr/>
      <dgm:t>
        <a:bodyPr/>
        <a:lstStyle/>
        <a:p>
          <a:endParaRPr lang="en-US"/>
        </a:p>
      </dgm:t>
    </dgm:pt>
    <dgm:pt modelId="{9C749C20-F06D-43C2-A4C4-C35D3FAE3A63}" type="sibTrans" cxnId="{15B053D3-8044-427D-B831-5B2111149F90}">
      <dgm:prSet/>
      <dgm:spPr/>
      <dgm:t>
        <a:bodyPr/>
        <a:lstStyle/>
        <a:p>
          <a:endParaRPr lang="en-US"/>
        </a:p>
      </dgm:t>
    </dgm:pt>
    <dgm:pt modelId="{D6ECFB2B-E86D-4849-A550-6C87BEE1AD80}" type="pres">
      <dgm:prSet presAssocID="{A2F71BCD-31ED-467E-A4A0-8276E97F6EE5}" presName="linear" presStyleCnt="0">
        <dgm:presLayoutVars>
          <dgm:animLvl val="lvl"/>
          <dgm:resizeHandles val="exact"/>
        </dgm:presLayoutVars>
      </dgm:prSet>
      <dgm:spPr/>
      <dgm:t>
        <a:bodyPr/>
        <a:lstStyle/>
        <a:p>
          <a:endParaRPr lang="en-US"/>
        </a:p>
      </dgm:t>
    </dgm:pt>
    <dgm:pt modelId="{97225B5F-BEA1-45C3-B5D8-24EEA282BE64}" type="pres">
      <dgm:prSet presAssocID="{90288365-3803-4759-8F2D-E7AA3894CC1D}" presName="parentText" presStyleLbl="node1" presStyleIdx="0" presStyleCnt="3">
        <dgm:presLayoutVars>
          <dgm:chMax val="0"/>
          <dgm:bulletEnabled val="1"/>
        </dgm:presLayoutVars>
      </dgm:prSet>
      <dgm:spPr/>
      <dgm:t>
        <a:bodyPr/>
        <a:lstStyle/>
        <a:p>
          <a:endParaRPr lang="en-US"/>
        </a:p>
      </dgm:t>
    </dgm:pt>
    <dgm:pt modelId="{B99E719B-2E43-432A-8DF4-31A3D6A8B73B}" type="pres">
      <dgm:prSet presAssocID="{80D32FF5-E9BF-4CEF-B679-0401093A8A1E}" presName="spacer" presStyleCnt="0"/>
      <dgm:spPr/>
    </dgm:pt>
    <dgm:pt modelId="{F83E76B2-0EDB-4A8F-B022-7D0BD3AFC2D5}" type="pres">
      <dgm:prSet presAssocID="{FB290B7D-D969-438F-AB04-44F50C6B3EE1}" presName="parentText" presStyleLbl="node1" presStyleIdx="1" presStyleCnt="3">
        <dgm:presLayoutVars>
          <dgm:chMax val="0"/>
          <dgm:bulletEnabled val="1"/>
        </dgm:presLayoutVars>
      </dgm:prSet>
      <dgm:spPr/>
      <dgm:t>
        <a:bodyPr/>
        <a:lstStyle/>
        <a:p>
          <a:endParaRPr lang="en-US"/>
        </a:p>
      </dgm:t>
    </dgm:pt>
    <dgm:pt modelId="{03FE9AFE-B2C2-44A4-B945-7A67871BC6EB}" type="pres">
      <dgm:prSet presAssocID="{5FA48ACC-B5C8-4282-8EA6-7B6CA375C77A}" presName="spacer" presStyleCnt="0"/>
      <dgm:spPr/>
    </dgm:pt>
    <dgm:pt modelId="{1B697222-3CAC-4E4C-B9D5-8DB8A6EAFF02}" type="pres">
      <dgm:prSet presAssocID="{3BB0CCE1-522C-47E8-B92B-F299DAC853EA}" presName="parentText" presStyleLbl="node1" presStyleIdx="2" presStyleCnt="3">
        <dgm:presLayoutVars>
          <dgm:chMax val="0"/>
          <dgm:bulletEnabled val="1"/>
        </dgm:presLayoutVars>
      </dgm:prSet>
      <dgm:spPr/>
      <dgm:t>
        <a:bodyPr/>
        <a:lstStyle/>
        <a:p>
          <a:endParaRPr lang="en-US"/>
        </a:p>
      </dgm:t>
    </dgm:pt>
  </dgm:ptLst>
  <dgm:cxnLst>
    <dgm:cxn modelId="{EEE7CED9-CA58-46E7-8ABC-7263BE80ABF9}" type="presOf" srcId="{FB290B7D-D969-438F-AB04-44F50C6B3EE1}" destId="{F83E76B2-0EDB-4A8F-B022-7D0BD3AFC2D5}" srcOrd="0" destOrd="0" presId="urn:microsoft.com/office/officeart/2005/8/layout/vList2"/>
    <dgm:cxn modelId="{7166A295-0DFC-4E55-A039-0751AAE087D8}" srcId="{A2F71BCD-31ED-467E-A4A0-8276E97F6EE5}" destId="{90288365-3803-4759-8F2D-E7AA3894CC1D}" srcOrd="0" destOrd="0" parTransId="{0B0CDB5C-6375-42A6-A7C2-058CB0121EAD}" sibTransId="{80D32FF5-E9BF-4CEF-B679-0401093A8A1E}"/>
    <dgm:cxn modelId="{B4064C40-84FF-4F2E-9DA8-E1EFADBE4A23}" srcId="{A2F71BCD-31ED-467E-A4A0-8276E97F6EE5}" destId="{FB290B7D-D969-438F-AB04-44F50C6B3EE1}" srcOrd="1" destOrd="0" parTransId="{4BCAC1B5-9AB4-4AAA-9292-AF61C05F7074}" sibTransId="{5FA48ACC-B5C8-4282-8EA6-7B6CA375C77A}"/>
    <dgm:cxn modelId="{3118A06B-2B84-41FD-9995-23B7DE230875}" type="presOf" srcId="{3BB0CCE1-522C-47E8-B92B-F299DAC853EA}" destId="{1B697222-3CAC-4E4C-B9D5-8DB8A6EAFF02}" srcOrd="0" destOrd="0" presId="urn:microsoft.com/office/officeart/2005/8/layout/vList2"/>
    <dgm:cxn modelId="{15B053D3-8044-427D-B831-5B2111149F90}" srcId="{A2F71BCD-31ED-467E-A4A0-8276E97F6EE5}" destId="{3BB0CCE1-522C-47E8-B92B-F299DAC853EA}" srcOrd="2" destOrd="0" parTransId="{8A25DCE2-4D9A-4409-94DE-26D27E49ECF7}" sibTransId="{9C749C20-F06D-43C2-A4C4-C35D3FAE3A63}"/>
    <dgm:cxn modelId="{00B3D7C8-C7F1-4D82-8342-34446CB550B9}" type="presOf" srcId="{A2F71BCD-31ED-467E-A4A0-8276E97F6EE5}" destId="{D6ECFB2B-E86D-4849-A550-6C87BEE1AD80}" srcOrd="0" destOrd="0" presId="urn:microsoft.com/office/officeart/2005/8/layout/vList2"/>
    <dgm:cxn modelId="{BEC02A06-7BED-458B-B4CA-44E233178152}" type="presOf" srcId="{90288365-3803-4759-8F2D-E7AA3894CC1D}" destId="{97225B5F-BEA1-45C3-B5D8-24EEA282BE64}" srcOrd="0" destOrd="0" presId="urn:microsoft.com/office/officeart/2005/8/layout/vList2"/>
    <dgm:cxn modelId="{4A9BA497-27EE-4F32-968F-1809003D6455}" type="presParOf" srcId="{D6ECFB2B-E86D-4849-A550-6C87BEE1AD80}" destId="{97225B5F-BEA1-45C3-B5D8-24EEA282BE64}" srcOrd="0" destOrd="0" presId="urn:microsoft.com/office/officeart/2005/8/layout/vList2"/>
    <dgm:cxn modelId="{1E95DF83-3211-4804-997A-00BED56E45F6}" type="presParOf" srcId="{D6ECFB2B-E86D-4849-A550-6C87BEE1AD80}" destId="{B99E719B-2E43-432A-8DF4-31A3D6A8B73B}" srcOrd="1" destOrd="0" presId="urn:microsoft.com/office/officeart/2005/8/layout/vList2"/>
    <dgm:cxn modelId="{B7AFEAFA-80D6-4EAE-9D12-2952B0775C2C}" type="presParOf" srcId="{D6ECFB2B-E86D-4849-A550-6C87BEE1AD80}" destId="{F83E76B2-0EDB-4A8F-B022-7D0BD3AFC2D5}" srcOrd="2" destOrd="0" presId="urn:microsoft.com/office/officeart/2005/8/layout/vList2"/>
    <dgm:cxn modelId="{197A6E77-DC3D-4D33-9152-4B83D739F869}" type="presParOf" srcId="{D6ECFB2B-E86D-4849-A550-6C87BEE1AD80}" destId="{03FE9AFE-B2C2-44A4-B945-7A67871BC6EB}" srcOrd="3" destOrd="0" presId="urn:microsoft.com/office/officeart/2005/8/layout/vList2"/>
    <dgm:cxn modelId="{04C1A093-1E48-4D4A-A319-F2EC2C92AAFF}" type="presParOf" srcId="{D6ECFB2B-E86D-4849-A550-6C87BEE1AD80}" destId="{1B697222-3CAC-4E4C-B9D5-8DB8A6EAFF02}"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886A6-4D82-4CB4-B071-51A54DD6C61F}">
      <dsp:nvSpPr>
        <dsp:cNvPr id="0" name=""/>
        <dsp:cNvSpPr/>
      </dsp:nvSpPr>
      <dsp:spPr>
        <a:xfrm>
          <a:off x="0" y="238567"/>
          <a:ext cx="8190870" cy="15268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1" kern="1200" err="1"/>
            <a:t>चरक</a:t>
          </a:r>
          <a:r>
            <a:rPr lang="en-US" sz="2900" b="1" kern="1200"/>
            <a:t> </a:t>
          </a:r>
          <a:r>
            <a:rPr lang="en-US" sz="2900" b="1" kern="1200" err="1"/>
            <a:t>संहिता</a:t>
          </a:r>
          <a:r>
            <a:rPr lang="en-US" sz="2900" b="1" kern="1200"/>
            <a:t> -</a:t>
          </a:r>
          <a:r>
            <a:rPr lang="en-US" sz="2900" kern="1200"/>
            <a:t> </a:t>
          </a:r>
          <a:r>
            <a:rPr lang="en-US" sz="2900" kern="1200" err="1"/>
            <a:t>सूत्रस्थान</a:t>
          </a:r>
          <a:r>
            <a:rPr lang="en-US" sz="2900" kern="1200"/>
            <a:t> </a:t>
          </a:r>
          <a:r>
            <a:rPr lang="en-US" sz="2900" kern="1200" err="1"/>
            <a:t>अध्याय</a:t>
          </a:r>
          <a:r>
            <a:rPr lang="en-US" sz="2900" kern="1200"/>
            <a:t> ( </a:t>
          </a:r>
          <a:r>
            <a:rPr lang="en-US" sz="2900" kern="1200" err="1"/>
            <a:t>षड्विरेचनशताश्रितीयाध्यायः</a:t>
          </a:r>
          <a:r>
            <a:rPr lang="en-US" sz="2900" kern="1200"/>
            <a:t> )</a:t>
          </a:r>
          <a:r>
            <a:rPr lang="en-US" sz="2900" kern="1200">
              <a:latin typeface="Trebuchet MS" panose="020B0603020202020204"/>
            </a:rPr>
            <a:t> 4/38 </a:t>
          </a:r>
          <a:r>
            <a:rPr lang="en-US" sz="2900" kern="1200" err="1"/>
            <a:t>शोथहर</a:t>
          </a:r>
          <a:r>
            <a:rPr lang="en-US" sz="2900" kern="1200"/>
            <a:t> </a:t>
          </a:r>
          <a:r>
            <a:rPr lang="en-US" sz="2900" kern="1200" err="1"/>
            <a:t>महाकषाय</a:t>
          </a:r>
        </a:p>
      </dsp:txBody>
      <dsp:txXfrm>
        <a:off x="74535" y="313102"/>
        <a:ext cx="8041800" cy="1377780"/>
      </dsp:txXfrm>
    </dsp:sp>
    <dsp:sp modelId="{B86F92D6-DD88-4893-AAA9-F83896C423CF}">
      <dsp:nvSpPr>
        <dsp:cNvPr id="0" name=""/>
        <dsp:cNvSpPr/>
      </dsp:nvSpPr>
      <dsp:spPr>
        <a:xfrm>
          <a:off x="0" y="1848937"/>
          <a:ext cx="8190870" cy="15268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err="1"/>
            <a:t>सुश्रुत</a:t>
          </a:r>
          <a:r>
            <a:rPr lang="en-US" sz="2900" b="1" kern="1200"/>
            <a:t> </a:t>
          </a:r>
          <a:r>
            <a:rPr lang="en-US" sz="2900" b="1" kern="1200" err="1"/>
            <a:t>संहिता</a:t>
          </a:r>
          <a:r>
            <a:rPr lang="en-US" sz="2900" b="1" kern="1200"/>
            <a:t>- </a:t>
          </a:r>
          <a:r>
            <a:rPr lang="en-US" sz="2900" kern="1200" err="1"/>
            <a:t>सूत्रस्थान</a:t>
          </a:r>
          <a:r>
            <a:rPr lang="en-US" sz="2900" kern="1200"/>
            <a:t> </a:t>
          </a:r>
          <a:r>
            <a:rPr lang="en-US" sz="2900" kern="1200" err="1"/>
            <a:t>अध्याय</a:t>
          </a:r>
          <a:r>
            <a:rPr lang="en-US" sz="2900" kern="1200"/>
            <a:t> 38/67-72 ( </a:t>
          </a:r>
          <a:r>
            <a:rPr lang="en-US" sz="2900" kern="1200" err="1"/>
            <a:t>द्रव्यसंग्रहणीय</a:t>
          </a:r>
          <a:r>
            <a:rPr lang="en-US" sz="2900" kern="1200"/>
            <a:t> )</a:t>
          </a:r>
        </a:p>
      </dsp:txBody>
      <dsp:txXfrm>
        <a:off x="74535" y="1923472"/>
        <a:ext cx="8041800" cy="1377780"/>
      </dsp:txXfrm>
    </dsp:sp>
    <dsp:sp modelId="{4DFF84A7-166B-444E-AC07-D4418A1C0F3F}">
      <dsp:nvSpPr>
        <dsp:cNvPr id="0" name=""/>
        <dsp:cNvSpPr/>
      </dsp:nvSpPr>
      <dsp:spPr>
        <a:xfrm>
          <a:off x="0" y="3459307"/>
          <a:ext cx="8190870" cy="15268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err="1"/>
            <a:t>भावप्रकाशनिघण्टुः</a:t>
          </a:r>
          <a:r>
            <a:rPr lang="en-US" sz="2900" b="1" kern="1200"/>
            <a:t>- </a:t>
          </a:r>
          <a:r>
            <a:rPr lang="en-US" sz="2900" kern="1200" err="1"/>
            <a:t>गुडूच्यादिवर्गः</a:t>
          </a:r>
          <a:r>
            <a:rPr lang="en-US" sz="2900" kern="1200"/>
            <a:t> 49</a:t>
          </a:r>
        </a:p>
      </dsp:txBody>
      <dsp:txXfrm>
        <a:off x="74535" y="3533842"/>
        <a:ext cx="8041800" cy="1377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8665C-2681-4BBF-AFC9-C8AE9D223884}">
      <dsp:nvSpPr>
        <dsp:cNvPr id="0" name=""/>
        <dsp:cNvSpPr/>
      </dsp:nvSpPr>
      <dsp:spPr>
        <a:xfrm>
          <a:off x="0" y="58845"/>
          <a:ext cx="6628804" cy="116795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err="1">
              <a:latin typeface="Trebuchet MS" panose="020B0603020202020204"/>
            </a:rPr>
            <a:t>Dashmool</a:t>
          </a:r>
          <a:r>
            <a:rPr lang="en-US" sz="2200" kern="1200"/>
            <a:t> extensively assists in soaking up calcium in the bones and promotes bone mineral density.</a:t>
          </a:r>
        </a:p>
      </dsp:txBody>
      <dsp:txXfrm>
        <a:off x="57015" y="115860"/>
        <a:ext cx="6514774" cy="1053922"/>
      </dsp:txXfrm>
    </dsp:sp>
    <dsp:sp modelId="{A000F88B-0E9A-46A6-8C79-B987881A97C0}">
      <dsp:nvSpPr>
        <dsp:cNvPr id="0" name=""/>
        <dsp:cNvSpPr/>
      </dsp:nvSpPr>
      <dsp:spPr>
        <a:xfrm>
          <a:off x="0" y="1290157"/>
          <a:ext cx="6628804" cy="1167952"/>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This helps in strengthening the bones and connective tissue and prevents them from breaking in the advanced years.</a:t>
          </a:r>
          <a:r>
            <a:rPr lang="en-US" sz="2200" kern="1200">
              <a:latin typeface="Trebuchet MS" panose="020B0603020202020204"/>
            </a:rPr>
            <a:t> </a:t>
          </a:r>
          <a:endParaRPr lang="en-US" sz="2200" kern="1200"/>
        </a:p>
      </dsp:txBody>
      <dsp:txXfrm>
        <a:off x="57015" y="1347172"/>
        <a:ext cx="6514774" cy="1053922"/>
      </dsp:txXfrm>
    </dsp:sp>
    <dsp:sp modelId="{1B2BE9A7-62C9-4AA8-B827-3A0C2734A638}">
      <dsp:nvSpPr>
        <dsp:cNvPr id="0" name=""/>
        <dsp:cNvSpPr/>
      </dsp:nvSpPr>
      <dsp:spPr>
        <a:xfrm>
          <a:off x="0" y="2521470"/>
          <a:ext cx="6628804" cy="1167952"/>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It also plays a significant role in the generation of collagen in the bones, protecting the bones from damage and enhancing overall skeletal health. </a:t>
          </a:r>
        </a:p>
      </dsp:txBody>
      <dsp:txXfrm>
        <a:off x="57015" y="2578485"/>
        <a:ext cx="6514774" cy="1053922"/>
      </dsp:txXfrm>
    </dsp:sp>
    <dsp:sp modelId="{86935667-257C-40D2-9CF0-ABB554C0D229}">
      <dsp:nvSpPr>
        <dsp:cNvPr id="0" name=""/>
        <dsp:cNvSpPr/>
      </dsp:nvSpPr>
      <dsp:spPr>
        <a:xfrm>
          <a:off x="0" y="3752783"/>
          <a:ext cx="6628804" cy="1167952"/>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Dashmool helps in </a:t>
          </a:r>
          <a:r>
            <a:rPr lang="en-US" sz="2200" kern="1200">
              <a:latin typeface="Trebuchet MS" panose="020B0603020202020204"/>
            </a:rPr>
            <a:t>curing</a:t>
          </a:r>
          <a:r>
            <a:rPr lang="en-US" sz="2200" kern="1200"/>
            <a:t> osteoporosis and osteomalacia but also diminishes the risks of bone fractures in older age.</a:t>
          </a:r>
        </a:p>
      </dsp:txBody>
      <dsp:txXfrm>
        <a:off x="57015" y="3809798"/>
        <a:ext cx="6514774" cy="10539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78D36-4DB0-48EF-B801-F8A93DF45392}">
      <dsp:nvSpPr>
        <dsp:cNvPr id="0" name=""/>
        <dsp:cNvSpPr/>
      </dsp:nvSpPr>
      <dsp:spPr>
        <a:xfrm>
          <a:off x="0" y="32058"/>
          <a:ext cx="7150226" cy="159704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a:t>Allergies and </a:t>
          </a:r>
          <a:r>
            <a:rPr lang="en-US" sz="4200" kern="1200" err="1">
              <a:latin typeface="Trebuchet MS" panose="020B0603020202020204"/>
            </a:rPr>
            <a:t>Sensitivites</a:t>
          </a:r>
          <a:endParaRPr lang="en-US" sz="4200" kern="1200" err="1"/>
        </a:p>
      </dsp:txBody>
      <dsp:txXfrm>
        <a:off x="77962" y="110020"/>
        <a:ext cx="6994302" cy="1441125"/>
      </dsp:txXfrm>
    </dsp:sp>
    <dsp:sp modelId="{37548E4C-6630-4232-A520-D77DE86DB2E4}">
      <dsp:nvSpPr>
        <dsp:cNvPr id="0" name=""/>
        <dsp:cNvSpPr/>
      </dsp:nvSpPr>
      <dsp:spPr>
        <a:xfrm>
          <a:off x="0" y="1750068"/>
          <a:ext cx="7150226" cy="159704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a:t>High dose in Pitta Prakriti Person </a:t>
          </a:r>
        </a:p>
      </dsp:txBody>
      <dsp:txXfrm>
        <a:off x="77962" y="1828030"/>
        <a:ext cx="6994302" cy="144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153F4-B7A9-4ABD-BEAA-4F8EFEF1704E}">
      <dsp:nvSpPr>
        <dsp:cNvPr id="0" name=""/>
        <dsp:cNvSpPr/>
      </dsp:nvSpPr>
      <dsp:spPr>
        <a:xfrm>
          <a:off x="0" y="884530"/>
          <a:ext cx="3058576" cy="19421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8E527-B10E-489C-AD46-D98DDF2D5E12}">
      <dsp:nvSpPr>
        <dsp:cNvPr id="0" name=""/>
        <dsp:cNvSpPr/>
      </dsp:nvSpPr>
      <dsp:spPr>
        <a:xfrm>
          <a:off x="339841" y="1207379"/>
          <a:ext cx="3058576" cy="194219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err="1"/>
            <a:t>शालपर्णी</a:t>
          </a:r>
          <a:r>
            <a:rPr lang="en-US" sz="1800" b="1" kern="1200"/>
            <a:t> </a:t>
          </a:r>
          <a:r>
            <a:rPr lang="en-US" sz="1800" b="1" kern="1200" err="1"/>
            <a:t>स्थिरा</a:t>
          </a:r>
          <a:r>
            <a:rPr lang="en-US" sz="1800" b="1" kern="1200"/>
            <a:t> </a:t>
          </a:r>
          <a:r>
            <a:rPr lang="en-US" sz="1800" b="1" kern="1200" err="1"/>
            <a:t>सौम्या</a:t>
          </a:r>
          <a:r>
            <a:rPr lang="en-US" sz="1800" b="1" kern="1200"/>
            <a:t> </a:t>
          </a:r>
          <a:r>
            <a:rPr lang="en-US" sz="1800" b="1" kern="1200" err="1"/>
            <a:t>त्रिपर्णी</a:t>
          </a:r>
          <a:r>
            <a:rPr lang="en-US" sz="1800" b="1" kern="1200"/>
            <a:t> </a:t>
          </a:r>
          <a:r>
            <a:rPr lang="en-US" sz="1800" b="1" kern="1200" err="1"/>
            <a:t>पीवरी</a:t>
          </a:r>
          <a:r>
            <a:rPr lang="en-US" sz="1800" b="1" kern="1200"/>
            <a:t> </a:t>
          </a:r>
          <a:r>
            <a:rPr lang="en-US" sz="1800" b="1" kern="1200" err="1"/>
            <a:t>गुहा</a:t>
          </a:r>
          <a:r>
            <a:rPr lang="en-US" sz="1800" b="1" kern="1200"/>
            <a:t> । </a:t>
          </a:r>
          <a:r>
            <a:rPr lang="en-US" sz="1800" b="1" kern="1200" err="1"/>
            <a:t>विदारिगन्धा</a:t>
          </a:r>
          <a:r>
            <a:rPr lang="en-US" sz="1800" b="1" kern="1200"/>
            <a:t> </a:t>
          </a:r>
          <a:r>
            <a:rPr lang="en-US" sz="1800" b="1" kern="1200" err="1"/>
            <a:t>दीर्घाङ्गी</a:t>
          </a:r>
          <a:r>
            <a:rPr lang="en-US" sz="1800" b="1" kern="1200"/>
            <a:t>' </a:t>
          </a:r>
          <a:r>
            <a:rPr lang="en-US" sz="1800" b="1" kern="1200" err="1"/>
            <a:t>दीर्घपत्रांऽशुमत्यपि</a:t>
          </a:r>
          <a:r>
            <a:rPr lang="en-US" sz="1800" b="1" kern="1200"/>
            <a:t> ॥३१॥</a:t>
          </a:r>
          <a:endParaRPr lang="en-US" sz="1800" b="0" kern="1200">
            <a:latin typeface="Trebuchet MS" panose="020B0603020202020204"/>
          </a:endParaRPr>
        </a:p>
      </dsp:txBody>
      <dsp:txXfrm>
        <a:off x="396726" y="1264264"/>
        <a:ext cx="2944806" cy="1828426"/>
      </dsp:txXfrm>
    </dsp:sp>
    <dsp:sp modelId="{27D050C0-8931-45AE-87A8-AC043CE37724}">
      <dsp:nvSpPr>
        <dsp:cNvPr id="0" name=""/>
        <dsp:cNvSpPr/>
      </dsp:nvSpPr>
      <dsp:spPr>
        <a:xfrm>
          <a:off x="3738260" y="884530"/>
          <a:ext cx="3058576" cy="19421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86188-376E-42EA-92D9-14B2236A7426}">
      <dsp:nvSpPr>
        <dsp:cNvPr id="0" name=""/>
        <dsp:cNvSpPr/>
      </dsp:nvSpPr>
      <dsp:spPr>
        <a:xfrm>
          <a:off x="4078102" y="1207379"/>
          <a:ext cx="3058576" cy="194219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t>शालपर्णी गुरुश्छर्दिज्वरश्वासातिसारजित् ॥३२॥</a:t>
          </a:r>
          <a:endParaRPr lang="en-US" sz="1800" b="1" kern="1200">
            <a:latin typeface="Trebuchet MS" panose="020B0603020202020204"/>
          </a:endParaRPr>
        </a:p>
      </dsp:txBody>
      <dsp:txXfrm>
        <a:off x="4134987" y="1264264"/>
        <a:ext cx="2944806" cy="1828426"/>
      </dsp:txXfrm>
    </dsp:sp>
    <dsp:sp modelId="{2D500A2C-3022-493E-B9FD-0DA952D2C803}">
      <dsp:nvSpPr>
        <dsp:cNvPr id="0" name=""/>
        <dsp:cNvSpPr/>
      </dsp:nvSpPr>
      <dsp:spPr>
        <a:xfrm>
          <a:off x="7476520" y="884530"/>
          <a:ext cx="3058576" cy="19421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9D732-D3C1-414A-BA4F-71833217E022}">
      <dsp:nvSpPr>
        <dsp:cNvPr id="0" name=""/>
        <dsp:cNvSpPr/>
      </dsp:nvSpPr>
      <dsp:spPr>
        <a:xfrm>
          <a:off x="7816362" y="1207379"/>
          <a:ext cx="3058576" cy="194219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Trebuchet MS" panose="020B0603020202020204"/>
            </a:rPr>
            <a:t> </a:t>
          </a:r>
          <a:r>
            <a:rPr lang="en-US" sz="1800" b="1" kern="1200"/>
            <a:t> </a:t>
          </a:r>
          <a:r>
            <a:rPr lang="en-US" sz="1800" b="1" kern="1200" err="1"/>
            <a:t>शोषदोषत्रयहरी</a:t>
          </a:r>
          <a:r>
            <a:rPr lang="en-US" sz="1800" b="1" kern="1200"/>
            <a:t> </a:t>
          </a:r>
          <a:r>
            <a:rPr lang="en-US" sz="1800" b="1" kern="1200" err="1"/>
            <a:t>बृंहण्युक्ता</a:t>
          </a:r>
          <a:r>
            <a:rPr lang="en-US" sz="1800" b="1" kern="1200"/>
            <a:t> </a:t>
          </a:r>
          <a:r>
            <a:rPr lang="en-US" sz="1800" b="1" kern="1200" err="1"/>
            <a:t>रसायनी</a:t>
          </a:r>
          <a:r>
            <a:rPr lang="en-US" sz="1800" b="1" kern="1200"/>
            <a:t> ।</a:t>
          </a:r>
          <a:r>
            <a:rPr lang="en-US" sz="1800" b="1" kern="1200" err="1"/>
            <a:t>तिक्ता</a:t>
          </a:r>
          <a:r>
            <a:rPr lang="en-US" sz="1800" b="1" kern="1200"/>
            <a:t> </a:t>
          </a:r>
          <a:r>
            <a:rPr lang="en-US" sz="1800" b="1" kern="1200" err="1"/>
            <a:t>विषहरी</a:t>
          </a:r>
          <a:r>
            <a:rPr lang="en-US" sz="1800" b="1" kern="1200"/>
            <a:t> </a:t>
          </a:r>
          <a:r>
            <a:rPr lang="en-US" sz="1800" b="1" kern="1200" err="1"/>
            <a:t>स्वादुः</a:t>
          </a:r>
          <a:r>
            <a:rPr lang="en-US" sz="1800" b="1" kern="1200"/>
            <a:t> </a:t>
          </a:r>
          <a:r>
            <a:rPr lang="en-US" sz="1800" b="1" kern="1200" err="1"/>
            <a:t>क्षतकासकृमिप्रणुत्</a:t>
          </a:r>
          <a:r>
            <a:rPr lang="en-US" sz="1800" b="1" kern="1200"/>
            <a:t> ॥३३॥</a:t>
          </a:r>
          <a:endParaRPr lang="en-US" sz="1800" kern="1200"/>
        </a:p>
      </dsp:txBody>
      <dsp:txXfrm>
        <a:off x="7873247" y="1264264"/>
        <a:ext cx="2944806" cy="1828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F3DD-201F-4A4B-8035-341E8E09F593}">
      <dsp:nvSpPr>
        <dsp:cNvPr id="0" name=""/>
        <dsp:cNvSpPr/>
      </dsp:nvSpPr>
      <dsp:spPr>
        <a:xfrm>
          <a:off x="1174"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5B9C5-4529-43A3-A38E-52584B2CE56B}">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err="1"/>
            <a:t>पृश्निपर्णी</a:t>
          </a:r>
          <a:r>
            <a:rPr lang="en-US" sz="2300" b="1" kern="1200"/>
            <a:t> </a:t>
          </a:r>
          <a:r>
            <a:rPr lang="en-US" sz="2300" b="1" kern="1200" err="1"/>
            <a:t>पृथक्पर्णी</a:t>
          </a:r>
          <a:r>
            <a:rPr lang="en-US" sz="2300" b="1" kern="1200"/>
            <a:t> </a:t>
          </a:r>
          <a:r>
            <a:rPr lang="en-US" sz="2300" b="1" kern="1200" err="1"/>
            <a:t>चित्रपण्र्ण्यहिपण्र्ण्यपि</a:t>
          </a:r>
          <a:r>
            <a:rPr lang="en-US" sz="2300" b="1" kern="1200"/>
            <a:t> । </a:t>
          </a:r>
          <a:r>
            <a:rPr lang="en-US" sz="2300" b="1" kern="1200" err="1"/>
            <a:t>क्रोष्ठविन्ना</a:t>
          </a:r>
          <a:r>
            <a:rPr lang="en-US" sz="2300" b="1" kern="1200"/>
            <a:t> </a:t>
          </a:r>
          <a:r>
            <a:rPr lang="en-US" sz="2300" b="1" kern="1200" err="1"/>
            <a:t>सिंहपुच्छी</a:t>
          </a:r>
          <a:r>
            <a:rPr lang="en-US" sz="2300" b="1" kern="1200"/>
            <a:t> </a:t>
          </a:r>
          <a:r>
            <a:rPr lang="en-US" sz="2300" b="1" kern="1200" err="1"/>
            <a:t>कलशी</a:t>
          </a:r>
          <a:r>
            <a:rPr lang="en-US" sz="2300" b="1" kern="1200"/>
            <a:t> </a:t>
          </a:r>
          <a:r>
            <a:rPr lang="en-US" sz="2300" b="1" kern="1200" err="1"/>
            <a:t>धावनिर्गुहा</a:t>
          </a:r>
          <a:r>
            <a:rPr lang="en-US" sz="2300" b="1" kern="1200"/>
            <a:t> ॥३४॥</a:t>
          </a:r>
          <a:endParaRPr lang="en-US" sz="2300" kern="1200"/>
        </a:p>
      </dsp:txBody>
      <dsp:txXfrm>
        <a:off x="535713" y="1032452"/>
        <a:ext cx="3967760" cy="2463577"/>
      </dsp:txXfrm>
    </dsp:sp>
    <dsp:sp modelId="{AD3C9522-5178-4E59-B980-A6AD28FA6D46}">
      <dsp:nvSpPr>
        <dsp:cNvPr id="0" name=""/>
        <dsp:cNvSpPr/>
      </dsp:nvSpPr>
      <dsp:spPr>
        <a:xfrm>
          <a:off x="5038013" y="520807"/>
          <a:ext cx="4121050" cy="26168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EFB8D-E686-47F8-A0CA-174D3B451F57}">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err="1"/>
            <a:t>पृश्निपर्णी</a:t>
          </a:r>
          <a:r>
            <a:rPr lang="en-US" sz="2300" b="1" kern="1200"/>
            <a:t> </a:t>
          </a:r>
          <a:r>
            <a:rPr lang="en-US" sz="2300" b="1" kern="1200" err="1"/>
            <a:t>त्रिदोषघ्नी</a:t>
          </a:r>
          <a:r>
            <a:rPr lang="en-US" sz="2300" b="1" kern="1200"/>
            <a:t> </a:t>
          </a:r>
          <a:r>
            <a:rPr lang="en-US" sz="2300" b="1" kern="1200" err="1"/>
            <a:t>वृष्योष्णा</a:t>
          </a:r>
          <a:r>
            <a:rPr lang="en-US" sz="2300" b="1" kern="1200"/>
            <a:t> </a:t>
          </a:r>
          <a:r>
            <a:rPr lang="en-US" sz="2300" b="1" kern="1200" err="1"/>
            <a:t>मधुराऽसरा</a:t>
          </a:r>
          <a:r>
            <a:rPr lang="en-US" sz="2300" b="1" kern="1200"/>
            <a:t> । </a:t>
          </a:r>
          <a:r>
            <a:rPr lang="en-US" sz="2300" b="1" kern="1200" err="1"/>
            <a:t>हन्ति</a:t>
          </a:r>
          <a:r>
            <a:rPr lang="en-US" sz="2300" b="1" kern="1200"/>
            <a:t> </a:t>
          </a:r>
          <a:r>
            <a:rPr lang="en-US" sz="2300" b="1" kern="1200" err="1"/>
            <a:t>दाहज्वरश्वासरक्तातीसारतृड्वमीः</a:t>
          </a:r>
          <a:r>
            <a:rPr lang="en-US" sz="2300" b="1" kern="1200"/>
            <a:t> ॥३५॥</a:t>
          </a:r>
          <a:endParaRPr lang="en-US" sz="2300" kern="1200"/>
        </a:p>
      </dsp:txBody>
      <dsp:txXfrm>
        <a:off x="5572553" y="1032452"/>
        <a:ext cx="3967760" cy="2463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34BE5-23AB-4F62-921E-3EEE5BCB6498}">
      <dsp:nvSpPr>
        <dsp:cNvPr id="0" name=""/>
        <dsp:cNvSpPr/>
      </dsp:nvSpPr>
      <dsp:spPr>
        <a:xfrm>
          <a:off x="1293" y="365980"/>
          <a:ext cx="4539188" cy="28823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A3E16-9935-4566-80A7-90FA3930B5F6}">
      <dsp:nvSpPr>
        <dsp:cNvPr id="0" name=""/>
        <dsp:cNvSpPr/>
      </dsp:nvSpPr>
      <dsp:spPr>
        <a:xfrm>
          <a:off x="505647" y="845116"/>
          <a:ext cx="4539188" cy="28823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err="1"/>
            <a:t>वार्त्ताकी</a:t>
          </a:r>
          <a:r>
            <a:rPr lang="en-US" sz="1900" b="1" kern="1200"/>
            <a:t> </a:t>
          </a:r>
          <a:r>
            <a:rPr lang="en-US" sz="1900" b="1" kern="1200" err="1"/>
            <a:t>क्षुद्रभण्टाकी</a:t>
          </a:r>
          <a:r>
            <a:rPr lang="en-US" sz="1900" b="1" kern="1200"/>
            <a:t> </a:t>
          </a:r>
          <a:r>
            <a:rPr lang="en-US" sz="1900" b="1" kern="1200" err="1"/>
            <a:t>महती</a:t>
          </a:r>
          <a:r>
            <a:rPr lang="en-US" sz="1900" b="1" kern="1200"/>
            <a:t> </a:t>
          </a:r>
          <a:r>
            <a:rPr lang="en-US" sz="1900" b="1" kern="1200" err="1"/>
            <a:t>बृहती</a:t>
          </a:r>
          <a:r>
            <a:rPr lang="en-US" sz="1900" b="1" kern="1200"/>
            <a:t> </a:t>
          </a:r>
          <a:r>
            <a:rPr lang="en-US" sz="1900" b="1" kern="1200" err="1"/>
            <a:t>कुली</a:t>
          </a:r>
          <a:r>
            <a:rPr lang="en-US" sz="1900" b="1" kern="1200"/>
            <a:t>। </a:t>
          </a:r>
          <a:r>
            <a:rPr lang="en-US" sz="1900" b="1" kern="1200" err="1"/>
            <a:t>हिङ्गुली</a:t>
          </a:r>
          <a:r>
            <a:rPr lang="en-US" sz="1900" b="1" kern="1200"/>
            <a:t> </a:t>
          </a:r>
          <a:r>
            <a:rPr lang="en-US" sz="1900" b="1" kern="1200" err="1"/>
            <a:t>राष्ट्रिका</a:t>
          </a:r>
          <a:r>
            <a:rPr lang="en-US" sz="1900" b="1" kern="1200"/>
            <a:t> </a:t>
          </a:r>
          <a:r>
            <a:rPr lang="en-US" sz="1900" b="1" kern="1200" err="1"/>
            <a:t>सिंही</a:t>
          </a:r>
          <a:r>
            <a:rPr lang="en-US" sz="1900" b="1" kern="1200"/>
            <a:t> </a:t>
          </a:r>
          <a:r>
            <a:rPr lang="en-US" sz="1900" b="1" kern="1200" err="1"/>
            <a:t>महोष्टी</a:t>
          </a:r>
          <a:r>
            <a:rPr lang="en-US" sz="1900" b="1" kern="1200"/>
            <a:t> </a:t>
          </a:r>
          <a:r>
            <a:rPr lang="en-US" sz="1900" b="1" kern="1200" err="1"/>
            <a:t>दुष्प्रघर्षिणी</a:t>
          </a:r>
          <a:r>
            <a:rPr lang="en-US" sz="1900" b="1" kern="1200"/>
            <a:t> ॥३६॥</a:t>
          </a:r>
          <a:endParaRPr lang="en-US" sz="1900" kern="1200"/>
        </a:p>
      </dsp:txBody>
      <dsp:txXfrm>
        <a:off x="590069" y="929538"/>
        <a:ext cx="4370344" cy="2713540"/>
      </dsp:txXfrm>
    </dsp:sp>
    <dsp:sp modelId="{71358EC8-79C9-4BBF-BCEC-0A4B5F450468}">
      <dsp:nvSpPr>
        <dsp:cNvPr id="0" name=""/>
        <dsp:cNvSpPr/>
      </dsp:nvSpPr>
      <dsp:spPr>
        <a:xfrm>
          <a:off x="5549190" y="365980"/>
          <a:ext cx="4539188" cy="28823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7E6D4-EE67-450B-990C-811203F7F6BD}">
      <dsp:nvSpPr>
        <dsp:cNvPr id="0" name=""/>
        <dsp:cNvSpPr/>
      </dsp:nvSpPr>
      <dsp:spPr>
        <a:xfrm>
          <a:off x="6053544" y="845116"/>
          <a:ext cx="4539188" cy="28823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err="1"/>
            <a:t>कटुतिक्ताऽऽस्यवैरस्यमलारोचकनाशिनी</a:t>
          </a:r>
          <a:r>
            <a:rPr lang="en-US" sz="1900" b="1" kern="1200"/>
            <a:t> । </a:t>
          </a:r>
          <a:r>
            <a:rPr lang="en-US" sz="1900" b="1" kern="1200" err="1">
              <a:latin typeface="Trebuchet MS" panose="020B0603020202020204"/>
            </a:rPr>
            <a:t>उष्णाकुष्ठज्वरश्वासशूलकासाग्निमान्ध्रजित्</a:t>
          </a:r>
          <a:r>
            <a:rPr lang="en-US" sz="1900" b="1" kern="1200"/>
            <a:t> ॥३७॥</a:t>
          </a:r>
          <a:endParaRPr lang="en-US" sz="1900" kern="1200"/>
        </a:p>
      </dsp:txBody>
      <dsp:txXfrm>
        <a:off x="6137966" y="929538"/>
        <a:ext cx="4370344" cy="2713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DD064-0DEF-4E96-BB6C-C20BD859CAB8}">
      <dsp:nvSpPr>
        <dsp:cNvPr id="0" name=""/>
        <dsp:cNvSpPr/>
      </dsp:nvSpPr>
      <dsp:spPr>
        <a:xfrm>
          <a:off x="1390" y="211748"/>
          <a:ext cx="4880885" cy="30993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9AC2F-0C91-44C6-BAE1-5439F551C96A}">
      <dsp:nvSpPr>
        <dsp:cNvPr id="0" name=""/>
        <dsp:cNvSpPr/>
      </dsp:nvSpPr>
      <dsp:spPr>
        <a:xfrm>
          <a:off x="543711" y="726953"/>
          <a:ext cx="4880885" cy="30993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कण्टकारी सरा तिक्ता कटुका दीपनी लघुः ॥४०॥</a:t>
          </a:r>
          <a:endParaRPr lang="en-US" sz="2900" kern="1200"/>
        </a:p>
      </dsp:txBody>
      <dsp:txXfrm>
        <a:off x="634488" y="817730"/>
        <a:ext cx="4699331" cy="2917808"/>
      </dsp:txXfrm>
    </dsp:sp>
    <dsp:sp modelId="{7B75544C-119C-42F9-8081-A1E3A98A0ED7}">
      <dsp:nvSpPr>
        <dsp:cNvPr id="0" name=""/>
        <dsp:cNvSpPr/>
      </dsp:nvSpPr>
      <dsp:spPr>
        <a:xfrm>
          <a:off x="5966917" y="211748"/>
          <a:ext cx="4880885" cy="309936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73ACC-BF6D-4420-B2FD-280282062CF5}">
      <dsp:nvSpPr>
        <dsp:cNvPr id="0" name=""/>
        <dsp:cNvSpPr/>
      </dsp:nvSpPr>
      <dsp:spPr>
        <a:xfrm>
          <a:off x="6509237" y="726953"/>
          <a:ext cx="4880885" cy="30993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रूक्षोष्णा पाचनी कासश्वासज्वरकफानिलान् । निहन्ति पीनसं पार्श्वपीडाकृमिहृदामयान् ॥४१॥</a:t>
          </a:r>
          <a:endParaRPr lang="en-US" sz="2900" kern="1200"/>
        </a:p>
      </dsp:txBody>
      <dsp:txXfrm>
        <a:off x="6600014" y="817730"/>
        <a:ext cx="4699331" cy="2917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72FF1-9D6A-457A-92E5-458261CE8BEC}">
      <dsp:nvSpPr>
        <dsp:cNvPr id="0" name=""/>
        <dsp:cNvSpPr/>
      </dsp:nvSpPr>
      <dsp:spPr>
        <a:xfrm>
          <a:off x="0" y="773522"/>
          <a:ext cx="2989551" cy="18983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33710-9777-45A3-A4FA-FB61A90C3F21}">
      <dsp:nvSpPr>
        <dsp:cNvPr id="0" name=""/>
        <dsp:cNvSpPr/>
      </dsp:nvSpPr>
      <dsp:spPr>
        <a:xfrm>
          <a:off x="332172" y="1089085"/>
          <a:ext cx="2989551" cy="18983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err="1"/>
            <a:t>गोक्षुरः</a:t>
          </a:r>
          <a:r>
            <a:rPr lang="en-US" sz="1700" b="1" kern="1200"/>
            <a:t> </a:t>
          </a:r>
          <a:r>
            <a:rPr lang="en-US" sz="1700" b="1" kern="1200" err="1"/>
            <a:t>क्षुरकोऽपि</a:t>
          </a:r>
          <a:r>
            <a:rPr lang="en-US" sz="1700" b="1" kern="1200"/>
            <a:t> </a:t>
          </a:r>
          <a:r>
            <a:rPr lang="en-US" sz="1700" b="1" kern="1200" err="1"/>
            <a:t>स्यात्त्रिकण्टः</a:t>
          </a:r>
          <a:r>
            <a:rPr lang="en-US" sz="1700" b="1" kern="1200"/>
            <a:t> </a:t>
          </a:r>
          <a:r>
            <a:rPr lang="en-US" sz="1700" b="1" kern="1200" err="1"/>
            <a:t>स्वादुकण्टकः</a:t>
          </a:r>
          <a:r>
            <a:rPr lang="en-US" sz="1700" b="1" kern="1200"/>
            <a:t> । </a:t>
          </a:r>
          <a:r>
            <a:rPr lang="en-US" sz="1700" b="1" kern="1200" err="1"/>
            <a:t>गोकण्टको</a:t>
          </a:r>
          <a:r>
            <a:rPr lang="en-US" sz="1700" b="1" kern="1200"/>
            <a:t> </a:t>
          </a:r>
          <a:r>
            <a:rPr lang="en-US" sz="1700" b="1" kern="1200" err="1"/>
            <a:t>गोक्षुरको</a:t>
          </a:r>
          <a:r>
            <a:rPr lang="en-US" sz="1700" b="1" kern="1200"/>
            <a:t> </a:t>
          </a:r>
          <a:r>
            <a:rPr lang="en-US" sz="1700" b="1" kern="1200" err="1"/>
            <a:t>वनश्रृङ्गाट</a:t>
          </a:r>
          <a:r>
            <a:rPr lang="en-US" sz="1700" b="1" kern="1200"/>
            <a:t> </a:t>
          </a:r>
          <a:r>
            <a:rPr lang="en-US" sz="1700" b="1" kern="1200" err="1"/>
            <a:t>इत्यपि</a:t>
          </a:r>
          <a:r>
            <a:rPr lang="en-US" sz="1700" b="1" kern="1200"/>
            <a:t> ॥४४॥</a:t>
          </a:r>
        </a:p>
      </dsp:txBody>
      <dsp:txXfrm>
        <a:off x="387773" y="1144686"/>
        <a:ext cx="2878349" cy="1787163"/>
      </dsp:txXfrm>
    </dsp:sp>
    <dsp:sp modelId="{49174D43-4F92-4A36-82AB-EA21A3BBA39A}">
      <dsp:nvSpPr>
        <dsp:cNvPr id="0" name=""/>
        <dsp:cNvSpPr/>
      </dsp:nvSpPr>
      <dsp:spPr>
        <a:xfrm>
          <a:off x="3653896" y="773522"/>
          <a:ext cx="2989551" cy="18983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5238FA-3DCC-41E0-8D5A-AAA97F44B65A}">
      <dsp:nvSpPr>
        <dsp:cNvPr id="0" name=""/>
        <dsp:cNvSpPr/>
      </dsp:nvSpPr>
      <dsp:spPr>
        <a:xfrm>
          <a:off x="3986068" y="1089085"/>
          <a:ext cx="2989551" cy="18983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err="1"/>
            <a:t>पलङ्कषा</a:t>
          </a:r>
          <a:r>
            <a:rPr lang="en-US" sz="1700" b="1" kern="1200"/>
            <a:t> </a:t>
          </a:r>
          <a:r>
            <a:rPr lang="en-US" sz="1700" b="1" kern="1200" err="1"/>
            <a:t>श्वदंष्ट्रा</a:t>
          </a:r>
          <a:r>
            <a:rPr lang="en-US" sz="1700" b="1" kern="1200"/>
            <a:t> च </a:t>
          </a:r>
          <a:r>
            <a:rPr lang="en-US" sz="1700" b="1" kern="1200" err="1"/>
            <a:t>तथा</a:t>
          </a:r>
          <a:r>
            <a:rPr lang="en-US" sz="1700" b="1" kern="1200"/>
            <a:t> </a:t>
          </a:r>
          <a:r>
            <a:rPr lang="en-US" sz="1700" b="1" kern="1200" err="1"/>
            <a:t>स्यादिक्षुगन्धिका</a:t>
          </a:r>
          <a:r>
            <a:rPr lang="en-US" sz="1700" b="1" kern="1200"/>
            <a:t> । </a:t>
          </a:r>
          <a:r>
            <a:rPr lang="en-US" sz="1700" b="1" kern="1200" err="1"/>
            <a:t>गोक्षुरः</a:t>
          </a:r>
          <a:r>
            <a:rPr lang="en-US" sz="1700" b="1" kern="1200"/>
            <a:t> </a:t>
          </a:r>
          <a:r>
            <a:rPr lang="en-US" sz="1700" b="1" kern="1200" err="1"/>
            <a:t>शीतलः</a:t>
          </a:r>
          <a:r>
            <a:rPr lang="en-US" sz="1700" b="1" kern="1200"/>
            <a:t> </a:t>
          </a:r>
          <a:r>
            <a:rPr lang="en-US" sz="1700" b="1" kern="1200" err="1"/>
            <a:t>स्वादुर्बलकृद्वस्तिशोधनः</a:t>
          </a:r>
          <a:r>
            <a:rPr lang="en-US" sz="1700" b="1" kern="1200"/>
            <a:t> ॥४५॥</a:t>
          </a:r>
        </a:p>
      </dsp:txBody>
      <dsp:txXfrm>
        <a:off x="4041669" y="1144686"/>
        <a:ext cx="2878349" cy="1787163"/>
      </dsp:txXfrm>
    </dsp:sp>
    <dsp:sp modelId="{D378CC83-27A6-4A63-9C09-0385116B051D}">
      <dsp:nvSpPr>
        <dsp:cNvPr id="0" name=""/>
        <dsp:cNvSpPr/>
      </dsp:nvSpPr>
      <dsp:spPr>
        <a:xfrm>
          <a:off x="7307792" y="773522"/>
          <a:ext cx="2989551" cy="18983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CA915-5826-4FE1-9D6D-B99CFDE6BB59}">
      <dsp:nvSpPr>
        <dsp:cNvPr id="0" name=""/>
        <dsp:cNvSpPr/>
      </dsp:nvSpPr>
      <dsp:spPr>
        <a:xfrm>
          <a:off x="7639964" y="1089085"/>
          <a:ext cx="2989551" cy="18983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err="1"/>
            <a:t>मधुरो</a:t>
          </a:r>
          <a:r>
            <a:rPr lang="en-US" sz="1700" b="1" kern="1200"/>
            <a:t> </a:t>
          </a:r>
          <a:r>
            <a:rPr lang="en-US" sz="1700" b="1" kern="1200" err="1"/>
            <a:t>दीपनो</a:t>
          </a:r>
          <a:r>
            <a:rPr lang="en-US" sz="1700" b="1" kern="1200"/>
            <a:t> </a:t>
          </a:r>
          <a:r>
            <a:rPr lang="en-US" sz="1700" b="1" kern="1200" err="1"/>
            <a:t>वृष्यः</a:t>
          </a:r>
          <a:r>
            <a:rPr lang="en-US" sz="1700" b="1" kern="1200"/>
            <a:t> </a:t>
          </a:r>
          <a:r>
            <a:rPr lang="en-US" sz="1700" b="1" kern="1200" err="1"/>
            <a:t>पुष्टिदश्चाश्मरीहरः</a:t>
          </a:r>
          <a:r>
            <a:rPr lang="en-US" sz="1700" b="1" kern="1200"/>
            <a:t> । </a:t>
          </a:r>
          <a:r>
            <a:rPr lang="en-US" sz="1700" b="1" kern="1200" err="1"/>
            <a:t>प्रमेहश्वासकासार्शः</a:t>
          </a:r>
          <a:r>
            <a:rPr lang="en-US" sz="1700" b="1" kern="1200"/>
            <a:t> </a:t>
          </a:r>
          <a:r>
            <a:rPr lang="en-US" sz="1700" b="1" kern="1200" err="1"/>
            <a:t>कृच्छ्रहृद्रोगवातनुत्</a:t>
          </a:r>
          <a:r>
            <a:rPr lang="en-US" sz="1700" b="1" kern="1200"/>
            <a:t> ॥४६॥</a:t>
          </a:r>
        </a:p>
      </dsp:txBody>
      <dsp:txXfrm>
        <a:off x="7695565" y="1144686"/>
        <a:ext cx="2878349" cy="17871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766C0-1196-4CF4-8181-E944609ADA7E}">
      <dsp:nvSpPr>
        <dsp:cNvPr id="0" name=""/>
        <dsp:cNvSpPr/>
      </dsp:nvSpPr>
      <dsp:spPr>
        <a:xfrm>
          <a:off x="896" y="1389177"/>
          <a:ext cx="3699829" cy="9249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Trebuchet MS" panose="020B0603020202020204"/>
            </a:rPr>
            <a:t>Vitamin C &amp; </a:t>
          </a:r>
          <a:r>
            <a:rPr lang="en-US" sz="2000" kern="1200" err="1">
              <a:latin typeface="Trebuchet MS" panose="020B0603020202020204"/>
            </a:rPr>
            <a:t>Ascrobic</a:t>
          </a:r>
          <a:r>
            <a:rPr lang="en-US" sz="2000" kern="1200">
              <a:latin typeface="Trebuchet MS" panose="020B0603020202020204"/>
            </a:rPr>
            <a:t> acid is present in stem.</a:t>
          </a:r>
          <a:endParaRPr lang="en-US" sz="2000" kern="1200"/>
        </a:p>
      </dsp:txBody>
      <dsp:txXfrm>
        <a:off x="27987" y="1416268"/>
        <a:ext cx="3645647" cy="870775"/>
      </dsp:txXfrm>
    </dsp:sp>
    <dsp:sp modelId="{D7F0C5B9-E03F-4CA2-B596-CE59266D7433}">
      <dsp:nvSpPr>
        <dsp:cNvPr id="0" name=""/>
        <dsp:cNvSpPr/>
      </dsp:nvSpPr>
      <dsp:spPr>
        <a:xfrm rot="5400000">
          <a:off x="1769877" y="2395068"/>
          <a:ext cx="161867" cy="16186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96E1A-8BAE-4321-8270-0DEAC73D3AE3}">
      <dsp:nvSpPr>
        <dsp:cNvPr id="0" name=""/>
        <dsp:cNvSpPr/>
      </dsp:nvSpPr>
      <dsp:spPr>
        <a:xfrm>
          <a:off x="896" y="2637869"/>
          <a:ext cx="3699829" cy="924957"/>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Trebuchet MS" panose="020B0603020202020204"/>
            </a:rPr>
            <a:t>Act as a good reducing agent by donating H+ ion.</a:t>
          </a:r>
          <a:endParaRPr lang="en-US" sz="2000" kern="1200"/>
        </a:p>
      </dsp:txBody>
      <dsp:txXfrm>
        <a:off x="27987" y="2664960"/>
        <a:ext cx="3645647" cy="870775"/>
      </dsp:txXfrm>
    </dsp:sp>
    <dsp:sp modelId="{BEDE8E19-7B85-42FC-B27B-6E717ECEDFA5}">
      <dsp:nvSpPr>
        <dsp:cNvPr id="0" name=""/>
        <dsp:cNvSpPr/>
      </dsp:nvSpPr>
      <dsp:spPr>
        <a:xfrm rot="5400000">
          <a:off x="1769877" y="3643761"/>
          <a:ext cx="161867" cy="16186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538DB7-4645-447A-92FA-9B45402FD898}">
      <dsp:nvSpPr>
        <dsp:cNvPr id="0" name=""/>
        <dsp:cNvSpPr/>
      </dsp:nvSpPr>
      <dsp:spPr>
        <a:xfrm>
          <a:off x="896" y="3886562"/>
          <a:ext cx="3699829" cy="924957"/>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Trebuchet MS" panose="020B0603020202020204"/>
            </a:rPr>
            <a:t>Neutralizes the reaction .</a:t>
          </a:r>
          <a:endParaRPr lang="en-US" sz="2000" kern="1200"/>
        </a:p>
      </dsp:txBody>
      <dsp:txXfrm>
        <a:off x="27987" y="3913653"/>
        <a:ext cx="3645647" cy="870775"/>
      </dsp:txXfrm>
    </dsp:sp>
    <dsp:sp modelId="{236A66F5-9408-4BB3-A93D-9CC402B805F5}">
      <dsp:nvSpPr>
        <dsp:cNvPr id="0" name=""/>
        <dsp:cNvSpPr/>
      </dsp:nvSpPr>
      <dsp:spPr>
        <a:xfrm>
          <a:off x="4218702" y="1389177"/>
          <a:ext cx="3699829" cy="9249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Trebuchet MS" panose="020B0603020202020204"/>
            </a:rPr>
            <a:t>Secondary metabolite - Phenolic </a:t>
          </a:r>
          <a:r>
            <a:rPr lang="en-US" sz="2000" kern="1200" err="1">
              <a:latin typeface="Trebuchet MS" panose="020B0603020202020204"/>
            </a:rPr>
            <a:t>compound,Flavonoids</a:t>
          </a:r>
          <a:r>
            <a:rPr lang="en-US" sz="2000" kern="1200">
              <a:latin typeface="Trebuchet MS" panose="020B0603020202020204"/>
            </a:rPr>
            <a:t> are present.</a:t>
          </a:r>
          <a:endParaRPr lang="en-US" sz="2000" kern="1200"/>
        </a:p>
      </dsp:txBody>
      <dsp:txXfrm>
        <a:off x="4245793" y="1416268"/>
        <a:ext cx="3645647" cy="870775"/>
      </dsp:txXfrm>
    </dsp:sp>
    <dsp:sp modelId="{41304F66-EFF1-4C7E-81E6-6CD4E7FDE219}">
      <dsp:nvSpPr>
        <dsp:cNvPr id="0" name=""/>
        <dsp:cNvSpPr/>
      </dsp:nvSpPr>
      <dsp:spPr>
        <a:xfrm rot="5400000">
          <a:off x="5987683" y="2395068"/>
          <a:ext cx="161867" cy="16186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C370B0-7B70-4F95-A550-04D08BCA7451}">
      <dsp:nvSpPr>
        <dsp:cNvPr id="0" name=""/>
        <dsp:cNvSpPr/>
      </dsp:nvSpPr>
      <dsp:spPr>
        <a:xfrm>
          <a:off x="4218702" y="2637869"/>
          <a:ext cx="3699829" cy="924957"/>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Trebuchet MS" panose="020B0603020202020204"/>
            </a:rPr>
            <a:t>Act as quenching the free radical or chelate metal ion . </a:t>
          </a:r>
        </a:p>
      </dsp:txBody>
      <dsp:txXfrm>
        <a:off x="4245793" y="2664960"/>
        <a:ext cx="3645647" cy="870775"/>
      </dsp:txXfrm>
    </dsp:sp>
    <dsp:sp modelId="{780786EA-6A34-411D-A45E-89E55972283B}">
      <dsp:nvSpPr>
        <dsp:cNvPr id="0" name=""/>
        <dsp:cNvSpPr/>
      </dsp:nvSpPr>
      <dsp:spPr>
        <a:xfrm rot="5400000">
          <a:off x="5987683" y="3643761"/>
          <a:ext cx="161867" cy="16186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24C811-4AFC-467E-9200-D69D7697CFEE}">
      <dsp:nvSpPr>
        <dsp:cNvPr id="0" name=""/>
        <dsp:cNvSpPr/>
      </dsp:nvSpPr>
      <dsp:spPr>
        <a:xfrm>
          <a:off x="4218702" y="3886562"/>
          <a:ext cx="3699829" cy="924957"/>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Trebuchet MS" panose="020B0603020202020204"/>
            </a:rPr>
            <a:t>Neutralizes the reaction .</a:t>
          </a:r>
        </a:p>
      </dsp:txBody>
      <dsp:txXfrm>
        <a:off x="4245793" y="3913653"/>
        <a:ext cx="3645647" cy="870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E8167-1913-4769-B5F1-358BF43355AD}">
      <dsp:nvSpPr>
        <dsp:cNvPr id="0" name=""/>
        <dsp:cNvSpPr/>
      </dsp:nvSpPr>
      <dsp:spPr>
        <a:xfrm>
          <a:off x="0" y="495135"/>
          <a:ext cx="8933717" cy="9140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F4E94-6633-4FFD-A8AA-437CE49A513E}">
      <dsp:nvSpPr>
        <dsp:cNvPr id="0" name=""/>
        <dsp:cNvSpPr/>
      </dsp:nvSpPr>
      <dsp:spPr>
        <a:xfrm>
          <a:off x="276514" y="700807"/>
          <a:ext cx="502753" cy="502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7735D-EDC8-476A-A6F8-F40385454BF7}">
      <dsp:nvSpPr>
        <dsp:cNvPr id="0" name=""/>
        <dsp:cNvSpPr/>
      </dsp:nvSpPr>
      <dsp:spPr>
        <a:xfrm>
          <a:off x="1055781" y="495135"/>
          <a:ext cx="7877935" cy="91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42" tIns="96742" rIns="96742" bIns="96742" numCol="1" spcCol="1270" anchor="ctr" anchorCtr="0">
          <a:noAutofit/>
        </a:bodyPr>
        <a:lstStyle/>
        <a:p>
          <a:pPr marL="0" lvl="0" indent="0" algn="l" defTabSz="711200" rtl="0">
            <a:lnSpc>
              <a:spcPct val="100000"/>
            </a:lnSpc>
            <a:spcBef>
              <a:spcPct val="0"/>
            </a:spcBef>
            <a:spcAft>
              <a:spcPct val="35000"/>
            </a:spcAft>
            <a:buNone/>
          </a:pPr>
          <a:r>
            <a:rPr lang="en-US" sz="1600" kern="1200" err="1"/>
            <a:t>Dashmool</a:t>
          </a:r>
          <a:r>
            <a:rPr lang="en-US" sz="1600" kern="1200"/>
            <a:t> may help regulate lipid metabolism, promoting a healthier lipid profile and reducing the risk of cardiovascular complications associated with diabetes</a:t>
          </a:r>
          <a:r>
            <a:rPr lang="en-US" sz="1600" kern="1200">
              <a:latin typeface="Trebuchet MS" panose="020B0603020202020204"/>
            </a:rPr>
            <a:t> .</a:t>
          </a:r>
          <a:endParaRPr lang="en-US" sz="1600" kern="1200"/>
        </a:p>
      </dsp:txBody>
      <dsp:txXfrm>
        <a:off x="1055781" y="495135"/>
        <a:ext cx="7877935" cy="914096"/>
      </dsp:txXfrm>
    </dsp:sp>
    <dsp:sp modelId="{02D680A8-99B4-4C10-88BA-5901685BD40A}">
      <dsp:nvSpPr>
        <dsp:cNvPr id="0" name=""/>
        <dsp:cNvSpPr/>
      </dsp:nvSpPr>
      <dsp:spPr>
        <a:xfrm>
          <a:off x="0" y="1637756"/>
          <a:ext cx="8933717" cy="9140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29309-1084-4E92-A940-D0EA4D3298CD}">
      <dsp:nvSpPr>
        <dsp:cNvPr id="0" name=""/>
        <dsp:cNvSpPr/>
      </dsp:nvSpPr>
      <dsp:spPr>
        <a:xfrm>
          <a:off x="276514" y="1843427"/>
          <a:ext cx="502753" cy="502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3AE92-BF33-4063-BD7A-431E777839BC}">
      <dsp:nvSpPr>
        <dsp:cNvPr id="0" name=""/>
        <dsp:cNvSpPr/>
      </dsp:nvSpPr>
      <dsp:spPr>
        <a:xfrm>
          <a:off x="1055781" y="1637756"/>
          <a:ext cx="7877935" cy="91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42" tIns="96742" rIns="96742" bIns="96742" numCol="1" spcCol="1270" anchor="ctr" anchorCtr="0">
          <a:noAutofit/>
        </a:bodyPr>
        <a:lstStyle/>
        <a:p>
          <a:pPr marL="0" lvl="0" indent="0" algn="l" defTabSz="711200" rtl="0">
            <a:lnSpc>
              <a:spcPct val="100000"/>
            </a:lnSpc>
            <a:spcBef>
              <a:spcPct val="0"/>
            </a:spcBef>
            <a:spcAft>
              <a:spcPct val="35000"/>
            </a:spcAft>
            <a:buNone/>
          </a:pPr>
          <a:r>
            <a:rPr lang="en-US" sz="1600" kern="1200"/>
            <a:t>Diabetes is often accompanied by dyslipidemia, characterized by elevated levels of triglycerides and LDL cholesterol and decreased levels of HDL cholesterol</a:t>
          </a:r>
          <a:r>
            <a:rPr lang="en-US" sz="1600" kern="1200">
              <a:latin typeface="Trebuchet MS" panose="020B0603020202020204"/>
            </a:rPr>
            <a:t> </a:t>
          </a:r>
          <a:r>
            <a:rPr lang="en-US" sz="1600" kern="1200"/>
            <a:t>.</a:t>
          </a:r>
        </a:p>
      </dsp:txBody>
      <dsp:txXfrm>
        <a:off x="1055781" y="1637756"/>
        <a:ext cx="7877935" cy="914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25B5F-BEA1-45C3-B5D8-24EEA282BE64}">
      <dsp:nvSpPr>
        <dsp:cNvPr id="0" name=""/>
        <dsp:cNvSpPr/>
      </dsp:nvSpPr>
      <dsp:spPr>
        <a:xfrm>
          <a:off x="0" y="14663"/>
          <a:ext cx="10394089" cy="13272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Agnimand  primarily arises due to an imbalance of the Pitta doshas in the body and portrays a state of an incomplete process of digestion. </a:t>
          </a:r>
        </a:p>
      </dsp:txBody>
      <dsp:txXfrm>
        <a:off x="64789" y="79452"/>
        <a:ext cx="10264511" cy="1197640"/>
      </dsp:txXfrm>
    </dsp:sp>
    <dsp:sp modelId="{F83E76B2-0EDB-4A8F-B022-7D0BD3AFC2D5}">
      <dsp:nvSpPr>
        <dsp:cNvPr id="0" name=""/>
        <dsp:cNvSpPr/>
      </dsp:nvSpPr>
      <dsp:spPr>
        <a:xfrm>
          <a:off x="0" y="1413882"/>
          <a:ext cx="10394089" cy="13272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Dashmool vigorously helps in treating a wide range of gastrointestinal abnormalities as well, like flatulence, peptic ulcer gastroesophageal reflux disease, constipation, heartburn, and stomach pain. </a:t>
          </a:r>
        </a:p>
      </dsp:txBody>
      <dsp:txXfrm>
        <a:off x="64789" y="1478671"/>
        <a:ext cx="10264511" cy="1197640"/>
      </dsp:txXfrm>
    </dsp:sp>
    <dsp:sp modelId="{1B697222-3CAC-4E4C-B9D5-8DB8A6EAFF02}">
      <dsp:nvSpPr>
        <dsp:cNvPr id="0" name=""/>
        <dsp:cNvSpPr/>
      </dsp:nvSpPr>
      <dsp:spPr>
        <a:xfrm>
          <a:off x="0" y="2813101"/>
          <a:ext cx="10394089" cy="13272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Dashmool additionally helps to eliminate abdominal gas and in turn curtails abdominal distension, bloating, and gaseous cramps.</a:t>
          </a:r>
        </a:p>
      </dsp:txBody>
      <dsp:txXfrm>
        <a:off x="64789" y="2877890"/>
        <a:ext cx="10264511" cy="1197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dinesh_valke/2366330381"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4CEC8CA-15EE-EBB1-CD4F-F2E68A3E3193}"/>
              </a:ext>
            </a:extLst>
          </p:cNvPr>
          <p:cNvPicPr>
            <a:picLocks noChangeAspect="1"/>
          </p:cNvPicPr>
          <p:nvPr/>
        </p:nvPicPr>
        <p:blipFill>
          <a:blip r:embed="rId2"/>
          <a:stretch>
            <a:fillRect/>
          </a:stretch>
        </p:blipFill>
        <p:spPr>
          <a:xfrm>
            <a:off x="904875" y="0"/>
            <a:ext cx="1905000" cy="1533525"/>
          </a:xfrm>
          <a:prstGeom prst="rect">
            <a:avLst/>
          </a:prstGeom>
        </p:spPr>
      </p:pic>
      <p:sp>
        <p:nvSpPr>
          <p:cNvPr id="7" name="Title 1">
            <a:extLst>
              <a:ext uri="{FF2B5EF4-FFF2-40B4-BE49-F238E27FC236}">
                <a16:creationId xmlns:a16="http://schemas.microsoft.com/office/drawing/2014/main" xmlns="" id="{0EEC431D-C517-EEB6-45DE-47186A1141F8}"/>
              </a:ext>
            </a:extLst>
          </p:cNvPr>
          <p:cNvSpPr>
            <a:spLocks noGrp="1"/>
          </p:cNvSpPr>
          <p:nvPr>
            <p:ph type="ctrTitle"/>
          </p:nvPr>
        </p:nvSpPr>
        <p:spPr>
          <a:xfrm rot="10800000" flipV="1">
            <a:off x="2103904" y="80880"/>
            <a:ext cx="9495845" cy="1340034"/>
          </a:xfrm>
        </p:spPr>
        <p:txBody>
          <a:bodyPr/>
          <a:lstStyle/>
          <a:p>
            <a:r>
              <a:rPr lang="en-US" sz="4000" b="1" err="1">
                <a:solidFill>
                  <a:schemeClr val="tx2"/>
                </a:solidFill>
              </a:rPr>
              <a:t>Jeevak</a:t>
            </a:r>
            <a:r>
              <a:rPr lang="en-US" sz="4000" b="1">
                <a:solidFill>
                  <a:schemeClr val="tx2"/>
                </a:solidFill>
              </a:rPr>
              <a:t> </a:t>
            </a:r>
            <a:r>
              <a:rPr lang="en-US" sz="4000" b="1" err="1">
                <a:solidFill>
                  <a:schemeClr val="tx2"/>
                </a:solidFill>
              </a:rPr>
              <a:t>Ayurved</a:t>
            </a:r>
            <a:r>
              <a:rPr lang="en-US" sz="4000" b="1">
                <a:solidFill>
                  <a:schemeClr val="tx2"/>
                </a:solidFill>
              </a:rPr>
              <a:t> Medical College and Hospital Research Centre </a:t>
            </a:r>
          </a:p>
        </p:txBody>
      </p:sp>
      <p:sp>
        <p:nvSpPr>
          <p:cNvPr id="15" name="TextBox 14">
            <a:extLst>
              <a:ext uri="{FF2B5EF4-FFF2-40B4-BE49-F238E27FC236}">
                <a16:creationId xmlns:a16="http://schemas.microsoft.com/office/drawing/2014/main" xmlns="" id="{B99690B1-B7F9-DC9B-E978-8ACDD57C7C6F}"/>
              </a:ext>
            </a:extLst>
          </p:cNvPr>
          <p:cNvSpPr txBox="1"/>
          <p:nvPr/>
        </p:nvSpPr>
        <p:spPr>
          <a:xfrm>
            <a:off x="-1201462" y="5943600"/>
            <a:ext cx="1828800" cy="1828800"/>
          </a:xfrm>
          <a:prstGeom prst="rect">
            <a:avLst/>
          </a:prstGeom>
          <a:noFill/>
        </p:spPr>
        <p:txBody>
          <a:bodyPr wrap="square" rtlCol="0">
            <a:spAutoFit/>
          </a:bodyPr>
          <a:lstStyle/>
          <a:p>
            <a:pPr algn="l"/>
            <a:endParaRPr lang="en-US"/>
          </a:p>
        </p:txBody>
      </p:sp>
      <p:sp>
        <p:nvSpPr>
          <p:cNvPr id="18" name="TextBox 17">
            <a:extLst>
              <a:ext uri="{FF2B5EF4-FFF2-40B4-BE49-F238E27FC236}">
                <a16:creationId xmlns:a16="http://schemas.microsoft.com/office/drawing/2014/main" xmlns="" id="{0EE11A33-2293-63FF-1414-57865E7DA899}"/>
              </a:ext>
            </a:extLst>
          </p:cNvPr>
          <p:cNvSpPr txBox="1"/>
          <p:nvPr/>
        </p:nvSpPr>
        <p:spPr>
          <a:xfrm>
            <a:off x="134160" y="4704354"/>
            <a:ext cx="3164680" cy="646331"/>
          </a:xfrm>
          <a:prstGeom prst="rect">
            <a:avLst/>
          </a:prstGeom>
          <a:noFill/>
        </p:spPr>
        <p:txBody>
          <a:bodyPr wrap="square" lIns="91440" tIns="45720" rIns="91440" bIns="45720" rtlCol="0" anchor="t">
            <a:spAutoFit/>
          </a:bodyPr>
          <a:lstStyle/>
          <a:p>
            <a:pPr algn="l"/>
            <a:r>
              <a:rPr lang="en-US" sz="3600" b="1"/>
              <a:t>Guided by</a:t>
            </a:r>
          </a:p>
        </p:txBody>
      </p:sp>
      <p:sp>
        <p:nvSpPr>
          <p:cNvPr id="19" name="TextBox 18">
            <a:extLst>
              <a:ext uri="{FF2B5EF4-FFF2-40B4-BE49-F238E27FC236}">
                <a16:creationId xmlns:a16="http://schemas.microsoft.com/office/drawing/2014/main" xmlns="" id="{3A040607-4AFE-F004-5851-8D22F6119FD5}"/>
              </a:ext>
            </a:extLst>
          </p:cNvPr>
          <p:cNvSpPr txBox="1"/>
          <p:nvPr/>
        </p:nvSpPr>
        <p:spPr>
          <a:xfrm>
            <a:off x="134160" y="5301220"/>
            <a:ext cx="6698142" cy="1938992"/>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en-US" sz="2400" i="1"/>
              <a:t>Dr. Pradeep Jain sir (HOD)</a:t>
            </a:r>
          </a:p>
          <a:p>
            <a:pPr marL="285750" indent="-285750">
              <a:buFont typeface="Arial" panose="020B0604020202020204" pitchFamily="34" charset="0"/>
              <a:buChar char="•"/>
            </a:pPr>
            <a:r>
              <a:rPr lang="en-US" sz="2400" i="1" err="1"/>
              <a:t>Dr.Alka</a:t>
            </a:r>
            <a:r>
              <a:rPr lang="en-US" sz="2400" i="1"/>
              <a:t> Kushwaha </a:t>
            </a:r>
            <a:r>
              <a:rPr lang="en-US" sz="2400" i="1" err="1"/>
              <a:t>maa'm</a:t>
            </a:r>
            <a:r>
              <a:rPr lang="en-US" sz="2400" i="1"/>
              <a:t> (Reader)</a:t>
            </a:r>
          </a:p>
          <a:p>
            <a:pPr marL="285750" indent="-285750">
              <a:buFont typeface="Arial" panose="020B0604020202020204" pitchFamily="34" charset="0"/>
              <a:buChar char="•"/>
            </a:pPr>
            <a:r>
              <a:rPr lang="en-US" sz="2400" i="1" err="1"/>
              <a:t>Dr.Anurag</a:t>
            </a:r>
            <a:r>
              <a:rPr lang="en-US" sz="2400" i="1"/>
              <a:t> Shrivastav sir (Reader)</a:t>
            </a:r>
          </a:p>
          <a:p>
            <a:pPr marL="285750" indent="-285750">
              <a:buFont typeface="Arial" panose="020B0604020202020204" pitchFamily="34" charset="0"/>
              <a:buChar char="•"/>
            </a:pPr>
            <a:r>
              <a:rPr lang="en-US" sz="2400" i="1"/>
              <a:t>Dr. Priya Singh </a:t>
            </a:r>
            <a:r>
              <a:rPr lang="en-US" sz="2400" i="1" err="1"/>
              <a:t>maa'm</a:t>
            </a:r>
            <a:r>
              <a:rPr lang="en-US" sz="2400" i="1"/>
              <a:t>  (Lecturer)</a:t>
            </a:r>
          </a:p>
          <a:p>
            <a:pPr algn="l"/>
            <a:endParaRPr lang="en-US" sz="2400" i="1"/>
          </a:p>
        </p:txBody>
      </p:sp>
      <p:sp>
        <p:nvSpPr>
          <p:cNvPr id="20" name="TextBox 19">
            <a:extLst>
              <a:ext uri="{FF2B5EF4-FFF2-40B4-BE49-F238E27FC236}">
                <a16:creationId xmlns:a16="http://schemas.microsoft.com/office/drawing/2014/main" xmlns="" id="{9763F40D-2DCE-3903-B450-BF0D573F8DE8}"/>
              </a:ext>
            </a:extLst>
          </p:cNvPr>
          <p:cNvSpPr txBox="1"/>
          <p:nvPr/>
        </p:nvSpPr>
        <p:spPr>
          <a:xfrm rot="10800000" flipV="1">
            <a:off x="8367786" y="4569966"/>
            <a:ext cx="6809696" cy="646331"/>
          </a:xfrm>
          <a:prstGeom prst="rect">
            <a:avLst/>
          </a:prstGeom>
          <a:noFill/>
        </p:spPr>
        <p:txBody>
          <a:bodyPr wrap="square" lIns="91440" tIns="45720" rIns="91440" bIns="45720" rtlCol="0" anchor="t">
            <a:spAutoFit/>
          </a:bodyPr>
          <a:lstStyle/>
          <a:p>
            <a:pPr algn="l"/>
            <a:r>
              <a:rPr lang="en-US" sz="3600" b="1"/>
              <a:t>Presented by</a:t>
            </a:r>
          </a:p>
        </p:txBody>
      </p:sp>
      <p:sp>
        <p:nvSpPr>
          <p:cNvPr id="22" name="TextBox 21">
            <a:extLst>
              <a:ext uri="{FF2B5EF4-FFF2-40B4-BE49-F238E27FC236}">
                <a16:creationId xmlns:a16="http://schemas.microsoft.com/office/drawing/2014/main" xmlns="" id="{EDE44409-19B7-81EF-07E4-431FAB473A45}"/>
              </a:ext>
            </a:extLst>
          </p:cNvPr>
          <p:cNvSpPr txBox="1"/>
          <p:nvPr/>
        </p:nvSpPr>
        <p:spPr>
          <a:xfrm>
            <a:off x="8367786" y="5309820"/>
            <a:ext cx="6809696"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a:t>Sakshi Singh </a:t>
            </a:r>
          </a:p>
          <a:p>
            <a:pPr marL="342900" indent="-342900">
              <a:buFont typeface="Arial" panose="020B0604020202020204" pitchFamily="34" charset="0"/>
              <a:buChar char="•"/>
            </a:pPr>
            <a:r>
              <a:rPr lang="en-US" sz="2400"/>
              <a:t>Harshit Pandey </a:t>
            </a:r>
          </a:p>
          <a:p>
            <a:r>
              <a:rPr lang="en-US" sz="2400"/>
              <a:t>   Batch 2021-22</a:t>
            </a:r>
          </a:p>
        </p:txBody>
      </p:sp>
      <p:sp>
        <p:nvSpPr>
          <p:cNvPr id="3" name="TextBox 2">
            <a:extLst>
              <a:ext uri="{FF2B5EF4-FFF2-40B4-BE49-F238E27FC236}">
                <a16:creationId xmlns:a16="http://schemas.microsoft.com/office/drawing/2014/main" xmlns="" id="{F2F8B0B2-8507-DA7B-A8C1-46DA9F7988DE}"/>
              </a:ext>
            </a:extLst>
          </p:cNvPr>
          <p:cNvSpPr txBox="1"/>
          <p:nvPr/>
        </p:nvSpPr>
        <p:spPr>
          <a:xfrm>
            <a:off x="592750" y="2738142"/>
            <a:ext cx="30219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accent1"/>
                </a:solidFill>
              </a:rPr>
              <a:t>Topic :- </a:t>
            </a:r>
          </a:p>
        </p:txBody>
      </p:sp>
      <p:sp>
        <p:nvSpPr>
          <p:cNvPr id="4" name="TextBox 3">
            <a:extLst>
              <a:ext uri="{FF2B5EF4-FFF2-40B4-BE49-F238E27FC236}">
                <a16:creationId xmlns:a16="http://schemas.microsoft.com/office/drawing/2014/main" xmlns="" id="{014B0C4F-C758-45C9-C35D-01895B983578}"/>
              </a:ext>
            </a:extLst>
          </p:cNvPr>
          <p:cNvSpPr txBox="1"/>
          <p:nvPr/>
        </p:nvSpPr>
        <p:spPr>
          <a:xfrm>
            <a:off x="3846256" y="2347849"/>
            <a:ext cx="596395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i="1">
                <a:solidFill>
                  <a:srgbClr val="FF0000"/>
                </a:solidFill>
              </a:rPr>
              <a:t>DASHMOOLA AND It's CLINICAL USE</a:t>
            </a:r>
          </a:p>
          <a:p>
            <a:endParaRPr lang="en-US" sz="5400" b="1" i="1">
              <a:solidFill>
                <a:srgbClr val="FF0000"/>
              </a:solidFill>
            </a:endParaRPr>
          </a:p>
          <a:p>
            <a:endParaRPr lang="en-US" sz="5400" b="1" i="1">
              <a:solidFill>
                <a:srgbClr val="FF0000"/>
              </a:solidFill>
            </a:endParaRPr>
          </a:p>
        </p:txBody>
      </p:sp>
    </p:spTree>
    <p:extLst>
      <p:ext uri="{BB962C8B-B14F-4D97-AF65-F5344CB8AC3E}">
        <p14:creationId xmlns:p14="http://schemas.microsoft.com/office/powerpoint/2010/main" xmlns="" val="41213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33DE56F-70D5-7AB2-2675-1AE9686EE7E6}"/>
              </a:ext>
            </a:extLst>
          </p:cNvPr>
          <p:cNvSpPr txBox="1"/>
          <p:nvPr/>
        </p:nvSpPr>
        <p:spPr>
          <a:xfrm>
            <a:off x="306658" y="157975"/>
            <a:ext cx="10437541"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b="1">
                <a:ea typeface="+mn-lt"/>
                <a:cs typeface="+mn-lt"/>
              </a:rPr>
              <a:t>Arsha (hemorrhoids): </a:t>
            </a:r>
            <a:r>
              <a:rPr lang="en-US" sz="2000">
                <a:ea typeface="+mn-lt"/>
                <a:cs typeface="+mn-lt"/>
              </a:rPr>
              <a:t>Powder of equal parts of fruit pulp of Bilva, </a:t>
            </a:r>
            <a:r>
              <a:rPr lang="en-US" sz="2000" err="1">
                <a:ea typeface="+mn-lt"/>
                <a:cs typeface="+mn-lt"/>
              </a:rPr>
              <a:t>Shunthi</a:t>
            </a:r>
            <a:r>
              <a:rPr lang="en-US" sz="2000">
                <a:ea typeface="+mn-lt"/>
                <a:cs typeface="+mn-lt"/>
              </a:rPr>
              <a:t>, Ajwain, and Citraka root is given in a dose of 3 g with </a:t>
            </a:r>
            <a:r>
              <a:rPr lang="en-US" sz="2000" err="1">
                <a:ea typeface="+mn-lt"/>
                <a:cs typeface="+mn-lt"/>
              </a:rPr>
              <a:t>Takra</a:t>
            </a:r>
            <a:r>
              <a:rPr lang="en-US" sz="2000">
                <a:ea typeface="+mn-lt"/>
                <a:cs typeface="+mn-lt"/>
              </a:rPr>
              <a:t> (butter milk) twice a day in nonbleeding piles. After massaging the affected area, it is advised to sit in the warm decoction of Bilva or butter milk </a:t>
            </a:r>
            <a:r>
              <a:rPr lang="en-US" sz="2000"/>
              <a:t>.</a:t>
            </a:r>
            <a:endParaRPr lang="en-US" sz="2000" b="1">
              <a:ea typeface="+mn-lt"/>
              <a:cs typeface="+mn-lt"/>
            </a:endParaRPr>
          </a:p>
          <a:p>
            <a:pPr marL="342900" indent="-342900">
              <a:buFont typeface="Arial"/>
              <a:buChar char="•"/>
            </a:pPr>
            <a:endParaRPr lang="en-US" sz="2000"/>
          </a:p>
          <a:p>
            <a:pPr marL="342900" indent="-342900">
              <a:buFont typeface="Arial"/>
              <a:buChar char="•"/>
            </a:pPr>
            <a:r>
              <a:rPr lang="en-US" sz="2000" b="1">
                <a:ea typeface="+mn-lt"/>
                <a:cs typeface="+mn-lt"/>
              </a:rPr>
              <a:t>Nausea and vomiting: </a:t>
            </a:r>
            <a:r>
              <a:rPr lang="en-US" sz="2000">
                <a:ea typeface="+mn-lt"/>
                <a:cs typeface="+mn-lt"/>
              </a:rPr>
              <a:t>Cold decoction of Bilva or </a:t>
            </a:r>
            <a:r>
              <a:rPr lang="en-US" sz="2000" err="1">
                <a:ea typeface="+mn-lt"/>
                <a:cs typeface="+mn-lt"/>
              </a:rPr>
              <a:t>Guduchi</a:t>
            </a:r>
            <a:r>
              <a:rPr lang="en-US" sz="2000">
                <a:ea typeface="+mn-lt"/>
                <a:cs typeface="+mn-lt"/>
              </a:rPr>
              <a:t> added with honey , rice water should be taken in  vomiting.</a:t>
            </a:r>
            <a:endParaRPr lang="en-US" sz="2000"/>
          </a:p>
          <a:p>
            <a:pPr marL="342900" indent="-342900">
              <a:buFont typeface="Arial"/>
              <a:buChar char="•"/>
            </a:pPr>
            <a:endParaRPr lang="en-US" sz="2000"/>
          </a:p>
          <a:p>
            <a:pPr marL="342900" indent="-342900">
              <a:buFont typeface="Arial"/>
              <a:buChar char="•"/>
            </a:pPr>
            <a:r>
              <a:rPr lang="en-US" sz="2000" b="1">
                <a:ea typeface="+mn-lt"/>
                <a:cs typeface="+mn-lt"/>
              </a:rPr>
              <a:t>Jaundice: </a:t>
            </a:r>
            <a:r>
              <a:rPr lang="en-US" sz="2000">
                <a:ea typeface="+mn-lt"/>
                <a:cs typeface="+mn-lt"/>
              </a:rPr>
              <a:t>Intake of Bilva leave juice mixed with </a:t>
            </a:r>
            <a:r>
              <a:rPr lang="en-US" sz="2000" err="1">
                <a:ea typeface="+mn-lt"/>
                <a:cs typeface="+mn-lt"/>
              </a:rPr>
              <a:t>Trikatu</a:t>
            </a:r>
            <a:r>
              <a:rPr lang="en-US" sz="2000">
                <a:ea typeface="+mn-lt"/>
                <a:cs typeface="+mn-lt"/>
              </a:rPr>
              <a:t> alleviates jaundice . </a:t>
            </a:r>
            <a:endParaRPr lang="en-US" sz="2000"/>
          </a:p>
          <a:p>
            <a:pPr marL="342900" indent="-342900">
              <a:buFont typeface="Arial"/>
              <a:buChar char="•"/>
            </a:pPr>
            <a:endParaRPr lang="en-US" sz="2000"/>
          </a:p>
          <a:p>
            <a:pPr marL="342900" indent="-342900">
              <a:buFont typeface="Arial"/>
              <a:buChar char="•"/>
            </a:pPr>
            <a:r>
              <a:rPr lang="en-US" sz="2000" b="1">
                <a:ea typeface="+mn-lt"/>
                <a:cs typeface="+mn-lt"/>
              </a:rPr>
              <a:t>Udar </a:t>
            </a:r>
            <a:r>
              <a:rPr lang="en-US" sz="2000" b="1" err="1">
                <a:ea typeface="+mn-lt"/>
                <a:cs typeface="+mn-lt"/>
              </a:rPr>
              <a:t>roga</a:t>
            </a:r>
            <a:r>
              <a:rPr lang="en-US" sz="2000" b="1">
                <a:ea typeface="+mn-lt"/>
                <a:cs typeface="+mn-lt"/>
              </a:rPr>
              <a:t> (abdominal disease):</a:t>
            </a:r>
            <a:r>
              <a:rPr lang="en-US" sz="2000">
                <a:ea typeface="+mn-lt"/>
                <a:cs typeface="+mn-lt"/>
              </a:rPr>
              <a:t> Oil mixed with alkali of Bilva should be given in pain of sides caused due to </a:t>
            </a:r>
            <a:r>
              <a:rPr lang="en-US" sz="2000" err="1">
                <a:ea typeface="+mn-lt"/>
                <a:cs typeface="+mn-lt"/>
              </a:rPr>
              <a:t>vata</a:t>
            </a:r>
            <a:r>
              <a:rPr lang="en-US" sz="2000">
                <a:ea typeface="+mn-lt"/>
                <a:cs typeface="+mn-lt"/>
              </a:rPr>
              <a:t>, stiffness, and cardiac distress .</a:t>
            </a:r>
            <a:endParaRPr lang="en-US" sz="2000"/>
          </a:p>
          <a:p>
            <a:pPr marL="342900" indent="-342900">
              <a:buFont typeface="Arial"/>
              <a:buChar char="•"/>
            </a:pPr>
            <a:endParaRPr lang="en-US" sz="2000"/>
          </a:p>
          <a:p>
            <a:pPr marL="342900" indent="-342900">
              <a:buFont typeface="Arial"/>
              <a:buChar char="•"/>
            </a:pPr>
            <a:r>
              <a:rPr lang="en-US" sz="2000" b="1" err="1">
                <a:ea typeface="+mn-lt"/>
                <a:cs typeface="+mn-lt"/>
              </a:rPr>
              <a:t>Grahani</a:t>
            </a:r>
            <a:r>
              <a:rPr lang="en-US" sz="2000" b="1">
                <a:ea typeface="+mn-lt"/>
                <a:cs typeface="+mn-lt"/>
              </a:rPr>
              <a:t> </a:t>
            </a:r>
            <a:r>
              <a:rPr lang="en-US" sz="2000" b="1" err="1">
                <a:ea typeface="+mn-lt"/>
                <a:cs typeface="+mn-lt"/>
              </a:rPr>
              <a:t>roga</a:t>
            </a:r>
            <a:r>
              <a:rPr lang="en-US" sz="2000" b="1">
                <a:ea typeface="+mn-lt"/>
                <a:cs typeface="+mn-lt"/>
              </a:rPr>
              <a:t> :</a:t>
            </a:r>
            <a:r>
              <a:rPr lang="en-US" sz="2000">
                <a:ea typeface="+mn-lt"/>
                <a:cs typeface="+mn-lt"/>
              </a:rPr>
              <a:t> Paste of tender fruit of Bilva mixed with </a:t>
            </a:r>
            <a:r>
              <a:rPr lang="en-US" sz="2000" err="1">
                <a:ea typeface="+mn-lt"/>
                <a:cs typeface="+mn-lt"/>
              </a:rPr>
              <a:t>Shunthi</a:t>
            </a:r>
            <a:r>
              <a:rPr lang="en-US" sz="2000">
                <a:ea typeface="+mn-lt"/>
                <a:cs typeface="+mn-lt"/>
              </a:rPr>
              <a:t> powder and jaggery keeping the patient on the diet of butter milk alleviates severe </a:t>
            </a:r>
            <a:r>
              <a:rPr lang="en-US" sz="2000" err="1">
                <a:ea typeface="+mn-lt"/>
                <a:cs typeface="+mn-lt"/>
              </a:rPr>
              <a:t>grahani</a:t>
            </a:r>
            <a:r>
              <a:rPr lang="en-US" sz="2000">
                <a:ea typeface="+mn-lt"/>
                <a:cs typeface="+mn-lt"/>
              </a:rPr>
              <a:t> </a:t>
            </a:r>
            <a:r>
              <a:rPr lang="en-US" sz="2000" err="1">
                <a:ea typeface="+mn-lt"/>
                <a:cs typeface="+mn-lt"/>
              </a:rPr>
              <a:t>roga</a:t>
            </a:r>
            <a:r>
              <a:rPr lang="en-US" sz="2000">
                <a:ea typeface="+mn-lt"/>
                <a:cs typeface="+mn-lt"/>
              </a:rPr>
              <a:t> .</a:t>
            </a:r>
            <a:endParaRPr lang="en-US" sz="2000"/>
          </a:p>
          <a:p>
            <a:pPr marL="342900" indent="-342900">
              <a:buFont typeface="Arial"/>
              <a:buChar char="•"/>
            </a:pPr>
            <a:endParaRPr lang="en-US" sz="2000"/>
          </a:p>
          <a:p>
            <a:pPr marL="342900" indent="-342900">
              <a:buFont typeface="Arial"/>
              <a:buChar char="•"/>
            </a:pPr>
            <a:r>
              <a:rPr lang="en-US" sz="2000" b="1">
                <a:ea typeface="+mn-lt"/>
                <a:cs typeface="+mn-lt"/>
              </a:rPr>
              <a:t>Edema:</a:t>
            </a:r>
            <a:r>
              <a:rPr lang="en-US" sz="2000">
                <a:ea typeface="+mn-lt"/>
                <a:cs typeface="+mn-lt"/>
              </a:rPr>
              <a:t> Juice of Bilva leaves mixed with </a:t>
            </a:r>
            <a:r>
              <a:rPr lang="en-US" sz="2000" err="1">
                <a:ea typeface="+mn-lt"/>
                <a:cs typeface="+mn-lt"/>
              </a:rPr>
              <a:t>maricha</a:t>
            </a:r>
            <a:r>
              <a:rPr lang="en-US" sz="2000">
                <a:ea typeface="+mn-lt"/>
                <a:cs typeface="+mn-lt"/>
              </a:rPr>
              <a:t> useful in edema caused by the following three doshas constipation, piles, and jaundice .</a:t>
            </a:r>
            <a:endParaRPr lang="en-US" sz="2000"/>
          </a:p>
          <a:p>
            <a:pPr marL="342900" indent="-342900">
              <a:buFont typeface="Arial"/>
              <a:buChar char="•"/>
            </a:pPr>
            <a:endParaRPr lang="en-US" sz="2000"/>
          </a:p>
          <a:p>
            <a:pPr marL="342900" indent="-342900">
              <a:buFont typeface="Arial"/>
              <a:buChar char="•"/>
            </a:pPr>
            <a:r>
              <a:rPr lang="en-US" sz="2000" b="1" err="1">
                <a:ea typeface="+mn-lt"/>
                <a:cs typeface="+mn-lt"/>
              </a:rPr>
              <a:t>Jwara</a:t>
            </a:r>
            <a:r>
              <a:rPr lang="en-US" sz="2000" b="1">
                <a:ea typeface="+mn-lt"/>
                <a:cs typeface="+mn-lt"/>
              </a:rPr>
              <a:t> (fever):</a:t>
            </a:r>
            <a:r>
              <a:rPr lang="en-US" sz="2000">
                <a:ea typeface="+mn-lt"/>
                <a:cs typeface="+mn-lt"/>
              </a:rPr>
              <a:t> Milk cooked with Erand root or tender fruit of Bilva gives relief from fever.</a:t>
            </a:r>
            <a:endParaRPr lang="en-US" sz="2000"/>
          </a:p>
        </p:txBody>
      </p:sp>
    </p:spTree>
    <p:extLst>
      <p:ext uri="{BB962C8B-B14F-4D97-AF65-F5344CB8AC3E}">
        <p14:creationId xmlns:p14="http://schemas.microsoft.com/office/powerpoint/2010/main" xmlns="" val="285775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1F2B4773-3207-44CC-B7AC-892B704982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xmlns="" id="{2B8267CA-A7A5-4E11-9D92-4EAC3DD3E8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E83D61B5-C6B4-4A4B-85AD-FEE7A54912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A0B67FE4-688F-4497-8BFD-157613A697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3BF5BE1A-9BAC-4581-A82B-FD8FE31595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971E5644-6772-414A-8199-E30BFB02A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xmlns="" id="{E8246D50-BB0C-408E-93FD-7B8D63A7F7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xmlns="" id="{AFBC5D22-68C1-44FB-8181-CB84ECAA83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xmlns="" id="{FB6D0FCE-FBDB-4655-A1A7-640B1E86B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BC8157DF-FD90-4AD6-B803-3AC0ACD8E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3548B067-9D63-4D21-92EF-CBC9E6338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xmlns="" id="{673FB744-F97B-D948-B6E8-6B25154C96A5}"/>
              </a:ext>
            </a:extLst>
          </p:cNvPr>
          <p:cNvSpPr txBox="1"/>
          <p:nvPr/>
        </p:nvSpPr>
        <p:spPr>
          <a:xfrm>
            <a:off x="673754" y="2160590"/>
            <a:ext cx="3973943" cy="344011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ts val="1000"/>
              </a:spcBef>
              <a:buClr>
                <a:schemeClr val="accent1"/>
              </a:buClr>
              <a:buSzPct val="80000"/>
              <a:buFont typeface="Wingdings 3" charset="2"/>
              <a:buChar char=""/>
            </a:pPr>
            <a:r>
              <a:rPr lang="en-US" sz="3600" b="1" err="1">
                <a:solidFill>
                  <a:schemeClr val="bg1"/>
                </a:solidFill>
              </a:rPr>
              <a:t>अग्निमंथ</a:t>
            </a:r>
            <a:r>
              <a:rPr lang="en-US" sz="3600" b="1">
                <a:solidFill>
                  <a:schemeClr val="bg1"/>
                </a:solidFill>
              </a:rPr>
              <a:t>:-</a:t>
            </a:r>
            <a:endParaRPr lang="en-US" sz="3600">
              <a:solidFill>
                <a:schemeClr val="bg1"/>
              </a:solidFill>
            </a:endParaRPr>
          </a:p>
          <a:p>
            <a:pPr>
              <a:spcBef>
                <a:spcPts val="1000"/>
              </a:spcBef>
              <a:buClr>
                <a:schemeClr val="accent1"/>
              </a:buClr>
              <a:buSzPct val="80000"/>
              <a:buFont typeface="Wingdings 3" charset="2"/>
              <a:buChar char=""/>
            </a:pPr>
            <a:endParaRPr lang="en-US" sz="3600">
              <a:solidFill>
                <a:schemeClr val="bg1"/>
              </a:solidFill>
            </a:endParaRPr>
          </a:p>
          <a:p>
            <a:pPr>
              <a:spcBef>
                <a:spcPts val="1000"/>
              </a:spcBef>
              <a:buClr>
                <a:schemeClr val="accent1"/>
              </a:buClr>
              <a:buSzPct val="80000"/>
              <a:buFont typeface="Wingdings 3" charset="2"/>
              <a:buChar char=""/>
            </a:pPr>
            <a:endParaRPr lang="en-US" sz="3600">
              <a:solidFill>
                <a:schemeClr val="bg1"/>
              </a:solidFill>
            </a:endParaRPr>
          </a:p>
        </p:txBody>
      </p:sp>
      <p:sp>
        <p:nvSpPr>
          <p:cNvPr id="29" name="Isosceles Triangle 28">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xmlns="" id="{56F52CEC-4D58-CB72-75FA-8873E69E28B8}"/>
              </a:ext>
            </a:extLst>
          </p:cNvPr>
          <p:cNvSpPr txBox="1"/>
          <p:nvPr/>
        </p:nvSpPr>
        <p:spPr>
          <a:xfrm>
            <a:off x="5408343" y="996123"/>
            <a:ext cx="7159660" cy="23237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10896">
              <a:spcAft>
                <a:spcPts val="600"/>
              </a:spcAft>
            </a:pPr>
            <a:r>
              <a:rPr lang="en-US" sz="2800" b="1" kern="1200" err="1">
                <a:latin typeface="+mn-lt"/>
                <a:ea typeface="+mn-lt"/>
                <a:cs typeface="+mn-lt"/>
              </a:rPr>
              <a:t>अग्निमन्थो</a:t>
            </a:r>
            <a:r>
              <a:rPr lang="en-US" sz="2800" b="1" kern="1200">
                <a:latin typeface="+mn-lt"/>
                <a:ea typeface="+mn-lt"/>
                <a:cs typeface="+mn-lt"/>
              </a:rPr>
              <a:t> </a:t>
            </a:r>
            <a:r>
              <a:rPr lang="en-US" sz="2800" b="1" kern="1200" err="1">
                <a:latin typeface="+mn-lt"/>
                <a:ea typeface="+mn-lt"/>
                <a:cs typeface="+mn-lt"/>
              </a:rPr>
              <a:t>जयः</a:t>
            </a:r>
            <a:r>
              <a:rPr lang="en-US" sz="2800" b="1" kern="1200">
                <a:latin typeface="+mn-lt"/>
                <a:ea typeface="+mn-lt"/>
                <a:cs typeface="+mn-lt"/>
              </a:rPr>
              <a:t> </a:t>
            </a:r>
            <a:r>
              <a:rPr lang="en-US" sz="2800" b="1" kern="1200" err="1">
                <a:latin typeface="+mn-lt"/>
                <a:ea typeface="+mn-lt"/>
                <a:cs typeface="+mn-lt"/>
              </a:rPr>
              <a:t>सस्याच्छ्रीपर्णी</a:t>
            </a:r>
            <a:r>
              <a:rPr lang="en-US" sz="2800" b="1" kern="1200">
                <a:latin typeface="+mn-lt"/>
                <a:ea typeface="+mn-lt"/>
                <a:cs typeface="+mn-lt"/>
              </a:rPr>
              <a:t> </a:t>
            </a:r>
            <a:r>
              <a:rPr lang="en-US" sz="2800" b="1" kern="1200" err="1">
                <a:latin typeface="+mn-lt"/>
                <a:ea typeface="+mn-lt"/>
                <a:cs typeface="+mn-lt"/>
              </a:rPr>
              <a:t>गणिकारिका</a:t>
            </a:r>
            <a:r>
              <a:rPr lang="en-US" sz="2800" b="1" kern="1200">
                <a:latin typeface="+mn-lt"/>
                <a:ea typeface="+mn-lt"/>
                <a:cs typeface="+mn-lt"/>
              </a:rPr>
              <a:t> । </a:t>
            </a:r>
            <a:r>
              <a:rPr lang="en-US" sz="2800" b="1" kern="1200" err="1">
                <a:latin typeface="+mn-lt"/>
                <a:ea typeface="+mn-lt"/>
                <a:cs typeface="+mn-lt"/>
              </a:rPr>
              <a:t>जया</a:t>
            </a:r>
            <a:r>
              <a:rPr lang="en-US" sz="2800" b="1" kern="1200">
                <a:latin typeface="+mn-lt"/>
                <a:ea typeface="+mn-lt"/>
                <a:cs typeface="+mn-lt"/>
              </a:rPr>
              <a:t> </a:t>
            </a:r>
            <a:r>
              <a:rPr lang="en-US" sz="2800" b="1" kern="1200" err="1">
                <a:latin typeface="+mn-lt"/>
                <a:ea typeface="+mn-lt"/>
                <a:cs typeface="+mn-lt"/>
              </a:rPr>
              <a:t>जयन्ती</a:t>
            </a:r>
            <a:r>
              <a:rPr lang="en-US" sz="2800" b="1" kern="1200">
                <a:latin typeface="+mn-lt"/>
                <a:ea typeface="+mn-lt"/>
                <a:cs typeface="+mn-lt"/>
              </a:rPr>
              <a:t> </a:t>
            </a:r>
            <a:r>
              <a:rPr lang="en-US" sz="2800" b="1" kern="1200" err="1">
                <a:latin typeface="+mn-lt"/>
                <a:ea typeface="+mn-lt"/>
                <a:cs typeface="+mn-lt"/>
              </a:rPr>
              <a:t>तर्कारी</a:t>
            </a:r>
            <a:r>
              <a:rPr lang="en-US" sz="2800" b="1" kern="1200">
                <a:latin typeface="+mn-lt"/>
                <a:ea typeface="+mn-lt"/>
                <a:cs typeface="+mn-lt"/>
              </a:rPr>
              <a:t> </a:t>
            </a:r>
            <a:r>
              <a:rPr lang="en-US" sz="2800" b="1" kern="1200" err="1">
                <a:latin typeface="+mn-lt"/>
                <a:ea typeface="+mn-lt"/>
                <a:cs typeface="+mn-lt"/>
              </a:rPr>
              <a:t>नादेयी</a:t>
            </a:r>
            <a:r>
              <a:rPr lang="en-US" sz="2800" b="1" kern="1200">
                <a:latin typeface="+mn-lt"/>
                <a:ea typeface="+mn-lt"/>
                <a:cs typeface="+mn-lt"/>
              </a:rPr>
              <a:t> </a:t>
            </a:r>
            <a:r>
              <a:rPr lang="en-US" sz="2800" b="1" kern="1200" err="1">
                <a:latin typeface="+mn-lt"/>
                <a:ea typeface="+mn-lt"/>
                <a:cs typeface="+mn-lt"/>
              </a:rPr>
              <a:t>वैजयन्तिका</a:t>
            </a:r>
            <a:r>
              <a:rPr lang="en-US" sz="2800" b="1" kern="1200">
                <a:latin typeface="+mn-lt"/>
                <a:ea typeface="+mn-lt"/>
                <a:cs typeface="+mn-lt"/>
              </a:rPr>
              <a:t> ॥23॥ </a:t>
            </a:r>
            <a:r>
              <a:rPr lang="en-US" sz="2800" b="1" kern="1200" err="1">
                <a:latin typeface="+mn-lt"/>
                <a:ea typeface="+mn-lt"/>
                <a:cs typeface="+mn-lt"/>
              </a:rPr>
              <a:t>अग्निमन्थः</a:t>
            </a:r>
            <a:r>
              <a:rPr lang="en-US" sz="2800" b="1" kern="1200">
                <a:latin typeface="+mn-lt"/>
                <a:ea typeface="+mn-lt"/>
                <a:cs typeface="+mn-lt"/>
              </a:rPr>
              <a:t> </a:t>
            </a:r>
            <a:r>
              <a:rPr lang="en-US" sz="2800" b="1" kern="1200" err="1">
                <a:latin typeface="+mn-lt"/>
                <a:ea typeface="+mn-lt"/>
                <a:cs typeface="+mn-lt"/>
              </a:rPr>
              <a:t>श्वयथुनुद्वीर्योष्णः</a:t>
            </a:r>
            <a:r>
              <a:rPr lang="en-US" sz="2800" b="1" kern="1200">
                <a:latin typeface="+mn-lt"/>
                <a:ea typeface="+mn-lt"/>
                <a:cs typeface="+mn-lt"/>
              </a:rPr>
              <a:t> </a:t>
            </a:r>
            <a:r>
              <a:rPr lang="en-US" sz="2800" b="1" kern="1200" err="1">
                <a:latin typeface="+mn-lt"/>
                <a:ea typeface="+mn-lt"/>
                <a:cs typeface="+mn-lt"/>
              </a:rPr>
              <a:t>कफवातहृत्</a:t>
            </a:r>
            <a:r>
              <a:rPr lang="en-US" sz="2800" b="1" kern="1200">
                <a:latin typeface="+mn-lt"/>
                <a:ea typeface="+mn-lt"/>
                <a:cs typeface="+mn-lt"/>
              </a:rPr>
              <a:t> । </a:t>
            </a:r>
            <a:r>
              <a:rPr lang="en-US" sz="2800" b="1" kern="1200" err="1">
                <a:latin typeface="+mn-lt"/>
                <a:ea typeface="+mn-lt"/>
                <a:cs typeface="+mn-lt"/>
              </a:rPr>
              <a:t>पाण्डुनुत्कटुकस्तिक्तस्तुवरो</a:t>
            </a:r>
            <a:r>
              <a:rPr lang="en-US" sz="2800" b="1" kern="1200">
                <a:latin typeface="+mn-lt"/>
                <a:ea typeface="+mn-lt"/>
                <a:cs typeface="+mn-lt"/>
              </a:rPr>
              <a:t> </a:t>
            </a:r>
            <a:r>
              <a:rPr lang="en-US" sz="2800" b="1" kern="1200" err="1">
                <a:latin typeface="+mn-lt"/>
                <a:ea typeface="+mn-lt"/>
                <a:cs typeface="+mn-lt"/>
              </a:rPr>
              <a:t>मधुरोऽग्निदः</a:t>
            </a:r>
            <a:r>
              <a:rPr lang="en-US" sz="2800" b="1" kern="1200">
                <a:latin typeface="+mn-lt"/>
                <a:ea typeface="+mn-lt"/>
                <a:cs typeface="+mn-lt"/>
              </a:rPr>
              <a:t> ॥24॥</a:t>
            </a:r>
            <a:endParaRPr lang="en-US" sz="2800" b="1" kern="1200">
              <a:latin typeface="+mn-lt"/>
            </a:endParaRPr>
          </a:p>
          <a:p>
            <a:pPr algn="l">
              <a:spcAft>
                <a:spcPts val="600"/>
              </a:spcAft>
            </a:pPr>
            <a:endParaRPr lang="en-US" sz="2800" b="1"/>
          </a:p>
        </p:txBody>
      </p:sp>
      <p:sp>
        <p:nvSpPr>
          <p:cNvPr id="4" name="TextBox 3">
            <a:extLst>
              <a:ext uri="{FF2B5EF4-FFF2-40B4-BE49-F238E27FC236}">
                <a16:creationId xmlns:a16="http://schemas.microsoft.com/office/drawing/2014/main" xmlns="" id="{447FEB4F-80D0-08E1-4CF8-B5683988AC08}"/>
              </a:ext>
            </a:extLst>
          </p:cNvPr>
          <p:cNvSpPr txBox="1"/>
          <p:nvPr/>
        </p:nvSpPr>
        <p:spPr>
          <a:xfrm>
            <a:off x="5192602" y="4484575"/>
            <a:ext cx="6238190" cy="3123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10896">
              <a:spcAft>
                <a:spcPts val="600"/>
              </a:spcAft>
            </a:pPr>
            <a:r>
              <a:rPr lang="en-US" sz="2400" b="1" kern="1200" err="1">
                <a:latin typeface="+mn-lt"/>
                <a:ea typeface="+mn-lt"/>
                <a:cs typeface="+mn-lt"/>
              </a:rPr>
              <a:t>अगेथू</a:t>
            </a:r>
            <a:r>
              <a:rPr lang="en-US" sz="2400" b="1" kern="1200">
                <a:latin typeface="+mn-lt"/>
                <a:ea typeface="+mn-lt"/>
                <a:cs typeface="+mn-lt"/>
              </a:rPr>
              <a:t> </a:t>
            </a:r>
            <a:r>
              <a:rPr lang="en-US" sz="2400" b="1" kern="1200" err="1">
                <a:latin typeface="+mn-lt"/>
                <a:ea typeface="+mn-lt"/>
                <a:cs typeface="+mn-lt"/>
              </a:rPr>
              <a:t>या</a:t>
            </a:r>
            <a:r>
              <a:rPr lang="en-US" sz="2400" b="1" kern="1200">
                <a:latin typeface="+mn-lt"/>
                <a:ea typeface="+mn-lt"/>
                <a:cs typeface="+mn-lt"/>
              </a:rPr>
              <a:t> </a:t>
            </a:r>
            <a:r>
              <a:rPr lang="en-US" sz="2400" b="1" kern="1200" err="1">
                <a:latin typeface="+mn-lt"/>
                <a:ea typeface="+mn-lt"/>
                <a:cs typeface="+mn-lt"/>
              </a:rPr>
              <a:t>अरनी</a:t>
            </a:r>
            <a:r>
              <a:rPr lang="en-US" sz="2400" b="1" kern="1200">
                <a:latin typeface="+mn-lt"/>
                <a:ea typeface="+mn-lt"/>
                <a:cs typeface="+mn-lt"/>
              </a:rPr>
              <a:t> </a:t>
            </a:r>
            <a:r>
              <a:rPr lang="en-US" sz="2400" b="1" kern="1200" err="1">
                <a:latin typeface="+mn-lt"/>
                <a:ea typeface="+mn-lt"/>
                <a:cs typeface="+mn-lt"/>
              </a:rPr>
              <a:t>के</a:t>
            </a:r>
            <a:r>
              <a:rPr lang="en-US" sz="2400" b="1" kern="1200">
                <a:latin typeface="+mn-lt"/>
                <a:ea typeface="+mn-lt"/>
                <a:cs typeface="+mn-lt"/>
              </a:rPr>
              <a:t> </a:t>
            </a:r>
            <a:r>
              <a:rPr lang="en-US" sz="2400" b="1" kern="1200" err="1">
                <a:latin typeface="+mn-lt"/>
                <a:ea typeface="+mn-lt"/>
                <a:cs typeface="+mn-lt"/>
              </a:rPr>
              <a:t>नाम</a:t>
            </a:r>
            <a:r>
              <a:rPr lang="en-US" sz="2400" b="1" kern="1200">
                <a:latin typeface="+mn-lt"/>
                <a:ea typeface="+mn-lt"/>
                <a:cs typeface="+mn-lt"/>
              </a:rPr>
              <a:t> </a:t>
            </a:r>
            <a:r>
              <a:rPr lang="en-US" sz="2400" b="1" kern="1200" err="1">
                <a:latin typeface="+mn-lt"/>
                <a:ea typeface="+mn-lt"/>
                <a:cs typeface="+mn-lt"/>
              </a:rPr>
              <a:t>तथा</a:t>
            </a:r>
            <a:r>
              <a:rPr lang="en-US" sz="2400" b="1" kern="1200">
                <a:latin typeface="+mn-lt"/>
                <a:ea typeface="+mn-lt"/>
                <a:cs typeface="+mn-lt"/>
              </a:rPr>
              <a:t> </a:t>
            </a:r>
            <a:r>
              <a:rPr lang="en-US" sz="2400" b="1" kern="1200" err="1">
                <a:latin typeface="+mn-lt"/>
                <a:ea typeface="+mn-lt"/>
                <a:cs typeface="+mn-lt"/>
              </a:rPr>
              <a:t>गुण</a:t>
            </a:r>
            <a:r>
              <a:rPr lang="en-US" sz="2400" b="1" kern="1200">
                <a:latin typeface="+mn-lt"/>
                <a:ea typeface="+mn-lt"/>
                <a:cs typeface="+mn-lt"/>
              </a:rPr>
              <a:t> </a:t>
            </a:r>
            <a:r>
              <a:rPr lang="en-US" sz="2400" kern="1200">
                <a:latin typeface="+mn-lt"/>
                <a:ea typeface="+mn-lt"/>
                <a:cs typeface="+mn-lt"/>
              </a:rPr>
              <a:t>- </a:t>
            </a:r>
            <a:r>
              <a:rPr lang="en-US" sz="2400" kern="1200" err="1">
                <a:latin typeface="+mn-lt"/>
                <a:ea typeface="+mn-lt"/>
                <a:cs typeface="+mn-lt"/>
              </a:rPr>
              <a:t>अग्निमन्थ</a:t>
            </a:r>
            <a:r>
              <a:rPr lang="en-US" sz="2400" kern="1200">
                <a:latin typeface="+mn-lt"/>
                <a:ea typeface="+mn-lt"/>
                <a:cs typeface="+mn-lt"/>
              </a:rPr>
              <a:t>, </a:t>
            </a:r>
            <a:r>
              <a:rPr lang="en-US" sz="2400" kern="1200" err="1">
                <a:latin typeface="+mn-lt"/>
                <a:ea typeface="+mn-lt"/>
                <a:cs typeface="+mn-lt"/>
              </a:rPr>
              <a:t>जय</a:t>
            </a:r>
            <a:r>
              <a:rPr lang="en-US" sz="2400" kern="1200">
                <a:latin typeface="+mn-lt"/>
                <a:ea typeface="+mn-lt"/>
                <a:cs typeface="+mn-lt"/>
              </a:rPr>
              <a:t>, </a:t>
            </a:r>
            <a:r>
              <a:rPr lang="en-US" sz="2400" kern="1200" err="1">
                <a:latin typeface="+mn-lt"/>
                <a:ea typeface="+mn-lt"/>
                <a:cs typeface="+mn-lt"/>
              </a:rPr>
              <a:t>श्रीपर्णी</a:t>
            </a:r>
            <a:r>
              <a:rPr lang="en-US" sz="2400" kern="1200">
                <a:latin typeface="+mn-lt"/>
                <a:ea typeface="+mn-lt"/>
                <a:cs typeface="+mn-lt"/>
              </a:rPr>
              <a:t>, </a:t>
            </a:r>
            <a:r>
              <a:rPr lang="en-US" sz="2400" kern="1200" err="1">
                <a:latin typeface="+mn-lt"/>
                <a:ea typeface="+mn-lt"/>
                <a:cs typeface="+mn-lt"/>
              </a:rPr>
              <a:t>गणिकारिका</a:t>
            </a:r>
            <a:r>
              <a:rPr lang="en-US" sz="2400" kern="1200">
                <a:latin typeface="+mn-lt"/>
                <a:ea typeface="+mn-lt"/>
                <a:cs typeface="+mn-lt"/>
              </a:rPr>
              <a:t>, </a:t>
            </a:r>
            <a:r>
              <a:rPr lang="en-US" sz="2400" kern="1200" err="1">
                <a:latin typeface="+mn-lt"/>
                <a:ea typeface="+mn-lt"/>
                <a:cs typeface="+mn-lt"/>
              </a:rPr>
              <a:t>जया</a:t>
            </a:r>
            <a:r>
              <a:rPr lang="en-US" sz="2400" kern="1200">
                <a:latin typeface="+mn-lt"/>
                <a:ea typeface="+mn-lt"/>
                <a:cs typeface="+mn-lt"/>
              </a:rPr>
              <a:t>, </a:t>
            </a:r>
            <a:r>
              <a:rPr lang="en-US" sz="2400" kern="1200" err="1">
                <a:latin typeface="+mn-lt"/>
                <a:ea typeface="+mn-lt"/>
                <a:cs typeface="+mn-lt"/>
              </a:rPr>
              <a:t>जयन्ती</a:t>
            </a:r>
            <a:r>
              <a:rPr lang="en-US" sz="2400" kern="1200">
                <a:latin typeface="+mn-lt"/>
                <a:ea typeface="+mn-lt"/>
                <a:cs typeface="+mn-lt"/>
              </a:rPr>
              <a:t>, </a:t>
            </a:r>
            <a:r>
              <a:rPr lang="en-US" sz="2400" kern="1200" err="1">
                <a:latin typeface="+mn-lt"/>
                <a:ea typeface="+mn-lt"/>
                <a:cs typeface="+mn-lt"/>
              </a:rPr>
              <a:t>तर्कारी</a:t>
            </a:r>
            <a:r>
              <a:rPr lang="en-US" sz="2400" kern="1200">
                <a:latin typeface="+mn-lt"/>
                <a:ea typeface="+mn-lt"/>
                <a:cs typeface="+mn-lt"/>
              </a:rPr>
              <a:t>, </a:t>
            </a:r>
            <a:r>
              <a:rPr lang="en-US" sz="2400" kern="1200" err="1">
                <a:latin typeface="+mn-lt"/>
                <a:ea typeface="+mn-lt"/>
                <a:cs typeface="+mn-lt"/>
              </a:rPr>
              <a:t>नादेयी</a:t>
            </a:r>
            <a:r>
              <a:rPr lang="en-US" sz="2400" kern="1200">
                <a:latin typeface="+mn-lt"/>
                <a:ea typeface="+mn-lt"/>
                <a:cs typeface="+mn-lt"/>
              </a:rPr>
              <a:t> </a:t>
            </a:r>
            <a:r>
              <a:rPr lang="en-US" sz="2400" kern="1200" err="1">
                <a:latin typeface="+mn-lt"/>
                <a:ea typeface="+mn-lt"/>
                <a:cs typeface="+mn-lt"/>
              </a:rPr>
              <a:t>और</a:t>
            </a:r>
            <a:r>
              <a:rPr lang="en-US" sz="2400" kern="1200">
                <a:latin typeface="+mn-lt"/>
                <a:ea typeface="+mn-lt"/>
                <a:cs typeface="+mn-lt"/>
              </a:rPr>
              <a:t> </a:t>
            </a:r>
            <a:r>
              <a:rPr lang="en-US" sz="2400" kern="1200" err="1">
                <a:latin typeface="+mn-lt"/>
                <a:ea typeface="+mn-lt"/>
                <a:cs typeface="+mn-lt"/>
              </a:rPr>
              <a:t>वैजयन्तिका</a:t>
            </a:r>
            <a:r>
              <a:rPr lang="en-US" sz="2400" kern="1200">
                <a:latin typeface="+mn-lt"/>
                <a:ea typeface="+mn-lt"/>
                <a:cs typeface="+mn-lt"/>
              </a:rPr>
              <a:t> </a:t>
            </a:r>
            <a:r>
              <a:rPr lang="en-US" sz="2400" kern="1200" err="1">
                <a:latin typeface="+mn-lt"/>
                <a:ea typeface="+mn-lt"/>
                <a:cs typeface="+mn-lt"/>
              </a:rPr>
              <a:t>ये</a:t>
            </a:r>
            <a:r>
              <a:rPr lang="en-US" sz="2400" kern="1200">
                <a:latin typeface="+mn-lt"/>
                <a:ea typeface="+mn-lt"/>
                <a:cs typeface="+mn-lt"/>
              </a:rPr>
              <a:t> </a:t>
            </a:r>
            <a:r>
              <a:rPr lang="en-US" sz="2400" kern="1200" err="1">
                <a:latin typeface="+mn-lt"/>
                <a:ea typeface="+mn-lt"/>
                <a:cs typeface="+mn-lt"/>
              </a:rPr>
              <a:t>सब</a:t>
            </a:r>
            <a:r>
              <a:rPr lang="en-US" sz="2400" kern="1200">
                <a:latin typeface="+mn-lt"/>
                <a:ea typeface="+mn-lt"/>
                <a:cs typeface="+mn-lt"/>
              </a:rPr>
              <a:t> </a:t>
            </a:r>
            <a:r>
              <a:rPr lang="en-US" sz="2400" kern="1200" err="1">
                <a:latin typeface="+mn-lt"/>
                <a:ea typeface="+mn-lt"/>
                <a:cs typeface="+mn-lt"/>
              </a:rPr>
              <a:t>संस्कृत</a:t>
            </a:r>
            <a:r>
              <a:rPr lang="en-US" sz="2400" kern="1200">
                <a:latin typeface="+mn-lt"/>
                <a:ea typeface="+mn-lt"/>
                <a:cs typeface="+mn-lt"/>
              </a:rPr>
              <a:t> </a:t>
            </a:r>
            <a:r>
              <a:rPr lang="en-US" sz="2400" kern="1200" err="1">
                <a:latin typeface="+mn-lt"/>
                <a:ea typeface="+mn-lt"/>
                <a:cs typeface="+mn-lt"/>
              </a:rPr>
              <a:t>नाम</a:t>
            </a:r>
            <a:r>
              <a:rPr lang="en-US" sz="2400" kern="1200">
                <a:latin typeface="+mn-lt"/>
                <a:ea typeface="+mn-lt"/>
                <a:cs typeface="+mn-lt"/>
              </a:rPr>
              <a:t> '</a:t>
            </a:r>
            <a:r>
              <a:rPr lang="en-US" sz="2400" kern="1200" err="1">
                <a:latin typeface="+mn-lt"/>
                <a:ea typeface="+mn-lt"/>
                <a:cs typeface="+mn-lt"/>
              </a:rPr>
              <a:t>अगेथू</a:t>
            </a:r>
            <a:r>
              <a:rPr lang="en-US" sz="2400" kern="1200">
                <a:latin typeface="+mn-lt"/>
                <a:ea typeface="+mn-lt"/>
                <a:cs typeface="+mn-lt"/>
              </a:rPr>
              <a:t>' </a:t>
            </a:r>
            <a:r>
              <a:rPr lang="en-US" sz="2400" kern="1200" err="1">
                <a:latin typeface="+mn-lt"/>
                <a:ea typeface="+mn-lt"/>
                <a:cs typeface="+mn-lt"/>
              </a:rPr>
              <a:t>या</a:t>
            </a:r>
            <a:r>
              <a:rPr lang="en-US" sz="2400" kern="1200">
                <a:latin typeface="+mn-lt"/>
                <a:ea typeface="+mn-lt"/>
                <a:cs typeface="+mn-lt"/>
              </a:rPr>
              <a:t> '</a:t>
            </a:r>
            <a:r>
              <a:rPr lang="en-US" sz="2400" kern="1200" err="1">
                <a:latin typeface="+mn-lt"/>
                <a:ea typeface="+mn-lt"/>
                <a:cs typeface="+mn-lt"/>
              </a:rPr>
              <a:t>अरनी</a:t>
            </a:r>
            <a:r>
              <a:rPr lang="en-US" sz="2400" kern="1200">
                <a:latin typeface="+mn-lt"/>
                <a:ea typeface="+mn-lt"/>
                <a:cs typeface="+mn-lt"/>
              </a:rPr>
              <a:t>' </a:t>
            </a:r>
            <a:r>
              <a:rPr lang="en-US" sz="2400" kern="1200" err="1">
                <a:latin typeface="+mn-lt"/>
                <a:ea typeface="+mn-lt"/>
                <a:cs typeface="+mn-lt"/>
              </a:rPr>
              <a:t>के</a:t>
            </a:r>
            <a:r>
              <a:rPr lang="en-US" sz="2400" kern="1200">
                <a:latin typeface="+mn-lt"/>
                <a:ea typeface="+mn-lt"/>
                <a:cs typeface="+mn-lt"/>
              </a:rPr>
              <a:t> </a:t>
            </a:r>
            <a:r>
              <a:rPr lang="en-US" sz="2400" kern="1200" err="1">
                <a:latin typeface="+mn-lt"/>
                <a:ea typeface="+mn-lt"/>
                <a:cs typeface="+mn-lt"/>
              </a:rPr>
              <a:t>हैं</a:t>
            </a:r>
            <a:r>
              <a:rPr lang="en-US" sz="2400" kern="1200">
                <a:latin typeface="+mn-lt"/>
                <a:ea typeface="+mn-lt"/>
                <a:cs typeface="+mn-lt"/>
              </a:rPr>
              <a:t>। </a:t>
            </a:r>
            <a:r>
              <a:rPr lang="en-US" sz="2400" kern="1200" err="1">
                <a:latin typeface="+mn-lt"/>
                <a:ea typeface="+mn-lt"/>
                <a:cs typeface="+mn-lt"/>
              </a:rPr>
              <a:t>अरनी</a:t>
            </a:r>
            <a:r>
              <a:rPr lang="en-US" sz="2400" kern="1200">
                <a:latin typeface="+mn-lt"/>
                <a:ea typeface="+mn-lt"/>
                <a:cs typeface="+mn-lt"/>
              </a:rPr>
              <a:t> </a:t>
            </a:r>
            <a:r>
              <a:rPr lang="en-US" sz="2400" kern="1200" err="1">
                <a:latin typeface="+mn-lt"/>
                <a:ea typeface="+mn-lt"/>
                <a:cs typeface="+mn-lt"/>
              </a:rPr>
              <a:t>शोथनाशक</a:t>
            </a:r>
            <a:r>
              <a:rPr lang="en-US" sz="2400" kern="1200">
                <a:latin typeface="+mn-lt"/>
                <a:ea typeface="+mn-lt"/>
                <a:cs typeface="+mn-lt"/>
              </a:rPr>
              <a:t>, </a:t>
            </a:r>
            <a:r>
              <a:rPr lang="en-US" sz="2400" kern="1200" err="1">
                <a:latin typeface="+mn-lt"/>
                <a:ea typeface="+mn-lt"/>
                <a:cs typeface="+mn-lt"/>
              </a:rPr>
              <a:t>उष्णवीर्य</a:t>
            </a:r>
            <a:r>
              <a:rPr lang="en-US" sz="2400" kern="1200">
                <a:latin typeface="+mn-lt"/>
                <a:ea typeface="+mn-lt"/>
                <a:cs typeface="+mn-lt"/>
              </a:rPr>
              <a:t>, </a:t>
            </a:r>
            <a:r>
              <a:rPr lang="en-US" sz="2400" kern="1200" err="1">
                <a:latin typeface="+mn-lt"/>
                <a:ea typeface="+mn-lt"/>
                <a:cs typeface="+mn-lt"/>
              </a:rPr>
              <a:t>कफवात</a:t>
            </a:r>
            <a:r>
              <a:rPr lang="en-US" sz="2400" kern="1200">
                <a:latin typeface="+mn-lt"/>
                <a:ea typeface="+mn-lt"/>
                <a:cs typeface="+mn-lt"/>
              </a:rPr>
              <a:t> </a:t>
            </a:r>
            <a:r>
              <a:rPr lang="en-US" sz="2400" kern="1200" err="1">
                <a:latin typeface="+mn-lt"/>
                <a:ea typeface="+mn-lt"/>
                <a:cs typeface="+mn-lt"/>
              </a:rPr>
              <a:t>तथा</a:t>
            </a:r>
            <a:r>
              <a:rPr lang="en-US" sz="2400" kern="1200">
                <a:latin typeface="+mn-lt"/>
                <a:ea typeface="+mn-lt"/>
                <a:cs typeface="+mn-lt"/>
              </a:rPr>
              <a:t> </a:t>
            </a:r>
            <a:r>
              <a:rPr lang="en-US" sz="2400" kern="1200" err="1">
                <a:latin typeface="+mn-lt"/>
                <a:ea typeface="+mn-lt"/>
                <a:cs typeface="+mn-lt"/>
              </a:rPr>
              <a:t>पाण्डुरोग</a:t>
            </a:r>
            <a:r>
              <a:rPr lang="en-US" sz="2400" kern="1200">
                <a:latin typeface="+mn-lt"/>
                <a:ea typeface="+mn-lt"/>
                <a:cs typeface="+mn-lt"/>
              </a:rPr>
              <a:t> </a:t>
            </a:r>
            <a:r>
              <a:rPr lang="en-US" sz="2400" kern="1200" err="1">
                <a:latin typeface="+mn-lt"/>
                <a:ea typeface="+mn-lt"/>
                <a:cs typeface="+mn-lt"/>
              </a:rPr>
              <a:t>को</a:t>
            </a:r>
            <a:r>
              <a:rPr lang="en-US" sz="2400" kern="1200">
                <a:latin typeface="+mn-lt"/>
                <a:ea typeface="+mn-lt"/>
                <a:cs typeface="+mn-lt"/>
              </a:rPr>
              <a:t> </a:t>
            </a:r>
            <a:r>
              <a:rPr lang="en-US" sz="2400" kern="1200" err="1">
                <a:latin typeface="+mn-lt"/>
                <a:ea typeface="+mn-lt"/>
                <a:cs typeface="+mn-lt"/>
              </a:rPr>
              <a:t>दूर</a:t>
            </a:r>
            <a:r>
              <a:rPr lang="en-US" sz="2400" kern="1200">
                <a:latin typeface="+mn-lt"/>
                <a:ea typeface="+mn-lt"/>
                <a:cs typeface="+mn-lt"/>
              </a:rPr>
              <a:t> </a:t>
            </a:r>
            <a:r>
              <a:rPr lang="en-US" sz="2400" kern="1200" err="1">
                <a:latin typeface="+mn-lt"/>
                <a:ea typeface="+mn-lt"/>
                <a:cs typeface="+mn-lt"/>
              </a:rPr>
              <a:t>करने</a:t>
            </a:r>
            <a:r>
              <a:rPr lang="en-US" sz="2400" kern="1200">
                <a:latin typeface="+mn-lt"/>
                <a:ea typeface="+mn-lt"/>
                <a:cs typeface="+mn-lt"/>
              </a:rPr>
              <a:t> </a:t>
            </a:r>
            <a:r>
              <a:rPr lang="en-US" sz="2400" kern="1200" err="1">
                <a:latin typeface="+mn-lt"/>
                <a:ea typeface="+mn-lt"/>
                <a:cs typeface="+mn-lt"/>
              </a:rPr>
              <a:t>वाला</a:t>
            </a:r>
            <a:r>
              <a:rPr lang="en-US" sz="2400" kern="1200">
                <a:latin typeface="+mn-lt"/>
                <a:ea typeface="+mn-lt"/>
                <a:cs typeface="+mn-lt"/>
              </a:rPr>
              <a:t>, </a:t>
            </a:r>
            <a:r>
              <a:rPr lang="en-US" sz="2400" kern="1200" err="1">
                <a:latin typeface="+mn-lt"/>
                <a:ea typeface="+mn-lt"/>
                <a:cs typeface="+mn-lt"/>
              </a:rPr>
              <a:t>कटु</a:t>
            </a:r>
            <a:r>
              <a:rPr lang="en-US" sz="2400" kern="1200">
                <a:latin typeface="+mn-lt"/>
                <a:ea typeface="+mn-lt"/>
                <a:cs typeface="+mn-lt"/>
              </a:rPr>
              <a:t>, </a:t>
            </a:r>
            <a:r>
              <a:rPr lang="en-US" sz="2400" kern="1200" err="1">
                <a:latin typeface="+mn-lt"/>
                <a:ea typeface="+mn-lt"/>
                <a:cs typeface="+mn-lt"/>
              </a:rPr>
              <a:t>तिक्त</a:t>
            </a:r>
            <a:r>
              <a:rPr lang="en-US" sz="2400" kern="1200">
                <a:latin typeface="+mn-lt"/>
                <a:ea typeface="+mn-lt"/>
                <a:cs typeface="+mn-lt"/>
              </a:rPr>
              <a:t>, </a:t>
            </a:r>
            <a:r>
              <a:rPr lang="en-US" sz="2400" kern="1200" err="1">
                <a:latin typeface="+mn-lt"/>
                <a:ea typeface="+mn-lt"/>
                <a:cs typeface="+mn-lt"/>
              </a:rPr>
              <a:t>कषाय</a:t>
            </a:r>
            <a:r>
              <a:rPr lang="en-US" sz="2400" kern="1200">
                <a:latin typeface="+mn-lt"/>
                <a:ea typeface="+mn-lt"/>
                <a:cs typeface="+mn-lt"/>
              </a:rPr>
              <a:t> </a:t>
            </a:r>
            <a:r>
              <a:rPr lang="en-US" sz="2400" kern="1200" err="1">
                <a:latin typeface="+mn-lt"/>
                <a:ea typeface="+mn-lt"/>
                <a:cs typeface="+mn-lt"/>
              </a:rPr>
              <a:t>तथा</a:t>
            </a:r>
            <a:r>
              <a:rPr lang="en-US" sz="2400" kern="1200">
                <a:latin typeface="+mn-lt"/>
                <a:ea typeface="+mn-lt"/>
                <a:cs typeface="+mn-lt"/>
              </a:rPr>
              <a:t> </a:t>
            </a:r>
            <a:r>
              <a:rPr lang="en-US" sz="2400" kern="1200" err="1">
                <a:latin typeface="+mn-lt"/>
                <a:ea typeface="+mn-lt"/>
                <a:cs typeface="+mn-lt"/>
              </a:rPr>
              <a:t>मधुर</a:t>
            </a:r>
            <a:r>
              <a:rPr lang="en-US" sz="2400" kern="1200">
                <a:latin typeface="+mn-lt"/>
                <a:ea typeface="+mn-lt"/>
                <a:cs typeface="+mn-lt"/>
              </a:rPr>
              <a:t> </a:t>
            </a:r>
            <a:r>
              <a:rPr lang="en-US" sz="2400" kern="1200" err="1">
                <a:latin typeface="+mn-lt"/>
                <a:ea typeface="+mn-lt"/>
                <a:cs typeface="+mn-lt"/>
              </a:rPr>
              <a:t>रस</a:t>
            </a:r>
            <a:r>
              <a:rPr lang="en-US" sz="2400" kern="1200">
                <a:latin typeface="+mn-lt"/>
                <a:ea typeface="+mn-lt"/>
                <a:cs typeface="+mn-lt"/>
              </a:rPr>
              <a:t> </a:t>
            </a:r>
            <a:r>
              <a:rPr lang="en-US" sz="2400" kern="1200" err="1">
                <a:latin typeface="+mn-lt"/>
                <a:ea typeface="+mn-lt"/>
                <a:cs typeface="+mn-lt"/>
              </a:rPr>
              <a:t>युक्त</a:t>
            </a:r>
            <a:r>
              <a:rPr lang="en-US" sz="2400" kern="1200">
                <a:latin typeface="+mn-lt"/>
                <a:ea typeface="+mn-lt"/>
                <a:cs typeface="+mn-lt"/>
              </a:rPr>
              <a:t> </a:t>
            </a:r>
            <a:r>
              <a:rPr lang="en-US" sz="2400" kern="1200" err="1">
                <a:latin typeface="+mn-lt"/>
                <a:ea typeface="+mn-lt"/>
                <a:cs typeface="+mn-lt"/>
              </a:rPr>
              <a:t>एवं</a:t>
            </a:r>
            <a:r>
              <a:rPr lang="en-US" sz="2400" kern="1200">
                <a:latin typeface="+mn-lt"/>
                <a:ea typeface="+mn-lt"/>
                <a:cs typeface="+mn-lt"/>
              </a:rPr>
              <a:t> </a:t>
            </a:r>
            <a:r>
              <a:rPr lang="en-US" sz="2400" kern="1200" err="1">
                <a:latin typeface="+mn-lt"/>
                <a:ea typeface="+mn-lt"/>
                <a:cs typeface="+mn-lt"/>
              </a:rPr>
              <a:t>अग्निवर्धक</a:t>
            </a:r>
            <a:r>
              <a:rPr lang="en-US" sz="2400" kern="1200">
                <a:latin typeface="+mn-lt"/>
                <a:ea typeface="+mn-lt"/>
                <a:cs typeface="+mn-lt"/>
              </a:rPr>
              <a:t> </a:t>
            </a:r>
            <a:r>
              <a:rPr lang="en-US" sz="2400" kern="1200" err="1">
                <a:latin typeface="+mn-lt"/>
                <a:ea typeface="+mn-lt"/>
                <a:cs typeface="+mn-lt"/>
              </a:rPr>
              <a:t>है</a:t>
            </a:r>
            <a:r>
              <a:rPr lang="en-US" sz="2400" kern="1200">
                <a:latin typeface="+mn-lt"/>
                <a:ea typeface="+mn-lt"/>
                <a:cs typeface="+mn-lt"/>
              </a:rPr>
              <a:t>।</a:t>
            </a:r>
            <a:endParaRPr lang="en-US" sz="2400" kern="1200">
              <a:latin typeface="+mn-lt"/>
            </a:endParaRPr>
          </a:p>
          <a:p>
            <a:pPr algn="l">
              <a:spcAft>
                <a:spcPts val="600"/>
              </a:spcAft>
            </a:pPr>
            <a:endParaRPr lang="en-US" sz="2400"/>
          </a:p>
        </p:txBody>
      </p:sp>
      <p:sp>
        <p:nvSpPr>
          <p:cNvPr id="5" name="TextBox 4">
            <a:extLst>
              <a:ext uri="{FF2B5EF4-FFF2-40B4-BE49-F238E27FC236}">
                <a16:creationId xmlns:a16="http://schemas.microsoft.com/office/drawing/2014/main" xmlns="" id="{BE3868E6-8364-502C-483F-95B99BA4D29B}"/>
              </a:ext>
            </a:extLst>
          </p:cNvPr>
          <p:cNvSpPr txBox="1"/>
          <p:nvPr/>
        </p:nvSpPr>
        <p:spPr>
          <a:xfrm>
            <a:off x="8876268" y="2959427"/>
            <a:ext cx="3329671"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310896">
              <a:spcAft>
                <a:spcPts val="408"/>
              </a:spcAft>
            </a:pPr>
            <a:r>
              <a:rPr lang="en-US" sz="2400" b="1" kern="1200">
                <a:solidFill>
                  <a:srgbClr val="006700"/>
                </a:solidFill>
                <a:latin typeface="+mn-lt"/>
                <a:ea typeface="+mn-ea"/>
                <a:cs typeface="+mn-cs"/>
              </a:rPr>
              <a:t>(</a:t>
            </a:r>
            <a:r>
              <a:rPr lang="en-US" sz="2400" b="1" kern="1200" err="1">
                <a:solidFill>
                  <a:srgbClr val="006700"/>
                </a:solidFill>
                <a:latin typeface="+mn-lt"/>
                <a:ea typeface="+mn-ea"/>
                <a:cs typeface="+mn-cs"/>
              </a:rPr>
              <a:t>भा</a:t>
            </a:r>
            <a:r>
              <a:rPr lang="en-US" sz="2400" b="1" kern="1200">
                <a:solidFill>
                  <a:srgbClr val="006700"/>
                </a:solidFill>
                <a:latin typeface="+mn-lt"/>
                <a:ea typeface="+mn-ea"/>
                <a:cs typeface="+mn-cs"/>
              </a:rPr>
              <a:t>. </a:t>
            </a:r>
            <a:r>
              <a:rPr lang="en-US" sz="2400" b="1" kern="1200" err="1">
                <a:solidFill>
                  <a:srgbClr val="006700"/>
                </a:solidFill>
                <a:latin typeface="+mn-lt"/>
                <a:ea typeface="+mn-ea"/>
                <a:cs typeface="+mn-cs"/>
              </a:rPr>
              <a:t>प्र</a:t>
            </a:r>
            <a:r>
              <a:rPr lang="en-US" sz="2400" b="1" kern="1200">
                <a:solidFill>
                  <a:srgbClr val="006700"/>
                </a:solidFill>
                <a:latin typeface="+mn-lt"/>
                <a:ea typeface="+mn-ea"/>
                <a:cs typeface="+mn-cs"/>
              </a:rPr>
              <a:t>. </a:t>
            </a:r>
            <a:r>
              <a:rPr lang="en-US" sz="2400" b="1" kern="1200" err="1">
                <a:solidFill>
                  <a:srgbClr val="006700"/>
                </a:solidFill>
                <a:latin typeface="+mn-lt"/>
                <a:ea typeface="+mn-ea"/>
                <a:cs typeface="+mn-cs"/>
              </a:rPr>
              <a:t>गुडूच्यादिवर्ग</a:t>
            </a:r>
            <a:r>
              <a:rPr lang="en-US" sz="2400" b="1" kern="1200">
                <a:solidFill>
                  <a:srgbClr val="006700"/>
                </a:solidFill>
                <a:latin typeface="+mn-lt"/>
                <a:ea typeface="+mn-ea"/>
                <a:cs typeface="+mn-cs"/>
              </a:rPr>
              <a:t> 3)</a:t>
            </a:r>
            <a:endParaRPr lang="en-US" sz="2400" kern="1200">
              <a:latin typeface="+mn-lt"/>
            </a:endParaRPr>
          </a:p>
          <a:p>
            <a:pPr defTabSz="310896">
              <a:spcAft>
                <a:spcPts val="408"/>
              </a:spcAft>
            </a:pPr>
            <a:endParaRPr lang="en-US" sz="2400" kern="1200">
              <a:latin typeface="+mn-lt"/>
            </a:endParaRPr>
          </a:p>
          <a:p>
            <a:pPr defTabSz="310896">
              <a:spcAft>
                <a:spcPts val="408"/>
              </a:spcAft>
            </a:pPr>
            <a:endParaRPr lang="en-US" sz="2400" kern="1200">
              <a:latin typeface="+mn-lt"/>
            </a:endParaRPr>
          </a:p>
          <a:p>
            <a:pPr algn="l"/>
            <a:endParaRPr lang="en-US" sz="2400"/>
          </a:p>
        </p:txBody>
      </p:sp>
    </p:spTree>
    <p:extLst>
      <p:ext uri="{BB962C8B-B14F-4D97-AF65-F5344CB8AC3E}">
        <p14:creationId xmlns:p14="http://schemas.microsoft.com/office/powerpoint/2010/main" xmlns="" val="219497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plant with berries&#10;&#10;Description automatically generated">
            <a:extLst>
              <a:ext uri="{FF2B5EF4-FFF2-40B4-BE49-F238E27FC236}">
                <a16:creationId xmlns:a16="http://schemas.microsoft.com/office/drawing/2014/main" xmlns="" id="{AA9648D6-6F57-E64A-7164-874E328A45E0}"/>
              </a:ext>
            </a:extLst>
          </p:cNvPr>
          <p:cNvPicPr>
            <a:picLocks noChangeAspect="1"/>
          </p:cNvPicPr>
          <p:nvPr/>
        </p:nvPicPr>
        <p:blipFill rotWithShape="1">
          <a:blip r:embed="rId2"/>
          <a:srcRect l="2187" r="2099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13460562-B3C1-ED9D-3F84-EF4D95B13388}"/>
              </a:ext>
            </a:extLst>
          </p:cNvPr>
          <p:cNvSpPr>
            <a:spLocks noGrp="1"/>
          </p:cNvSpPr>
          <p:nvPr>
            <p:ph type="title"/>
          </p:nvPr>
        </p:nvSpPr>
        <p:spPr>
          <a:xfrm>
            <a:off x="314918" y="-13010"/>
            <a:ext cx="3851123" cy="1320800"/>
          </a:xfrm>
        </p:spPr>
        <p:txBody>
          <a:bodyPr>
            <a:normAutofit/>
          </a:bodyPr>
          <a:lstStyle/>
          <a:p>
            <a:r>
              <a:rPr lang="en-US" b="1" err="1">
                <a:ea typeface="+mj-lt"/>
                <a:cs typeface="+mj-lt"/>
              </a:rPr>
              <a:t>अग्निमंथ</a:t>
            </a:r>
            <a:r>
              <a:rPr lang="en-US" b="1">
                <a:ea typeface="+mj-lt"/>
                <a:cs typeface="+mj-lt"/>
              </a:rPr>
              <a:t>:-</a:t>
            </a:r>
            <a:endParaRPr lang="en-US" b="1"/>
          </a:p>
          <a:p>
            <a:endParaRPr lang="en-US" b="1"/>
          </a:p>
        </p:txBody>
      </p:sp>
      <p:sp>
        <p:nvSpPr>
          <p:cNvPr id="3" name="Content Placeholder 2">
            <a:extLst>
              <a:ext uri="{FF2B5EF4-FFF2-40B4-BE49-F238E27FC236}">
                <a16:creationId xmlns:a16="http://schemas.microsoft.com/office/drawing/2014/main" xmlns="" id="{FFEC9771-D2B0-D2AE-4DDD-773FC2EE299A}"/>
              </a:ext>
            </a:extLst>
          </p:cNvPr>
          <p:cNvSpPr>
            <a:spLocks noGrp="1"/>
          </p:cNvSpPr>
          <p:nvPr>
            <p:ph idx="1"/>
          </p:nvPr>
        </p:nvSpPr>
        <p:spPr>
          <a:xfrm>
            <a:off x="315814" y="644464"/>
            <a:ext cx="4573016" cy="3880773"/>
          </a:xfrm>
        </p:spPr>
        <p:txBody>
          <a:bodyPr vert="horz" lIns="91440" tIns="45720" rIns="91440" bIns="45720" rtlCol="0" anchor="t">
            <a:noAutofit/>
          </a:bodyPr>
          <a:lstStyle/>
          <a:p>
            <a:pPr>
              <a:lnSpc>
                <a:spcPct val="90000"/>
              </a:lnSpc>
            </a:pPr>
            <a:r>
              <a:rPr lang="en-US" sz="2000" b="1"/>
              <a:t>Latin  name- </a:t>
            </a:r>
            <a:r>
              <a:rPr lang="en-US" sz="2000" b="1" err="1"/>
              <a:t>Premna</a:t>
            </a:r>
            <a:r>
              <a:rPr lang="en-US" sz="2000" b="1"/>
              <a:t> integrifolia</a:t>
            </a:r>
          </a:p>
          <a:p>
            <a:pPr>
              <a:lnSpc>
                <a:spcPct val="90000"/>
              </a:lnSpc>
            </a:pPr>
            <a:endParaRPr lang="en-US"/>
          </a:p>
          <a:p>
            <a:pPr>
              <a:lnSpc>
                <a:spcPct val="90000"/>
              </a:lnSpc>
            </a:pPr>
            <a:r>
              <a:rPr lang="en-US" sz="2000" b="1"/>
              <a:t>Family – Verbenaceae</a:t>
            </a:r>
          </a:p>
          <a:p>
            <a:pPr>
              <a:lnSpc>
                <a:spcPct val="90000"/>
              </a:lnSpc>
            </a:pPr>
            <a:endParaRPr lang="en-US" sz="2000" b="1">
              <a:solidFill>
                <a:srgbClr val="404040"/>
              </a:solidFill>
              <a:ea typeface="+mn-lt"/>
              <a:cs typeface="+mn-lt"/>
            </a:endParaRPr>
          </a:p>
          <a:p>
            <a:pPr>
              <a:lnSpc>
                <a:spcPct val="90000"/>
              </a:lnSpc>
            </a:pPr>
            <a:r>
              <a:rPr lang="en-US" sz="2000" b="1" err="1">
                <a:solidFill>
                  <a:srgbClr val="000000"/>
                </a:solidFill>
                <a:ea typeface="+mn-lt"/>
                <a:cs typeface="+mn-lt"/>
              </a:rPr>
              <a:t>रस</a:t>
            </a:r>
            <a:r>
              <a:rPr lang="en-US" sz="2000" b="1">
                <a:ea typeface="+mn-lt"/>
                <a:cs typeface="+mn-lt"/>
              </a:rPr>
              <a:t>- </a:t>
            </a:r>
            <a:r>
              <a:rPr lang="en-US" sz="2000" b="1" err="1">
                <a:ea typeface="+mn-lt"/>
                <a:cs typeface="+mn-lt"/>
              </a:rPr>
              <a:t>तिक्त</a:t>
            </a:r>
            <a:r>
              <a:rPr lang="en-US" sz="2000" b="1">
                <a:ea typeface="+mn-lt"/>
                <a:cs typeface="+mn-lt"/>
              </a:rPr>
              <a:t>, </a:t>
            </a:r>
            <a:r>
              <a:rPr lang="en-US" sz="2000" b="1" err="1">
                <a:ea typeface="+mn-lt"/>
                <a:cs typeface="+mn-lt"/>
              </a:rPr>
              <a:t>कटु</a:t>
            </a:r>
            <a:r>
              <a:rPr lang="en-US" sz="2000" b="1">
                <a:ea typeface="+mn-lt"/>
                <a:cs typeface="+mn-lt"/>
              </a:rPr>
              <a:t>, </a:t>
            </a:r>
            <a:r>
              <a:rPr lang="en-US" sz="2000" b="1" err="1">
                <a:ea typeface="+mn-lt"/>
                <a:cs typeface="+mn-lt"/>
              </a:rPr>
              <a:t>कषाय</a:t>
            </a:r>
            <a:r>
              <a:rPr lang="en-US" sz="2000" b="1">
                <a:ea typeface="+mn-lt"/>
                <a:cs typeface="+mn-lt"/>
              </a:rPr>
              <a:t> </a:t>
            </a:r>
            <a:endParaRPr lang="en-US" sz="2000">
              <a:solidFill>
                <a:srgbClr val="000000"/>
              </a:solidFill>
              <a:ea typeface="+mn-lt"/>
              <a:cs typeface="+mn-lt"/>
            </a:endParaRPr>
          </a:p>
          <a:p>
            <a:pPr>
              <a:lnSpc>
                <a:spcPct val="90000"/>
              </a:lnSpc>
            </a:pPr>
            <a:endParaRPr lang="en-US" sz="2000" b="1">
              <a:ea typeface="+mn-lt"/>
              <a:cs typeface="+mn-lt"/>
            </a:endParaRPr>
          </a:p>
          <a:p>
            <a:pPr>
              <a:lnSpc>
                <a:spcPct val="90000"/>
              </a:lnSpc>
            </a:pPr>
            <a:r>
              <a:rPr lang="en-US" sz="2000" b="1" err="1">
                <a:ea typeface="+mn-lt"/>
                <a:cs typeface="+mn-lt"/>
              </a:rPr>
              <a:t>गुण</a:t>
            </a:r>
            <a:r>
              <a:rPr lang="en-US" sz="2000" b="1">
                <a:ea typeface="+mn-lt"/>
                <a:cs typeface="+mn-lt"/>
              </a:rPr>
              <a:t> -</a:t>
            </a:r>
            <a:r>
              <a:rPr lang="en-US" sz="2000" b="1" err="1">
                <a:ea typeface="+mn-lt"/>
                <a:cs typeface="+mn-lt"/>
              </a:rPr>
              <a:t>रुक्ष</a:t>
            </a:r>
            <a:r>
              <a:rPr lang="en-US" sz="2000" b="1">
                <a:ea typeface="+mn-lt"/>
                <a:cs typeface="+mn-lt"/>
              </a:rPr>
              <a:t> ,</a:t>
            </a:r>
            <a:r>
              <a:rPr lang="en-US" sz="2000" b="1" err="1">
                <a:ea typeface="+mn-lt"/>
                <a:cs typeface="+mn-lt"/>
              </a:rPr>
              <a:t>लघु</a:t>
            </a:r>
            <a:endParaRPr lang="en-US" sz="2000" b="1">
              <a:ea typeface="+mn-lt"/>
              <a:cs typeface="+mn-lt"/>
            </a:endParaRPr>
          </a:p>
          <a:p>
            <a:pPr>
              <a:lnSpc>
                <a:spcPct val="90000"/>
              </a:lnSpc>
            </a:pPr>
            <a:endParaRPr lang="en-US" sz="2000" b="1">
              <a:ea typeface="+mn-lt"/>
              <a:cs typeface="+mn-lt"/>
            </a:endParaRPr>
          </a:p>
          <a:p>
            <a:pPr>
              <a:lnSpc>
                <a:spcPct val="90000"/>
              </a:lnSpc>
            </a:pPr>
            <a:r>
              <a:rPr lang="en-US" sz="2000" b="1" err="1">
                <a:ea typeface="+mn-lt"/>
                <a:cs typeface="+mn-lt"/>
              </a:rPr>
              <a:t>वीर्य</a:t>
            </a:r>
            <a:r>
              <a:rPr lang="en-US" sz="2000" b="1">
                <a:ea typeface="+mn-lt"/>
                <a:cs typeface="+mn-lt"/>
              </a:rPr>
              <a:t> - </a:t>
            </a:r>
            <a:r>
              <a:rPr lang="en-US" sz="2000" b="1" err="1">
                <a:ea typeface="+mn-lt"/>
                <a:cs typeface="+mn-lt"/>
              </a:rPr>
              <a:t>उष्ण</a:t>
            </a:r>
            <a:endParaRPr lang="en-US" sz="2000" b="1">
              <a:ea typeface="+mn-lt"/>
              <a:cs typeface="+mn-lt"/>
            </a:endParaRPr>
          </a:p>
          <a:p>
            <a:pPr>
              <a:lnSpc>
                <a:spcPct val="90000"/>
              </a:lnSpc>
            </a:pPr>
            <a:endParaRPr lang="en-US" sz="2000" b="1">
              <a:ea typeface="+mn-lt"/>
              <a:cs typeface="+mn-lt"/>
            </a:endParaRPr>
          </a:p>
          <a:p>
            <a:pPr>
              <a:lnSpc>
                <a:spcPct val="90000"/>
              </a:lnSpc>
            </a:pPr>
            <a:r>
              <a:rPr lang="en-US" sz="2000" b="1" err="1">
                <a:ea typeface="+mn-lt"/>
                <a:cs typeface="+mn-lt"/>
              </a:rPr>
              <a:t>विपाक</a:t>
            </a:r>
            <a:r>
              <a:rPr lang="en-US" sz="2000" b="1">
                <a:ea typeface="+mn-lt"/>
                <a:cs typeface="+mn-lt"/>
              </a:rPr>
              <a:t> - </a:t>
            </a:r>
            <a:r>
              <a:rPr lang="en-US" sz="2000" b="1" err="1">
                <a:ea typeface="+mn-lt"/>
                <a:cs typeface="+mn-lt"/>
              </a:rPr>
              <a:t>कटु</a:t>
            </a:r>
            <a:r>
              <a:rPr lang="en-US" sz="2000" b="1">
                <a:ea typeface="+mn-lt"/>
                <a:cs typeface="+mn-lt"/>
              </a:rPr>
              <a:t> </a:t>
            </a:r>
          </a:p>
          <a:p>
            <a:pPr>
              <a:lnSpc>
                <a:spcPct val="90000"/>
              </a:lnSpc>
            </a:pPr>
            <a:endParaRPr lang="en-US" sz="2000" b="1">
              <a:ea typeface="+mn-lt"/>
              <a:cs typeface="+mn-lt"/>
            </a:endParaRPr>
          </a:p>
          <a:p>
            <a:pPr>
              <a:lnSpc>
                <a:spcPct val="90000"/>
              </a:lnSpc>
            </a:pPr>
            <a:endParaRPr lang="en-US" sz="2000" b="1">
              <a:ea typeface="+mn-lt"/>
              <a:cs typeface="+mn-lt"/>
            </a:endParaRPr>
          </a:p>
          <a:p>
            <a:pPr>
              <a:lnSpc>
                <a:spcPct val="90000"/>
              </a:lnSpc>
            </a:pPr>
            <a:endParaRPr lang="en-US" sz="2000" b="1">
              <a:ea typeface="+mn-lt"/>
              <a:cs typeface="+mn-lt"/>
            </a:endParaRPr>
          </a:p>
          <a:p>
            <a:pPr>
              <a:lnSpc>
                <a:spcPct val="90000"/>
              </a:lnSpc>
            </a:pPr>
            <a:endParaRPr lang="en-US" sz="2000" b="1">
              <a:ea typeface="+mn-lt"/>
              <a:cs typeface="+mn-lt"/>
            </a:endParaRPr>
          </a:p>
          <a:p>
            <a:pPr>
              <a:lnSpc>
                <a:spcPct val="90000"/>
              </a:lnSpc>
            </a:pPr>
            <a:endParaRPr lang="en-US" sz="2000" b="1">
              <a:ea typeface="+mn-lt"/>
              <a:cs typeface="+mn-lt"/>
            </a:endParaRPr>
          </a:p>
          <a:p>
            <a:pPr>
              <a:lnSpc>
                <a:spcPct val="90000"/>
              </a:lnSpc>
            </a:pPr>
            <a:endParaRPr lang="en-US" sz="2000">
              <a:ea typeface="+mn-lt"/>
              <a:cs typeface="+mn-lt"/>
            </a:endParaRPr>
          </a:p>
          <a:p>
            <a:pPr>
              <a:lnSpc>
                <a:spcPct val="90000"/>
              </a:lnSpc>
            </a:pPr>
            <a:endParaRPr lang="en-US" sz="2000" b="1"/>
          </a:p>
          <a:p>
            <a:pPr>
              <a:lnSpc>
                <a:spcPct val="90000"/>
              </a:lnSpc>
            </a:pPr>
            <a:endParaRPr lang="en-US" sz="2000"/>
          </a:p>
          <a:p>
            <a:pPr>
              <a:lnSpc>
                <a:spcPct val="90000"/>
              </a:lnSpc>
            </a:pPr>
            <a:endParaRPr lang="en-US" sz="2000"/>
          </a:p>
          <a:p>
            <a:pPr>
              <a:lnSpc>
                <a:spcPct val="90000"/>
              </a:lnSpc>
            </a:pPr>
            <a:endParaRPr lang="en-US" sz="2000" b="1"/>
          </a:p>
          <a:p>
            <a:pPr>
              <a:lnSpc>
                <a:spcPct val="90000"/>
              </a:lnSpc>
            </a:pPr>
            <a:endParaRPr lang="en-US" sz="2000"/>
          </a:p>
          <a:p>
            <a:pPr>
              <a:lnSpc>
                <a:spcPct val="90000"/>
              </a:lnSpc>
            </a:pPr>
            <a:endParaRPr lang="en-US" sz="2000" b="1"/>
          </a:p>
          <a:p>
            <a:pPr>
              <a:lnSpc>
                <a:spcPct val="90000"/>
              </a:lnSpc>
            </a:pPr>
            <a:endParaRPr lang="en-US" sz="2000" b="1"/>
          </a:p>
          <a:p>
            <a:pPr>
              <a:lnSpc>
                <a:spcPct val="90000"/>
              </a:lnSpc>
            </a:pPr>
            <a:endParaRPr lang="en-US" sz="2000" b="1"/>
          </a:p>
          <a:p>
            <a:pPr>
              <a:lnSpc>
                <a:spcPct val="90000"/>
              </a:lnSpc>
            </a:pPr>
            <a:endParaRPr lang="en-US" sz="2000" b="1"/>
          </a:p>
        </p:txBody>
      </p:sp>
      <p:cxnSp>
        <p:nvCxnSpPr>
          <p:cNvPr id="10" name="Straight Connector 9">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xmlns="" id="{BCB5A4A3-B741-E1A3-7E36-356974C3BA04}"/>
              </a:ext>
            </a:extLst>
          </p:cNvPr>
          <p:cNvSpPr txBox="1"/>
          <p:nvPr/>
        </p:nvSpPr>
        <p:spPr>
          <a:xfrm>
            <a:off x="311304" y="5041280"/>
            <a:ext cx="37468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rPr>
              <a:t>Chemical composition :-</a:t>
            </a:r>
          </a:p>
        </p:txBody>
      </p:sp>
      <p:sp>
        <p:nvSpPr>
          <p:cNvPr id="7" name="TextBox 6">
            <a:extLst>
              <a:ext uri="{FF2B5EF4-FFF2-40B4-BE49-F238E27FC236}">
                <a16:creationId xmlns:a16="http://schemas.microsoft.com/office/drawing/2014/main" xmlns="" id="{FA3393F8-F8B1-537D-57E2-ED76661ACFE7}"/>
              </a:ext>
            </a:extLst>
          </p:cNvPr>
          <p:cNvSpPr txBox="1"/>
          <p:nvPr/>
        </p:nvSpPr>
        <p:spPr>
          <a:xfrm>
            <a:off x="348475" y="5412988"/>
            <a:ext cx="47875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roots and bark have </a:t>
            </a:r>
            <a:r>
              <a:rPr lang="en-US" sz="2000" err="1">
                <a:ea typeface="+mn-lt"/>
                <a:cs typeface="+mn-lt"/>
              </a:rPr>
              <a:t>premnine</a:t>
            </a:r>
            <a:r>
              <a:rPr lang="en-US" sz="2000">
                <a:ea typeface="+mn-lt"/>
                <a:cs typeface="+mn-lt"/>
              </a:rPr>
              <a:t>, </a:t>
            </a:r>
            <a:r>
              <a:rPr lang="en-US" sz="2000" err="1">
                <a:ea typeface="+mn-lt"/>
                <a:cs typeface="+mn-lt"/>
              </a:rPr>
              <a:t>betulin</a:t>
            </a:r>
            <a:r>
              <a:rPr lang="en-US" sz="2000">
                <a:ea typeface="+mn-lt"/>
                <a:cs typeface="+mn-lt"/>
              </a:rPr>
              <a:t>, </a:t>
            </a:r>
            <a:r>
              <a:rPr lang="en-US" sz="2000" err="1">
                <a:ea typeface="+mn-lt"/>
                <a:cs typeface="+mn-lt"/>
              </a:rPr>
              <a:t>ganiarine</a:t>
            </a:r>
            <a:r>
              <a:rPr lang="en-US" sz="2000">
                <a:ea typeface="+mn-lt"/>
                <a:cs typeface="+mn-lt"/>
              </a:rPr>
              <a:t>, </a:t>
            </a:r>
            <a:r>
              <a:rPr lang="en-US" sz="2000" err="1">
                <a:ea typeface="+mn-lt"/>
                <a:cs typeface="+mn-lt"/>
              </a:rPr>
              <a:t>ganikarine</a:t>
            </a:r>
            <a:r>
              <a:rPr lang="en-US" sz="2000">
                <a:ea typeface="+mn-lt"/>
                <a:cs typeface="+mn-lt"/>
              </a:rPr>
              <a:t>, caryophyllene, premnenol etc.</a:t>
            </a:r>
            <a:endParaRPr lang="en-US" sz="2000"/>
          </a:p>
        </p:txBody>
      </p:sp>
    </p:spTree>
    <p:extLst>
      <p:ext uri="{BB962C8B-B14F-4D97-AF65-F5344CB8AC3E}">
        <p14:creationId xmlns:p14="http://schemas.microsoft.com/office/powerpoint/2010/main" xmlns="" val="257899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B0522CC-2BC1-C577-4A3D-694F4B14163D}"/>
              </a:ext>
            </a:extLst>
          </p:cNvPr>
          <p:cNvSpPr txBox="1"/>
          <p:nvPr/>
        </p:nvSpPr>
        <p:spPr>
          <a:xfrm>
            <a:off x="308429" y="54428"/>
            <a:ext cx="45937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Doshakarma</a:t>
            </a:r>
            <a:r>
              <a:rPr lang="en-US" sz="2400" b="1">
                <a:ea typeface="+mn-lt"/>
                <a:cs typeface="+mn-lt"/>
              </a:rPr>
              <a:t>:</a:t>
            </a:r>
            <a:r>
              <a:rPr lang="en-US" sz="2400">
                <a:ea typeface="+mn-lt"/>
                <a:cs typeface="+mn-lt"/>
              </a:rPr>
              <a:t> Kapha </a:t>
            </a:r>
            <a:r>
              <a:rPr lang="en-US" sz="2400" err="1">
                <a:ea typeface="+mn-lt"/>
                <a:cs typeface="+mn-lt"/>
              </a:rPr>
              <a:t>vatahara</a:t>
            </a:r>
            <a:endParaRPr lang="en-US" sz="2400"/>
          </a:p>
          <a:p>
            <a:endParaRPr lang="en-US" sz="2400"/>
          </a:p>
          <a:p>
            <a:r>
              <a:rPr lang="en-US" sz="2400" b="1" err="1">
                <a:ea typeface="+mn-lt"/>
                <a:cs typeface="+mn-lt"/>
              </a:rPr>
              <a:t>Dhatukarma</a:t>
            </a:r>
            <a:r>
              <a:rPr lang="en-US" sz="2400" b="1">
                <a:ea typeface="+mn-lt"/>
                <a:cs typeface="+mn-lt"/>
              </a:rPr>
              <a:t>:</a:t>
            </a:r>
            <a:r>
              <a:rPr lang="en-US" sz="2400">
                <a:ea typeface="+mn-lt"/>
                <a:cs typeface="+mn-lt"/>
              </a:rPr>
              <a:t> </a:t>
            </a:r>
            <a:r>
              <a:rPr lang="en-US" sz="2400" err="1">
                <a:ea typeface="+mn-lt"/>
                <a:cs typeface="+mn-lt"/>
              </a:rPr>
              <a:t>Medohara</a:t>
            </a:r>
            <a:endParaRPr lang="en-US" sz="2400"/>
          </a:p>
          <a:p>
            <a:endParaRPr lang="en-US" sz="2400"/>
          </a:p>
          <a:p>
            <a:r>
              <a:rPr lang="en-US" sz="2400" b="1" err="1">
                <a:ea typeface="+mn-lt"/>
                <a:cs typeface="+mn-lt"/>
              </a:rPr>
              <a:t>Malakarma</a:t>
            </a:r>
            <a:r>
              <a:rPr lang="en-US" sz="2400" b="1">
                <a:ea typeface="+mn-lt"/>
                <a:cs typeface="+mn-lt"/>
              </a:rPr>
              <a:t>:</a:t>
            </a:r>
            <a:r>
              <a:rPr lang="en-US" sz="2400">
                <a:ea typeface="+mn-lt"/>
                <a:cs typeface="+mn-lt"/>
              </a:rPr>
              <a:t> Saraka</a:t>
            </a:r>
            <a:endParaRPr lang="en-US" sz="2400"/>
          </a:p>
        </p:txBody>
      </p:sp>
      <p:sp>
        <p:nvSpPr>
          <p:cNvPr id="3" name="TextBox 2">
            <a:extLst>
              <a:ext uri="{FF2B5EF4-FFF2-40B4-BE49-F238E27FC236}">
                <a16:creationId xmlns:a16="http://schemas.microsoft.com/office/drawing/2014/main" xmlns="" id="{7E09AF5E-46A7-8577-C5CA-4D428664AFFA}"/>
              </a:ext>
            </a:extLst>
          </p:cNvPr>
          <p:cNvSpPr txBox="1"/>
          <p:nvPr/>
        </p:nvSpPr>
        <p:spPr>
          <a:xfrm>
            <a:off x="314476" y="2524217"/>
            <a:ext cx="1027278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1.Granthi </a:t>
            </a:r>
            <a:r>
              <a:rPr lang="en-US" sz="2400" b="1" err="1">
                <a:ea typeface="+mn-lt"/>
                <a:cs typeface="+mn-lt"/>
              </a:rPr>
              <a:t>visarpa</a:t>
            </a:r>
            <a:r>
              <a:rPr lang="en-US" sz="2400" b="1">
                <a:ea typeface="+mn-lt"/>
                <a:cs typeface="+mn-lt"/>
              </a:rPr>
              <a:t> :</a:t>
            </a:r>
            <a:r>
              <a:rPr lang="en-US" sz="2400">
                <a:ea typeface="+mn-lt"/>
                <a:cs typeface="+mn-lt"/>
              </a:rPr>
              <a:t>  Paste of </a:t>
            </a:r>
            <a:r>
              <a:rPr lang="en-US" sz="2400" err="1">
                <a:ea typeface="+mn-lt"/>
                <a:cs typeface="+mn-lt"/>
              </a:rPr>
              <a:t>Vanshpatra</a:t>
            </a:r>
            <a:r>
              <a:rPr lang="en-US" sz="2400">
                <a:ea typeface="+mn-lt"/>
                <a:cs typeface="+mn-lt"/>
              </a:rPr>
              <a:t> and </a:t>
            </a:r>
            <a:r>
              <a:rPr lang="en-US" sz="2400" err="1">
                <a:ea typeface="+mn-lt"/>
                <a:cs typeface="+mn-lt"/>
              </a:rPr>
              <a:t>Agnimanth</a:t>
            </a:r>
            <a:r>
              <a:rPr lang="en-US" sz="2400">
                <a:ea typeface="+mn-lt"/>
                <a:cs typeface="+mn-lt"/>
              </a:rPr>
              <a:t> is applied locally to the affected area .</a:t>
            </a:r>
            <a:endParaRPr lang="en-US" sz="2400"/>
          </a:p>
          <a:p>
            <a:endParaRPr lang="en-US" sz="2400"/>
          </a:p>
          <a:p>
            <a:r>
              <a:rPr lang="en-US" sz="2400" b="1">
                <a:ea typeface="+mn-lt"/>
                <a:cs typeface="+mn-lt"/>
              </a:rPr>
              <a:t>2. Arsha (piles):</a:t>
            </a:r>
            <a:r>
              <a:rPr lang="en-US" sz="2400">
                <a:ea typeface="+mn-lt"/>
                <a:cs typeface="+mn-lt"/>
              </a:rPr>
              <a:t> </a:t>
            </a:r>
            <a:r>
              <a:rPr lang="en-US" sz="2400" err="1">
                <a:ea typeface="+mn-lt"/>
                <a:cs typeface="+mn-lt"/>
              </a:rPr>
              <a:t>Avagahan</a:t>
            </a:r>
            <a:r>
              <a:rPr lang="en-US" sz="2400">
                <a:ea typeface="+mn-lt"/>
                <a:cs typeface="+mn-lt"/>
              </a:rPr>
              <a:t> </a:t>
            </a:r>
            <a:r>
              <a:rPr lang="en-US" sz="2400" err="1">
                <a:ea typeface="+mn-lt"/>
                <a:cs typeface="+mn-lt"/>
              </a:rPr>
              <a:t>sweda</a:t>
            </a:r>
            <a:r>
              <a:rPr lang="en-US" sz="2400">
                <a:ea typeface="+mn-lt"/>
                <a:cs typeface="+mn-lt"/>
              </a:rPr>
              <a:t> (Sitz bath) with leaf decoction of </a:t>
            </a:r>
            <a:r>
              <a:rPr lang="en-US" sz="2400" err="1">
                <a:ea typeface="+mn-lt"/>
                <a:cs typeface="+mn-lt"/>
              </a:rPr>
              <a:t>Agnimanth</a:t>
            </a:r>
            <a:r>
              <a:rPr lang="en-US" sz="2400">
                <a:ea typeface="+mn-lt"/>
                <a:cs typeface="+mn-lt"/>
              </a:rPr>
              <a:t>, </a:t>
            </a:r>
            <a:r>
              <a:rPr lang="en-US" sz="2400" err="1">
                <a:ea typeface="+mn-lt"/>
                <a:cs typeface="+mn-lt"/>
              </a:rPr>
              <a:t>Shigru</a:t>
            </a:r>
            <a:r>
              <a:rPr lang="en-US" sz="2400">
                <a:ea typeface="+mn-lt"/>
                <a:cs typeface="+mn-lt"/>
              </a:rPr>
              <a:t>, and </a:t>
            </a:r>
            <a:r>
              <a:rPr lang="en-US" sz="2400" err="1">
                <a:ea typeface="+mn-lt"/>
                <a:cs typeface="+mn-lt"/>
              </a:rPr>
              <a:t>Ashmantaka</a:t>
            </a:r>
            <a:r>
              <a:rPr lang="en-US" sz="2400">
                <a:ea typeface="+mn-lt"/>
                <a:cs typeface="+mn-lt"/>
              </a:rPr>
              <a:t> reduces inflammation and pain in arsha .</a:t>
            </a:r>
            <a:endParaRPr lang="en-US" sz="2400"/>
          </a:p>
          <a:p>
            <a:endParaRPr lang="en-US" sz="2400" b="1"/>
          </a:p>
          <a:p>
            <a:r>
              <a:rPr lang="en-US" sz="2400" b="1">
                <a:ea typeface="+mn-lt"/>
                <a:cs typeface="+mn-lt"/>
              </a:rPr>
              <a:t>3. </a:t>
            </a:r>
            <a:r>
              <a:rPr lang="en-US" sz="2400" b="1" err="1">
                <a:ea typeface="+mn-lt"/>
                <a:cs typeface="+mn-lt"/>
              </a:rPr>
              <a:t>Urusthambha</a:t>
            </a:r>
            <a:r>
              <a:rPr lang="en-US" sz="2400" b="1">
                <a:ea typeface="+mn-lt"/>
                <a:cs typeface="+mn-lt"/>
              </a:rPr>
              <a:t> (stiffness of thigh)</a:t>
            </a:r>
            <a:r>
              <a:rPr lang="en-US" sz="2400">
                <a:ea typeface="+mn-lt"/>
                <a:cs typeface="+mn-lt"/>
              </a:rPr>
              <a:t>: Regular application of </a:t>
            </a:r>
            <a:r>
              <a:rPr lang="en-US" sz="2400" err="1">
                <a:ea typeface="+mn-lt"/>
                <a:cs typeface="+mn-lt"/>
              </a:rPr>
              <a:t>Agnimanth</a:t>
            </a:r>
            <a:r>
              <a:rPr lang="en-US" sz="2400">
                <a:ea typeface="+mn-lt"/>
                <a:cs typeface="+mn-lt"/>
              </a:rPr>
              <a:t> root powder mixed with cow's urine or fermentation with the decoction of </a:t>
            </a:r>
            <a:r>
              <a:rPr lang="en-US" sz="2400" err="1">
                <a:ea typeface="+mn-lt"/>
                <a:cs typeface="+mn-lt"/>
              </a:rPr>
              <a:t>Agnimantha</a:t>
            </a:r>
            <a:r>
              <a:rPr lang="en-US" sz="2400">
                <a:ea typeface="+mn-lt"/>
                <a:cs typeface="+mn-lt"/>
              </a:rPr>
              <a:t> and Karanj leaves reduces inflammation in Urusthambha .</a:t>
            </a:r>
            <a:endParaRPr lang="en-US" sz="2400"/>
          </a:p>
        </p:txBody>
      </p:sp>
      <p:sp>
        <p:nvSpPr>
          <p:cNvPr id="4" name="TextBox 3">
            <a:extLst>
              <a:ext uri="{FF2B5EF4-FFF2-40B4-BE49-F238E27FC236}">
                <a16:creationId xmlns:a16="http://schemas.microsoft.com/office/drawing/2014/main" xmlns="" id="{D7142C19-60D8-6BA4-FCCC-A33C57D736D6}"/>
              </a:ext>
            </a:extLst>
          </p:cNvPr>
          <p:cNvSpPr txBox="1"/>
          <p:nvPr/>
        </p:nvSpPr>
        <p:spPr>
          <a:xfrm>
            <a:off x="308428" y="1995713"/>
            <a:ext cx="37954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Tree>
    <p:extLst>
      <p:ext uri="{BB962C8B-B14F-4D97-AF65-F5344CB8AC3E}">
        <p14:creationId xmlns:p14="http://schemas.microsoft.com/office/powerpoint/2010/main" xmlns="" val="2999669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xmlns="" id="{F048443C-C164-2299-3666-C3BAF4297B59}"/>
              </a:ext>
            </a:extLst>
          </p:cNvPr>
          <p:cNvSpPr txBox="1"/>
          <p:nvPr/>
        </p:nvSpPr>
        <p:spPr>
          <a:xfrm>
            <a:off x="677334" y="609600"/>
            <a:ext cx="3843375" cy="51756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3600" b="1" err="1">
                <a:solidFill>
                  <a:schemeClr val="tx1">
                    <a:lumMod val="85000"/>
                    <a:lumOff val="15000"/>
                  </a:schemeClr>
                </a:solidFill>
                <a:latin typeface="+mj-lt"/>
                <a:ea typeface="+mj-ea"/>
                <a:cs typeface="+mj-cs"/>
              </a:rPr>
              <a:t>श्योनाक</a:t>
            </a:r>
            <a:r>
              <a:rPr lang="en-US" sz="3600" b="1">
                <a:solidFill>
                  <a:schemeClr val="tx1">
                    <a:lumMod val="85000"/>
                    <a:lumOff val="15000"/>
                  </a:schemeClr>
                </a:solidFill>
                <a:latin typeface="+mj-lt"/>
                <a:ea typeface="+mj-ea"/>
                <a:cs typeface="+mj-cs"/>
              </a:rPr>
              <a:t> :-</a:t>
            </a:r>
            <a:endParaRPr lang="en-US" sz="3600">
              <a:solidFill>
                <a:schemeClr val="tx1">
                  <a:lumMod val="85000"/>
                  <a:lumOff val="15000"/>
                </a:schemeClr>
              </a:solidFill>
              <a:latin typeface="+mj-lt"/>
              <a:ea typeface="+mj-ea"/>
              <a:cs typeface="+mj-cs"/>
            </a:endParaRPr>
          </a:p>
          <a:p>
            <a:pPr>
              <a:spcBef>
                <a:spcPct val="0"/>
              </a:spcBef>
              <a:spcAft>
                <a:spcPts val="600"/>
              </a:spcAft>
            </a:pPr>
            <a:endParaRPr lang="en-US" sz="3600">
              <a:solidFill>
                <a:schemeClr val="tx1">
                  <a:lumMod val="85000"/>
                  <a:lumOff val="15000"/>
                </a:schemeClr>
              </a:solidFill>
              <a:latin typeface="+mj-lt"/>
              <a:ea typeface="+mj-ea"/>
              <a:cs typeface="+mj-cs"/>
            </a:endParaRPr>
          </a:p>
          <a:p>
            <a:pPr>
              <a:spcBef>
                <a:spcPct val="0"/>
              </a:spcBef>
              <a:spcAft>
                <a:spcPts val="600"/>
              </a:spcAft>
            </a:pPr>
            <a:endParaRPr lang="en-US" sz="3600">
              <a:solidFill>
                <a:schemeClr val="tx1">
                  <a:lumMod val="85000"/>
                  <a:lumOff val="15000"/>
                </a:schemeClr>
              </a:solidFill>
              <a:latin typeface="+mj-lt"/>
              <a:ea typeface="+mj-ea"/>
              <a:cs typeface="+mj-cs"/>
            </a:endParaRPr>
          </a:p>
        </p:txBody>
      </p:sp>
      <p:sp>
        <p:nvSpPr>
          <p:cNvPr id="40" name="Freeform: Shape 39">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C064D764-4E56-BC45-B617-4C18ECAAA9D3}"/>
              </a:ext>
            </a:extLst>
          </p:cNvPr>
          <p:cNvSpPr txBox="1"/>
          <p:nvPr/>
        </p:nvSpPr>
        <p:spPr>
          <a:xfrm>
            <a:off x="5804701" y="-1224365"/>
            <a:ext cx="6013100" cy="51756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ts val="1000"/>
              </a:spcBef>
              <a:buClr>
                <a:schemeClr val="accent1"/>
              </a:buClr>
              <a:buSzPct val="80000"/>
              <a:buFont typeface="Wingdings 3" charset="2"/>
              <a:buChar char=""/>
            </a:pPr>
            <a:r>
              <a:rPr lang="en-US" sz="2400" b="1" err="1">
                <a:solidFill>
                  <a:schemeClr val="bg1"/>
                </a:solidFill>
              </a:rPr>
              <a:t>श्योनाकः</a:t>
            </a:r>
            <a:r>
              <a:rPr lang="en-US" sz="2400" b="1">
                <a:solidFill>
                  <a:schemeClr val="bg1"/>
                </a:solidFill>
              </a:rPr>
              <a:t> </a:t>
            </a:r>
            <a:r>
              <a:rPr lang="en-US" sz="2400" b="1" err="1">
                <a:solidFill>
                  <a:schemeClr val="bg1"/>
                </a:solidFill>
              </a:rPr>
              <a:t>शोषणश्च</a:t>
            </a:r>
            <a:r>
              <a:rPr lang="en-US" sz="2400" b="1">
                <a:solidFill>
                  <a:schemeClr val="bg1"/>
                </a:solidFill>
              </a:rPr>
              <a:t> </a:t>
            </a:r>
            <a:r>
              <a:rPr lang="en-US" sz="2400" b="1" err="1">
                <a:solidFill>
                  <a:schemeClr val="bg1"/>
                </a:solidFill>
              </a:rPr>
              <a:t>स्यान्नटकट्वङ्गटुण्टुकाः</a:t>
            </a:r>
            <a:r>
              <a:rPr lang="en-US" sz="2400" b="1">
                <a:solidFill>
                  <a:schemeClr val="bg1"/>
                </a:solidFill>
              </a:rPr>
              <a:t> । </a:t>
            </a:r>
            <a:r>
              <a:rPr lang="en-US" sz="2400" b="1" err="1">
                <a:solidFill>
                  <a:schemeClr val="bg1"/>
                </a:solidFill>
              </a:rPr>
              <a:t>मण्डूकपर्णपत्रोर्णशुकनासकुटन्नटाः</a:t>
            </a:r>
            <a:r>
              <a:rPr lang="en-US" sz="2400" b="1">
                <a:solidFill>
                  <a:schemeClr val="bg1"/>
                </a:solidFill>
              </a:rPr>
              <a:t> ॥25॥</a:t>
            </a:r>
          </a:p>
          <a:p>
            <a:pPr>
              <a:spcBef>
                <a:spcPts val="1000"/>
              </a:spcBef>
              <a:buClr>
                <a:schemeClr val="accent1"/>
              </a:buClr>
              <a:buSzPct val="80000"/>
              <a:buFont typeface="Wingdings 3" charset="2"/>
              <a:buChar char=""/>
            </a:pPr>
            <a:r>
              <a:rPr lang="en-US" sz="2400" b="1" err="1">
                <a:solidFill>
                  <a:schemeClr val="bg1"/>
                </a:solidFill>
              </a:rPr>
              <a:t>दीर्घवृन्तोऽरलुश्चापि</a:t>
            </a:r>
            <a:r>
              <a:rPr lang="en-US" sz="2400" b="1">
                <a:solidFill>
                  <a:schemeClr val="bg1"/>
                </a:solidFill>
              </a:rPr>
              <a:t> </a:t>
            </a:r>
            <a:r>
              <a:rPr lang="en-US" sz="2400" b="1" err="1">
                <a:solidFill>
                  <a:schemeClr val="bg1"/>
                </a:solidFill>
              </a:rPr>
              <a:t>पृथुशिम्बः</a:t>
            </a:r>
            <a:r>
              <a:rPr lang="en-US" sz="2400" b="1">
                <a:solidFill>
                  <a:schemeClr val="bg1"/>
                </a:solidFill>
              </a:rPr>
              <a:t> </a:t>
            </a:r>
            <a:r>
              <a:rPr lang="en-US" sz="2400" b="1" err="1">
                <a:solidFill>
                  <a:schemeClr val="bg1"/>
                </a:solidFill>
              </a:rPr>
              <a:t>कटम्भरः</a:t>
            </a:r>
            <a:r>
              <a:rPr lang="en-US" sz="2400" b="1">
                <a:solidFill>
                  <a:schemeClr val="bg1"/>
                </a:solidFill>
              </a:rPr>
              <a:t> । </a:t>
            </a:r>
            <a:r>
              <a:rPr lang="en-US" sz="2400" b="1" err="1">
                <a:solidFill>
                  <a:schemeClr val="bg1"/>
                </a:solidFill>
              </a:rPr>
              <a:t>प्रयोनाको</a:t>
            </a:r>
            <a:r>
              <a:rPr lang="en-US" sz="2400" b="1">
                <a:solidFill>
                  <a:schemeClr val="bg1"/>
                </a:solidFill>
              </a:rPr>
              <a:t> </a:t>
            </a:r>
            <a:r>
              <a:rPr lang="en-US" sz="2400" b="1" err="1">
                <a:solidFill>
                  <a:schemeClr val="bg1"/>
                </a:solidFill>
              </a:rPr>
              <a:t>दीपनः</a:t>
            </a:r>
            <a:r>
              <a:rPr lang="en-US" sz="2400" b="1">
                <a:solidFill>
                  <a:schemeClr val="bg1"/>
                </a:solidFill>
              </a:rPr>
              <a:t> </a:t>
            </a:r>
            <a:r>
              <a:rPr lang="en-US" sz="2400" b="1" err="1">
                <a:solidFill>
                  <a:schemeClr val="bg1"/>
                </a:solidFill>
              </a:rPr>
              <a:t>पाके</a:t>
            </a:r>
            <a:r>
              <a:rPr lang="en-US" sz="2400" b="1">
                <a:solidFill>
                  <a:schemeClr val="bg1"/>
                </a:solidFill>
              </a:rPr>
              <a:t> </a:t>
            </a:r>
            <a:r>
              <a:rPr lang="en-US" sz="2400" b="1" err="1">
                <a:solidFill>
                  <a:schemeClr val="bg1"/>
                </a:solidFill>
              </a:rPr>
              <a:t>कटुकस्तुवरो</a:t>
            </a:r>
            <a:r>
              <a:rPr lang="en-US" sz="2400" b="1">
                <a:solidFill>
                  <a:schemeClr val="bg1"/>
                </a:solidFill>
              </a:rPr>
              <a:t> </a:t>
            </a:r>
            <a:r>
              <a:rPr lang="en-US" sz="2400" b="1" err="1">
                <a:solidFill>
                  <a:schemeClr val="bg1"/>
                </a:solidFill>
              </a:rPr>
              <a:t>हिमः</a:t>
            </a:r>
            <a:r>
              <a:rPr lang="en-US" sz="2400" b="1">
                <a:solidFill>
                  <a:schemeClr val="bg1"/>
                </a:solidFill>
              </a:rPr>
              <a:t> । </a:t>
            </a:r>
            <a:r>
              <a:rPr lang="en-US" sz="2400" b="1" err="1">
                <a:solidFill>
                  <a:schemeClr val="bg1"/>
                </a:solidFill>
              </a:rPr>
              <a:t>ग्राही</a:t>
            </a:r>
            <a:r>
              <a:rPr lang="en-US" sz="2400" b="1">
                <a:solidFill>
                  <a:schemeClr val="bg1"/>
                </a:solidFill>
              </a:rPr>
              <a:t> </a:t>
            </a:r>
            <a:r>
              <a:rPr lang="en-US" sz="2400" b="1" err="1">
                <a:solidFill>
                  <a:schemeClr val="bg1"/>
                </a:solidFill>
              </a:rPr>
              <a:t>तिक्तोऽनिलश्लेष्मपित्तकासप्रणाशनः</a:t>
            </a:r>
            <a:r>
              <a:rPr lang="en-US" sz="2400" b="1">
                <a:solidFill>
                  <a:schemeClr val="bg1"/>
                </a:solidFill>
              </a:rPr>
              <a:t> 26</a:t>
            </a:r>
          </a:p>
        </p:txBody>
      </p:sp>
      <p:sp>
        <p:nvSpPr>
          <p:cNvPr id="5" name="TextBox 4">
            <a:extLst>
              <a:ext uri="{FF2B5EF4-FFF2-40B4-BE49-F238E27FC236}">
                <a16:creationId xmlns:a16="http://schemas.microsoft.com/office/drawing/2014/main" xmlns="" id="{13458E44-21CA-F6FF-EB7B-7F411BFF0F2B}"/>
              </a:ext>
            </a:extLst>
          </p:cNvPr>
          <p:cNvSpPr txBox="1"/>
          <p:nvPr/>
        </p:nvSpPr>
        <p:spPr>
          <a:xfrm>
            <a:off x="5956609" y="3391830"/>
            <a:ext cx="6209369"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err="1">
                <a:solidFill>
                  <a:schemeClr val="bg1"/>
                </a:solidFill>
                <a:ea typeface="+mn-lt"/>
                <a:cs typeface="+mn-lt"/>
              </a:rPr>
              <a:t>सोनापाठा</a:t>
            </a:r>
            <a:r>
              <a:rPr lang="en-US" sz="2400" b="1">
                <a:solidFill>
                  <a:schemeClr val="bg1"/>
                </a:solidFill>
                <a:ea typeface="+mn-lt"/>
                <a:cs typeface="+mn-lt"/>
              </a:rPr>
              <a:t> </a:t>
            </a:r>
            <a:r>
              <a:rPr lang="en-US" sz="2400" b="1" err="1">
                <a:solidFill>
                  <a:schemeClr val="bg1"/>
                </a:solidFill>
                <a:ea typeface="+mn-lt"/>
                <a:cs typeface="+mn-lt"/>
              </a:rPr>
              <a:t>या</a:t>
            </a:r>
            <a:r>
              <a:rPr lang="en-US" sz="2400" b="1">
                <a:solidFill>
                  <a:schemeClr val="bg1"/>
                </a:solidFill>
                <a:ea typeface="+mn-lt"/>
                <a:cs typeface="+mn-lt"/>
              </a:rPr>
              <a:t> </a:t>
            </a:r>
            <a:r>
              <a:rPr lang="en-US" sz="2400" b="1" err="1">
                <a:solidFill>
                  <a:schemeClr val="bg1"/>
                </a:solidFill>
                <a:ea typeface="+mn-lt"/>
                <a:cs typeface="+mn-lt"/>
              </a:rPr>
              <a:t>अरलू</a:t>
            </a:r>
            <a:r>
              <a:rPr lang="en-US" sz="2400" b="1">
                <a:solidFill>
                  <a:schemeClr val="bg1"/>
                </a:solidFill>
                <a:ea typeface="+mn-lt"/>
                <a:cs typeface="+mn-lt"/>
              </a:rPr>
              <a:t> </a:t>
            </a:r>
            <a:r>
              <a:rPr lang="en-US" sz="2400" b="1" err="1">
                <a:solidFill>
                  <a:schemeClr val="bg1"/>
                </a:solidFill>
                <a:ea typeface="+mn-lt"/>
                <a:cs typeface="+mn-lt"/>
              </a:rPr>
              <a:t>के</a:t>
            </a:r>
            <a:r>
              <a:rPr lang="en-US" sz="2400" b="1">
                <a:solidFill>
                  <a:schemeClr val="bg1"/>
                </a:solidFill>
                <a:ea typeface="+mn-lt"/>
                <a:cs typeface="+mn-lt"/>
              </a:rPr>
              <a:t> </a:t>
            </a:r>
            <a:r>
              <a:rPr lang="en-US" sz="2400" b="1" err="1">
                <a:solidFill>
                  <a:schemeClr val="bg1"/>
                </a:solidFill>
                <a:ea typeface="+mn-lt"/>
                <a:cs typeface="+mn-lt"/>
              </a:rPr>
              <a:t>नाम</a:t>
            </a:r>
            <a:r>
              <a:rPr lang="en-US" sz="2400" b="1">
                <a:solidFill>
                  <a:schemeClr val="bg1"/>
                </a:solidFill>
                <a:ea typeface="+mn-lt"/>
                <a:cs typeface="+mn-lt"/>
              </a:rPr>
              <a:t> </a:t>
            </a:r>
            <a:r>
              <a:rPr lang="en-US" sz="2400" b="1" err="1">
                <a:solidFill>
                  <a:schemeClr val="bg1"/>
                </a:solidFill>
                <a:ea typeface="+mn-lt"/>
                <a:cs typeface="+mn-lt"/>
              </a:rPr>
              <a:t>तथा</a:t>
            </a:r>
            <a:r>
              <a:rPr lang="en-US" sz="2400" b="1">
                <a:solidFill>
                  <a:schemeClr val="bg1"/>
                </a:solidFill>
                <a:ea typeface="+mn-lt"/>
                <a:cs typeface="+mn-lt"/>
              </a:rPr>
              <a:t> </a:t>
            </a:r>
            <a:r>
              <a:rPr lang="en-US" sz="2400" b="1" err="1">
                <a:solidFill>
                  <a:schemeClr val="bg1"/>
                </a:solidFill>
                <a:ea typeface="+mn-lt"/>
                <a:cs typeface="+mn-lt"/>
              </a:rPr>
              <a:t>गुण</a:t>
            </a:r>
            <a:r>
              <a:rPr lang="en-US" sz="2400">
                <a:solidFill>
                  <a:schemeClr val="bg1"/>
                </a:solidFill>
                <a:ea typeface="+mn-lt"/>
                <a:cs typeface="+mn-lt"/>
              </a:rPr>
              <a:t>- </a:t>
            </a:r>
            <a:r>
              <a:rPr lang="en-US" sz="2400" err="1">
                <a:solidFill>
                  <a:schemeClr val="bg1"/>
                </a:solidFill>
                <a:ea typeface="+mn-lt"/>
                <a:cs typeface="+mn-lt"/>
              </a:rPr>
              <a:t>श्योनाक</a:t>
            </a:r>
            <a:r>
              <a:rPr lang="en-US" sz="2400">
                <a:solidFill>
                  <a:schemeClr val="bg1"/>
                </a:solidFill>
                <a:ea typeface="+mn-lt"/>
                <a:cs typeface="+mn-lt"/>
              </a:rPr>
              <a:t>, </a:t>
            </a:r>
            <a:r>
              <a:rPr lang="en-US" sz="2400" err="1">
                <a:solidFill>
                  <a:schemeClr val="bg1"/>
                </a:solidFill>
                <a:ea typeface="+mn-lt"/>
                <a:cs typeface="+mn-lt"/>
              </a:rPr>
              <a:t>शोषण</a:t>
            </a:r>
            <a:r>
              <a:rPr lang="en-US" sz="2400">
                <a:solidFill>
                  <a:schemeClr val="bg1"/>
                </a:solidFill>
                <a:ea typeface="+mn-lt"/>
                <a:cs typeface="+mn-lt"/>
              </a:rPr>
              <a:t>, </a:t>
            </a:r>
            <a:r>
              <a:rPr lang="en-US" sz="2400" err="1">
                <a:solidFill>
                  <a:schemeClr val="bg1"/>
                </a:solidFill>
                <a:ea typeface="+mn-lt"/>
                <a:cs typeface="+mn-lt"/>
              </a:rPr>
              <a:t>नट</a:t>
            </a:r>
            <a:r>
              <a:rPr lang="en-US" sz="2400">
                <a:solidFill>
                  <a:schemeClr val="bg1"/>
                </a:solidFill>
                <a:ea typeface="+mn-lt"/>
                <a:cs typeface="+mn-lt"/>
              </a:rPr>
              <a:t>, </a:t>
            </a:r>
            <a:r>
              <a:rPr lang="en-US" sz="2400" err="1">
                <a:solidFill>
                  <a:schemeClr val="bg1"/>
                </a:solidFill>
                <a:ea typeface="+mn-lt"/>
                <a:cs typeface="+mn-lt"/>
              </a:rPr>
              <a:t>कट्वङ्ग</a:t>
            </a:r>
            <a:r>
              <a:rPr lang="en-US" sz="2400">
                <a:solidFill>
                  <a:schemeClr val="bg1"/>
                </a:solidFill>
                <a:ea typeface="+mn-lt"/>
                <a:cs typeface="+mn-lt"/>
              </a:rPr>
              <a:t>, </a:t>
            </a:r>
            <a:r>
              <a:rPr lang="en-US" sz="2400" err="1">
                <a:solidFill>
                  <a:schemeClr val="bg1"/>
                </a:solidFill>
                <a:ea typeface="+mn-lt"/>
                <a:cs typeface="+mn-lt"/>
              </a:rPr>
              <a:t>टुण्टुक</a:t>
            </a:r>
            <a:r>
              <a:rPr lang="en-US" sz="2400">
                <a:solidFill>
                  <a:schemeClr val="bg1"/>
                </a:solidFill>
                <a:ea typeface="+mn-lt"/>
                <a:cs typeface="+mn-lt"/>
              </a:rPr>
              <a:t>, </a:t>
            </a:r>
            <a:r>
              <a:rPr lang="en-US" sz="2400" err="1">
                <a:solidFill>
                  <a:schemeClr val="bg1"/>
                </a:solidFill>
                <a:ea typeface="+mn-lt"/>
                <a:cs typeface="+mn-lt"/>
              </a:rPr>
              <a:t>मण्डूकपर्ण</a:t>
            </a:r>
            <a:r>
              <a:rPr lang="en-US" sz="2400">
                <a:solidFill>
                  <a:schemeClr val="bg1"/>
                </a:solidFill>
                <a:ea typeface="+mn-lt"/>
                <a:cs typeface="+mn-lt"/>
              </a:rPr>
              <a:t>, </a:t>
            </a:r>
            <a:r>
              <a:rPr lang="en-US" sz="2400" err="1">
                <a:solidFill>
                  <a:schemeClr val="bg1"/>
                </a:solidFill>
                <a:ea typeface="+mn-lt"/>
                <a:cs typeface="+mn-lt"/>
              </a:rPr>
              <a:t>पत्रोर्ण</a:t>
            </a:r>
            <a:r>
              <a:rPr lang="en-US" sz="2400">
                <a:solidFill>
                  <a:schemeClr val="bg1"/>
                </a:solidFill>
                <a:ea typeface="+mn-lt"/>
                <a:cs typeface="+mn-lt"/>
              </a:rPr>
              <a:t>, </a:t>
            </a:r>
            <a:r>
              <a:rPr lang="en-US" sz="2400" err="1">
                <a:solidFill>
                  <a:schemeClr val="bg1"/>
                </a:solidFill>
                <a:ea typeface="+mn-lt"/>
                <a:cs typeface="+mn-lt"/>
              </a:rPr>
              <a:t>शुकनास</a:t>
            </a:r>
            <a:r>
              <a:rPr lang="en-US" sz="2400">
                <a:solidFill>
                  <a:schemeClr val="bg1"/>
                </a:solidFill>
                <a:ea typeface="+mn-lt"/>
                <a:cs typeface="+mn-lt"/>
              </a:rPr>
              <a:t>, </a:t>
            </a:r>
            <a:r>
              <a:rPr lang="en-US" sz="2400" err="1">
                <a:solidFill>
                  <a:schemeClr val="bg1"/>
                </a:solidFill>
                <a:ea typeface="+mn-lt"/>
                <a:cs typeface="+mn-lt"/>
              </a:rPr>
              <a:t>कुटन्नट</a:t>
            </a:r>
            <a:r>
              <a:rPr lang="en-US" sz="2400">
                <a:solidFill>
                  <a:schemeClr val="bg1"/>
                </a:solidFill>
                <a:ea typeface="+mn-lt"/>
                <a:cs typeface="+mn-lt"/>
              </a:rPr>
              <a:t>, </a:t>
            </a:r>
            <a:r>
              <a:rPr lang="en-US" sz="2400" err="1">
                <a:solidFill>
                  <a:schemeClr val="bg1"/>
                </a:solidFill>
                <a:ea typeface="+mn-lt"/>
                <a:cs typeface="+mn-lt"/>
              </a:rPr>
              <a:t>दीर्घवृन्त</a:t>
            </a:r>
            <a:r>
              <a:rPr lang="en-US" sz="2400">
                <a:solidFill>
                  <a:schemeClr val="bg1"/>
                </a:solidFill>
                <a:ea typeface="+mn-lt"/>
                <a:cs typeface="+mn-lt"/>
              </a:rPr>
              <a:t>, </a:t>
            </a:r>
            <a:r>
              <a:rPr lang="en-US" sz="2400" err="1">
                <a:solidFill>
                  <a:schemeClr val="bg1"/>
                </a:solidFill>
                <a:ea typeface="+mn-lt"/>
                <a:cs typeface="+mn-lt"/>
              </a:rPr>
              <a:t>अरलु</a:t>
            </a:r>
            <a:r>
              <a:rPr lang="en-US" sz="2400">
                <a:solidFill>
                  <a:schemeClr val="bg1"/>
                </a:solidFill>
                <a:ea typeface="+mn-lt"/>
                <a:cs typeface="+mn-lt"/>
              </a:rPr>
              <a:t>, </a:t>
            </a:r>
            <a:r>
              <a:rPr lang="en-US" sz="2400" err="1">
                <a:solidFill>
                  <a:schemeClr val="bg1"/>
                </a:solidFill>
                <a:ea typeface="+mn-lt"/>
                <a:cs typeface="+mn-lt"/>
              </a:rPr>
              <a:t>पृथुशिम्ब</a:t>
            </a:r>
            <a:r>
              <a:rPr lang="en-US" sz="2400">
                <a:solidFill>
                  <a:schemeClr val="bg1"/>
                </a:solidFill>
                <a:ea typeface="+mn-lt"/>
                <a:cs typeface="+mn-lt"/>
              </a:rPr>
              <a:t> </a:t>
            </a:r>
            <a:r>
              <a:rPr lang="en-US" sz="2400" err="1">
                <a:solidFill>
                  <a:schemeClr val="bg1"/>
                </a:solidFill>
                <a:ea typeface="+mn-lt"/>
                <a:cs typeface="+mn-lt"/>
              </a:rPr>
              <a:t>और</a:t>
            </a:r>
            <a:r>
              <a:rPr lang="en-US" sz="2400">
                <a:solidFill>
                  <a:schemeClr val="bg1"/>
                </a:solidFill>
                <a:ea typeface="+mn-lt"/>
                <a:cs typeface="+mn-lt"/>
              </a:rPr>
              <a:t> </a:t>
            </a:r>
            <a:r>
              <a:rPr lang="en-US" sz="2400" err="1">
                <a:solidFill>
                  <a:schemeClr val="bg1"/>
                </a:solidFill>
                <a:ea typeface="+mn-lt"/>
                <a:cs typeface="+mn-lt"/>
              </a:rPr>
              <a:t>कटम्भर</a:t>
            </a:r>
            <a:r>
              <a:rPr lang="en-US" sz="2400">
                <a:solidFill>
                  <a:schemeClr val="bg1"/>
                </a:solidFill>
                <a:ea typeface="+mn-lt"/>
                <a:cs typeface="+mn-lt"/>
              </a:rPr>
              <a:t> </a:t>
            </a:r>
            <a:r>
              <a:rPr lang="en-US" sz="2400" err="1">
                <a:solidFill>
                  <a:schemeClr val="bg1"/>
                </a:solidFill>
                <a:ea typeface="+mn-lt"/>
                <a:cs typeface="+mn-lt"/>
              </a:rPr>
              <a:t>ये</a:t>
            </a:r>
            <a:r>
              <a:rPr lang="en-US" sz="2400">
                <a:solidFill>
                  <a:schemeClr val="bg1"/>
                </a:solidFill>
                <a:ea typeface="+mn-lt"/>
                <a:cs typeface="+mn-lt"/>
              </a:rPr>
              <a:t> </a:t>
            </a:r>
            <a:r>
              <a:rPr lang="en-US" sz="2400" err="1">
                <a:solidFill>
                  <a:schemeClr val="bg1"/>
                </a:solidFill>
                <a:ea typeface="+mn-lt"/>
                <a:cs typeface="+mn-lt"/>
              </a:rPr>
              <a:t>सब</a:t>
            </a:r>
            <a:r>
              <a:rPr lang="en-US" sz="2400">
                <a:solidFill>
                  <a:schemeClr val="bg1"/>
                </a:solidFill>
                <a:ea typeface="+mn-lt"/>
                <a:cs typeface="+mn-lt"/>
              </a:rPr>
              <a:t> </a:t>
            </a:r>
            <a:r>
              <a:rPr lang="en-US" sz="2400" err="1">
                <a:solidFill>
                  <a:schemeClr val="bg1"/>
                </a:solidFill>
                <a:ea typeface="+mn-lt"/>
                <a:cs typeface="+mn-lt"/>
              </a:rPr>
              <a:t>संस्कृत</a:t>
            </a:r>
            <a:r>
              <a:rPr lang="en-US" sz="2400">
                <a:solidFill>
                  <a:schemeClr val="bg1"/>
                </a:solidFill>
                <a:ea typeface="+mn-lt"/>
                <a:cs typeface="+mn-lt"/>
              </a:rPr>
              <a:t> </a:t>
            </a:r>
            <a:r>
              <a:rPr lang="en-US" sz="2400" err="1">
                <a:solidFill>
                  <a:schemeClr val="bg1"/>
                </a:solidFill>
                <a:ea typeface="+mn-lt"/>
                <a:cs typeface="+mn-lt"/>
              </a:rPr>
              <a:t>नाम</a:t>
            </a:r>
            <a:r>
              <a:rPr lang="en-US" sz="2400">
                <a:solidFill>
                  <a:schemeClr val="bg1"/>
                </a:solidFill>
                <a:ea typeface="+mn-lt"/>
                <a:cs typeface="+mn-lt"/>
              </a:rPr>
              <a:t> '</a:t>
            </a:r>
            <a:r>
              <a:rPr lang="en-US" sz="2400" err="1">
                <a:solidFill>
                  <a:schemeClr val="bg1"/>
                </a:solidFill>
                <a:ea typeface="+mn-lt"/>
                <a:cs typeface="+mn-lt"/>
              </a:rPr>
              <a:t>सोनापाठा</a:t>
            </a:r>
            <a:r>
              <a:rPr lang="en-US" sz="2400">
                <a:solidFill>
                  <a:schemeClr val="bg1"/>
                </a:solidFill>
                <a:ea typeface="+mn-lt"/>
                <a:cs typeface="+mn-lt"/>
              </a:rPr>
              <a:t>' </a:t>
            </a:r>
            <a:r>
              <a:rPr lang="en-US" sz="2400" err="1">
                <a:solidFill>
                  <a:schemeClr val="bg1"/>
                </a:solidFill>
                <a:ea typeface="+mn-lt"/>
                <a:cs typeface="+mn-lt"/>
              </a:rPr>
              <a:t>के</a:t>
            </a:r>
            <a:r>
              <a:rPr lang="en-US" sz="2400">
                <a:solidFill>
                  <a:schemeClr val="bg1"/>
                </a:solidFill>
                <a:ea typeface="+mn-lt"/>
                <a:cs typeface="+mn-lt"/>
              </a:rPr>
              <a:t> </a:t>
            </a:r>
            <a:r>
              <a:rPr lang="en-US" sz="2400" err="1">
                <a:solidFill>
                  <a:schemeClr val="bg1"/>
                </a:solidFill>
                <a:ea typeface="+mn-lt"/>
                <a:cs typeface="+mn-lt"/>
              </a:rPr>
              <a:t>है</a:t>
            </a:r>
            <a:r>
              <a:rPr lang="en-US" sz="2400">
                <a:solidFill>
                  <a:schemeClr val="bg1"/>
                </a:solidFill>
                <a:ea typeface="+mn-lt"/>
                <a:cs typeface="+mn-lt"/>
              </a:rPr>
              <a:t>। </a:t>
            </a:r>
            <a:r>
              <a:rPr lang="en-US" sz="2400" err="1">
                <a:solidFill>
                  <a:schemeClr val="bg1"/>
                </a:solidFill>
                <a:ea typeface="+mn-lt"/>
                <a:cs typeface="+mn-lt"/>
              </a:rPr>
              <a:t>सोनापाठा-अग्निदीपक</a:t>
            </a:r>
            <a:r>
              <a:rPr lang="en-US" sz="2400">
                <a:solidFill>
                  <a:schemeClr val="bg1"/>
                </a:solidFill>
                <a:ea typeface="+mn-lt"/>
                <a:cs typeface="+mn-lt"/>
              </a:rPr>
              <a:t>, </a:t>
            </a:r>
            <a:r>
              <a:rPr lang="en-US" sz="2400" err="1">
                <a:solidFill>
                  <a:schemeClr val="bg1"/>
                </a:solidFill>
                <a:ea typeface="+mn-lt"/>
                <a:cs typeface="+mn-lt"/>
              </a:rPr>
              <a:t>पाक</a:t>
            </a:r>
            <a:r>
              <a:rPr lang="en-US" sz="2400">
                <a:solidFill>
                  <a:schemeClr val="bg1"/>
                </a:solidFill>
                <a:ea typeface="+mn-lt"/>
                <a:cs typeface="+mn-lt"/>
              </a:rPr>
              <a:t> </a:t>
            </a:r>
            <a:r>
              <a:rPr lang="en-US" sz="2400" err="1">
                <a:solidFill>
                  <a:schemeClr val="bg1"/>
                </a:solidFill>
                <a:ea typeface="+mn-lt"/>
                <a:cs typeface="+mn-lt"/>
              </a:rPr>
              <a:t>में</a:t>
            </a:r>
            <a:r>
              <a:rPr lang="en-US" sz="2400">
                <a:solidFill>
                  <a:schemeClr val="bg1"/>
                </a:solidFill>
                <a:ea typeface="+mn-lt"/>
                <a:cs typeface="+mn-lt"/>
              </a:rPr>
              <a:t> </a:t>
            </a:r>
            <a:r>
              <a:rPr lang="en-US" sz="2400" err="1">
                <a:solidFill>
                  <a:schemeClr val="bg1"/>
                </a:solidFill>
                <a:ea typeface="+mn-lt"/>
                <a:cs typeface="+mn-lt"/>
              </a:rPr>
              <a:t>कटुरस</a:t>
            </a:r>
            <a:r>
              <a:rPr lang="en-US" sz="2400">
                <a:solidFill>
                  <a:schemeClr val="bg1"/>
                </a:solidFill>
                <a:ea typeface="+mn-lt"/>
                <a:cs typeface="+mn-lt"/>
              </a:rPr>
              <a:t> </a:t>
            </a:r>
            <a:r>
              <a:rPr lang="en-US" sz="2400" err="1">
                <a:solidFill>
                  <a:schemeClr val="bg1"/>
                </a:solidFill>
                <a:ea typeface="+mn-lt"/>
                <a:cs typeface="+mn-lt"/>
              </a:rPr>
              <a:t>तथा</a:t>
            </a:r>
            <a:r>
              <a:rPr lang="en-US" sz="2400">
                <a:solidFill>
                  <a:schemeClr val="bg1"/>
                </a:solidFill>
                <a:ea typeface="+mn-lt"/>
                <a:cs typeface="+mn-lt"/>
              </a:rPr>
              <a:t> </a:t>
            </a:r>
            <a:r>
              <a:rPr lang="en-US" sz="2400" err="1">
                <a:solidFill>
                  <a:schemeClr val="bg1"/>
                </a:solidFill>
                <a:ea typeface="+mn-lt"/>
                <a:cs typeface="+mn-lt"/>
              </a:rPr>
              <a:t>स्वाद</a:t>
            </a:r>
            <a:r>
              <a:rPr lang="en-US" sz="2400">
                <a:solidFill>
                  <a:schemeClr val="bg1"/>
                </a:solidFill>
                <a:ea typeface="+mn-lt"/>
                <a:cs typeface="+mn-lt"/>
              </a:rPr>
              <a:t> </a:t>
            </a:r>
            <a:r>
              <a:rPr lang="en-US" sz="2400" err="1">
                <a:solidFill>
                  <a:schemeClr val="bg1"/>
                </a:solidFill>
                <a:ea typeface="+mn-lt"/>
                <a:cs typeface="+mn-lt"/>
              </a:rPr>
              <a:t>में</a:t>
            </a:r>
            <a:r>
              <a:rPr lang="en-US" sz="2400">
                <a:solidFill>
                  <a:schemeClr val="bg1"/>
                </a:solidFill>
                <a:ea typeface="+mn-lt"/>
                <a:cs typeface="+mn-lt"/>
              </a:rPr>
              <a:t> </a:t>
            </a:r>
            <a:r>
              <a:rPr lang="en-US" sz="2400" err="1">
                <a:solidFill>
                  <a:schemeClr val="bg1"/>
                </a:solidFill>
                <a:ea typeface="+mn-lt"/>
                <a:cs typeface="+mn-lt"/>
              </a:rPr>
              <a:t>कषाय</a:t>
            </a:r>
            <a:r>
              <a:rPr lang="en-US" sz="2400">
                <a:solidFill>
                  <a:schemeClr val="bg1"/>
                </a:solidFill>
                <a:ea typeface="+mn-lt"/>
                <a:cs typeface="+mn-lt"/>
              </a:rPr>
              <a:t> </a:t>
            </a:r>
            <a:r>
              <a:rPr lang="en-US" sz="2400" err="1">
                <a:solidFill>
                  <a:schemeClr val="bg1"/>
                </a:solidFill>
                <a:ea typeface="+mn-lt"/>
                <a:cs typeface="+mn-lt"/>
              </a:rPr>
              <a:t>और</a:t>
            </a:r>
            <a:r>
              <a:rPr lang="en-US" sz="2400">
                <a:solidFill>
                  <a:schemeClr val="bg1"/>
                </a:solidFill>
                <a:ea typeface="+mn-lt"/>
                <a:cs typeface="+mn-lt"/>
              </a:rPr>
              <a:t> </a:t>
            </a:r>
            <a:r>
              <a:rPr lang="en-US" sz="2400" err="1">
                <a:solidFill>
                  <a:schemeClr val="bg1"/>
                </a:solidFill>
                <a:ea typeface="+mn-lt"/>
                <a:cs typeface="+mn-lt"/>
              </a:rPr>
              <a:t>तिक्तरस</a:t>
            </a:r>
            <a:r>
              <a:rPr lang="en-US" sz="2400">
                <a:solidFill>
                  <a:schemeClr val="bg1"/>
                </a:solidFill>
                <a:ea typeface="+mn-lt"/>
                <a:cs typeface="+mn-lt"/>
              </a:rPr>
              <a:t> </a:t>
            </a:r>
            <a:r>
              <a:rPr lang="en-US" sz="2400" err="1">
                <a:solidFill>
                  <a:schemeClr val="bg1"/>
                </a:solidFill>
                <a:ea typeface="+mn-lt"/>
                <a:cs typeface="+mn-lt"/>
              </a:rPr>
              <a:t>से</a:t>
            </a:r>
            <a:r>
              <a:rPr lang="en-US" sz="2400">
                <a:solidFill>
                  <a:schemeClr val="bg1"/>
                </a:solidFill>
                <a:ea typeface="+mn-lt"/>
                <a:cs typeface="+mn-lt"/>
              </a:rPr>
              <a:t> </a:t>
            </a:r>
            <a:r>
              <a:rPr lang="en-US" sz="2400" err="1">
                <a:solidFill>
                  <a:schemeClr val="bg1"/>
                </a:solidFill>
                <a:ea typeface="+mn-lt"/>
                <a:cs typeface="+mn-lt"/>
              </a:rPr>
              <a:t>युक्त</a:t>
            </a:r>
            <a:r>
              <a:rPr lang="en-US" sz="2400">
                <a:solidFill>
                  <a:schemeClr val="bg1"/>
                </a:solidFill>
                <a:ea typeface="+mn-lt"/>
                <a:cs typeface="+mn-lt"/>
              </a:rPr>
              <a:t>, </a:t>
            </a:r>
            <a:r>
              <a:rPr lang="en-US" sz="2400" err="1">
                <a:solidFill>
                  <a:schemeClr val="bg1"/>
                </a:solidFill>
                <a:ea typeface="+mn-lt"/>
                <a:cs typeface="+mn-lt"/>
              </a:rPr>
              <a:t>शीतवीर्य</a:t>
            </a:r>
            <a:r>
              <a:rPr lang="en-US" sz="2400">
                <a:solidFill>
                  <a:schemeClr val="bg1"/>
                </a:solidFill>
                <a:ea typeface="+mn-lt"/>
                <a:cs typeface="+mn-lt"/>
              </a:rPr>
              <a:t> </a:t>
            </a:r>
            <a:r>
              <a:rPr lang="en-US" sz="2400" err="1">
                <a:solidFill>
                  <a:schemeClr val="bg1"/>
                </a:solidFill>
                <a:ea typeface="+mn-lt"/>
                <a:cs typeface="+mn-lt"/>
              </a:rPr>
              <a:t>और</a:t>
            </a:r>
            <a:r>
              <a:rPr lang="en-US" sz="2400">
                <a:solidFill>
                  <a:schemeClr val="bg1"/>
                </a:solidFill>
                <a:ea typeface="+mn-lt"/>
                <a:cs typeface="+mn-lt"/>
              </a:rPr>
              <a:t> </a:t>
            </a:r>
            <a:r>
              <a:rPr lang="en-US" sz="2400" err="1">
                <a:solidFill>
                  <a:schemeClr val="bg1"/>
                </a:solidFill>
                <a:ea typeface="+mn-lt"/>
                <a:cs typeface="+mn-lt"/>
              </a:rPr>
              <a:t>मलसंग्राहक</a:t>
            </a:r>
            <a:r>
              <a:rPr lang="en-US" sz="2400">
                <a:solidFill>
                  <a:schemeClr val="bg1"/>
                </a:solidFill>
                <a:ea typeface="+mn-lt"/>
                <a:cs typeface="+mn-lt"/>
              </a:rPr>
              <a:t> </a:t>
            </a:r>
            <a:r>
              <a:rPr lang="en-US" sz="2400" err="1">
                <a:solidFill>
                  <a:schemeClr val="bg1"/>
                </a:solidFill>
                <a:ea typeface="+mn-lt"/>
                <a:cs typeface="+mn-lt"/>
              </a:rPr>
              <a:t>है</a:t>
            </a:r>
            <a:r>
              <a:rPr lang="en-US" sz="2400">
                <a:solidFill>
                  <a:schemeClr val="bg1"/>
                </a:solidFill>
                <a:ea typeface="+mn-lt"/>
                <a:cs typeface="+mn-lt"/>
              </a:rPr>
              <a:t>। </a:t>
            </a:r>
            <a:r>
              <a:rPr lang="en-US" sz="2400" err="1">
                <a:solidFill>
                  <a:schemeClr val="bg1"/>
                </a:solidFill>
                <a:ea typeface="+mn-lt"/>
                <a:cs typeface="+mn-lt"/>
              </a:rPr>
              <a:t>यह</a:t>
            </a:r>
            <a:r>
              <a:rPr lang="en-US" sz="2400">
                <a:solidFill>
                  <a:schemeClr val="bg1"/>
                </a:solidFill>
                <a:ea typeface="+mn-lt"/>
                <a:cs typeface="+mn-lt"/>
              </a:rPr>
              <a:t> </a:t>
            </a:r>
            <a:r>
              <a:rPr lang="en-US" sz="2400" err="1">
                <a:solidFill>
                  <a:schemeClr val="bg1"/>
                </a:solidFill>
                <a:ea typeface="+mn-lt"/>
                <a:cs typeface="+mn-lt"/>
              </a:rPr>
              <a:t>वात</a:t>
            </a:r>
            <a:r>
              <a:rPr lang="en-US" sz="2400">
                <a:solidFill>
                  <a:schemeClr val="bg1"/>
                </a:solidFill>
                <a:ea typeface="+mn-lt"/>
                <a:cs typeface="+mn-lt"/>
              </a:rPr>
              <a:t>, </a:t>
            </a:r>
            <a:r>
              <a:rPr lang="en-US" sz="2400" err="1">
                <a:solidFill>
                  <a:schemeClr val="bg1"/>
                </a:solidFill>
                <a:ea typeface="+mn-lt"/>
                <a:cs typeface="+mn-lt"/>
              </a:rPr>
              <a:t>कफ</a:t>
            </a:r>
            <a:r>
              <a:rPr lang="en-US" sz="2400">
                <a:solidFill>
                  <a:schemeClr val="bg1"/>
                </a:solidFill>
                <a:ea typeface="+mn-lt"/>
                <a:cs typeface="+mn-lt"/>
              </a:rPr>
              <a:t>, </a:t>
            </a:r>
            <a:r>
              <a:rPr lang="en-US" sz="2400" err="1">
                <a:solidFill>
                  <a:schemeClr val="bg1"/>
                </a:solidFill>
                <a:ea typeface="+mn-lt"/>
                <a:cs typeface="+mn-lt"/>
              </a:rPr>
              <a:t>पित्त</a:t>
            </a:r>
            <a:r>
              <a:rPr lang="en-US" sz="2400">
                <a:solidFill>
                  <a:schemeClr val="bg1"/>
                </a:solidFill>
                <a:ea typeface="+mn-lt"/>
                <a:cs typeface="+mn-lt"/>
              </a:rPr>
              <a:t> </a:t>
            </a:r>
            <a:r>
              <a:rPr lang="en-US" sz="2400" err="1">
                <a:solidFill>
                  <a:schemeClr val="bg1"/>
                </a:solidFill>
                <a:ea typeface="+mn-lt"/>
                <a:cs typeface="+mn-lt"/>
              </a:rPr>
              <a:t>तथा</a:t>
            </a:r>
            <a:r>
              <a:rPr lang="en-US" sz="2400">
                <a:solidFill>
                  <a:schemeClr val="bg1"/>
                </a:solidFill>
                <a:ea typeface="+mn-lt"/>
                <a:cs typeface="+mn-lt"/>
              </a:rPr>
              <a:t> </a:t>
            </a:r>
            <a:r>
              <a:rPr lang="en-US" sz="2400" err="1">
                <a:solidFill>
                  <a:schemeClr val="bg1"/>
                </a:solidFill>
                <a:ea typeface="+mn-lt"/>
                <a:cs typeface="+mn-lt"/>
              </a:rPr>
              <a:t>कास</a:t>
            </a:r>
            <a:r>
              <a:rPr lang="en-US" sz="2400">
                <a:solidFill>
                  <a:schemeClr val="bg1"/>
                </a:solidFill>
                <a:ea typeface="+mn-lt"/>
                <a:cs typeface="+mn-lt"/>
              </a:rPr>
              <a:t> </a:t>
            </a:r>
            <a:r>
              <a:rPr lang="en-US" sz="2400" err="1">
                <a:solidFill>
                  <a:schemeClr val="bg1"/>
                </a:solidFill>
                <a:ea typeface="+mn-lt"/>
                <a:cs typeface="+mn-lt"/>
              </a:rPr>
              <a:t>का</a:t>
            </a:r>
            <a:r>
              <a:rPr lang="en-US" sz="2400">
                <a:solidFill>
                  <a:schemeClr val="bg1"/>
                </a:solidFill>
                <a:ea typeface="+mn-lt"/>
                <a:cs typeface="+mn-lt"/>
              </a:rPr>
              <a:t> </a:t>
            </a:r>
            <a:r>
              <a:rPr lang="en-US" sz="2400" err="1">
                <a:solidFill>
                  <a:schemeClr val="bg1"/>
                </a:solidFill>
                <a:ea typeface="+mn-lt"/>
                <a:cs typeface="+mn-lt"/>
              </a:rPr>
              <a:t>विनाशक</a:t>
            </a:r>
            <a:r>
              <a:rPr lang="en-US" sz="2400">
                <a:solidFill>
                  <a:schemeClr val="bg1"/>
                </a:solidFill>
                <a:ea typeface="+mn-lt"/>
                <a:cs typeface="+mn-lt"/>
              </a:rPr>
              <a:t> </a:t>
            </a:r>
            <a:r>
              <a:rPr lang="en-US" sz="2400" err="1">
                <a:solidFill>
                  <a:schemeClr val="bg1"/>
                </a:solidFill>
                <a:ea typeface="+mn-lt"/>
                <a:cs typeface="+mn-lt"/>
              </a:rPr>
              <a:t>है</a:t>
            </a:r>
            <a:r>
              <a:rPr lang="en-US" sz="2400">
                <a:solidFill>
                  <a:schemeClr val="bg1"/>
                </a:solidFill>
                <a:ea typeface="+mn-lt"/>
                <a:cs typeface="+mn-lt"/>
              </a:rPr>
              <a:t>।</a:t>
            </a:r>
            <a:endParaRPr lang="en-US" sz="2400">
              <a:solidFill>
                <a:schemeClr val="bg1"/>
              </a:solidFill>
            </a:endParaRPr>
          </a:p>
          <a:p>
            <a:pPr algn="l">
              <a:spcAft>
                <a:spcPts val="600"/>
              </a:spcAft>
            </a:pPr>
            <a:endParaRPr lang="en-US" sz="2400">
              <a:solidFill>
                <a:schemeClr val="bg1"/>
              </a:solidFill>
            </a:endParaRPr>
          </a:p>
        </p:txBody>
      </p:sp>
      <p:sp>
        <p:nvSpPr>
          <p:cNvPr id="2" name="TextBox 1">
            <a:extLst>
              <a:ext uri="{FF2B5EF4-FFF2-40B4-BE49-F238E27FC236}">
                <a16:creationId xmlns:a16="http://schemas.microsoft.com/office/drawing/2014/main" xmlns="" id="{9F71ED12-A63F-D08F-0B0A-9FC0B8B7BD32}"/>
              </a:ext>
            </a:extLst>
          </p:cNvPr>
          <p:cNvSpPr txBox="1"/>
          <p:nvPr/>
        </p:nvSpPr>
        <p:spPr>
          <a:xfrm>
            <a:off x="9054935" y="2454233"/>
            <a:ext cx="3267693"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8"/>
              </a:spcAft>
            </a:pPr>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solidFill>
                <a:srgbClr val="000000"/>
              </a:solidFill>
            </a:endParaRPr>
          </a:p>
          <a:p>
            <a:pPr>
              <a:spcAft>
                <a:spcPts val="408"/>
              </a:spcAft>
            </a:pPr>
            <a:endParaRPr lang="en-US" sz="2400">
              <a:solidFill>
                <a:srgbClr val="000000"/>
              </a:solidFill>
            </a:endParaRPr>
          </a:p>
          <a:p>
            <a:pPr>
              <a:spcAft>
                <a:spcPts val="408"/>
              </a:spcAft>
            </a:pPr>
            <a:endParaRPr lang="en-US" sz="2400">
              <a:solidFill>
                <a:srgbClr val="000000"/>
              </a:solidFill>
            </a:endParaRPr>
          </a:p>
          <a:p>
            <a:endParaRPr lang="en-US" sz="2400">
              <a:solidFill>
                <a:srgbClr val="000000"/>
              </a:solidFill>
            </a:endParaRPr>
          </a:p>
          <a:p>
            <a:pPr algn="l"/>
            <a:endParaRPr lang="en-US"/>
          </a:p>
        </p:txBody>
      </p:sp>
    </p:spTree>
    <p:extLst>
      <p:ext uri="{BB962C8B-B14F-4D97-AF65-F5344CB8AC3E}">
        <p14:creationId xmlns:p14="http://schemas.microsoft.com/office/powerpoint/2010/main" xmlns="" val="201262743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tree&#10;&#10;Description automatically generated">
            <a:extLst>
              <a:ext uri="{FF2B5EF4-FFF2-40B4-BE49-F238E27FC236}">
                <a16:creationId xmlns:a16="http://schemas.microsoft.com/office/drawing/2014/main" xmlns="" id="{5A8CC202-1DED-A01F-B2B9-182D60A9010E}"/>
              </a:ext>
            </a:extLst>
          </p:cNvPr>
          <p:cNvPicPr>
            <a:picLocks noChangeAspect="1"/>
          </p:cNvPicPr>
          <p:nvPr/>
        </p:nvPicPr>
        <p:blipFill rotWithShape="1">
          <a:blip r:embed="rId2"/>
          <a:srcRect l="16516" r="2832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0B7BE331-B99D-8ED1-EA4C-DE827F3A98FD}"/>
              </a:ext>
            </a:extLst>
          </p:cNvPr>
          <p:cNvSpPr>
            <a:spLocks noGrp="1"/>
          </p:cNvSpPr>
          <p:nvPr>
            <p:ph type="title"/>
          </p:nvPr>
        </p:nvSpPr>
        <p:spPr>
          <a:xfrm>
            <a:off x="169333" y="-7257"/>
            <a:ext cx="3851123" cy="1320800"/>
          </a:xfrm>
        </p:spPr>
        <p:txBody>
          <a:bodyPr>
            <a:normAutofit/>
          </a:bodyPr>
          <a:lstStyle/>
          <a:p>
            <a:r>
              <a:rPr lang="en-US" b="1" err="1">
                <a:ea typeface="+mj-lt"/>
                <a:cs typeface="+mj-lt"/>
              </a:rPr>
              <a:t>श्योनाक</a:t>
            </a:r>
            <a:r>
              <a:rPr lang="en-US" b="1">
                <a:ea typeface="+mj-lt"/>
                <a:cs typeface="+mj-lt"/>
              </a:rPr>
              <a:t> :-</a:t>
            </a:r>
          </a:p>
          <a:p>
            <a:endParaRPr lang="en-US" b="1"/>
          </a:p>
        </p:txBody>
      </p:sp>
      <p:sp>
        <p:nvSpPr>
          <p:cNvPr id="3" name="Content Placeholder 2">
            <a:extLst>
              <a:ext uri="{FF2B5EF4-FFF2-40B4-BE49-F238E27FC236}">
                <a16:creationId xmlns:a16="http://schemas.microsoft.com/office/drawing/2014/main" xmlns="" id="{9BFBAEC8-E3CE-A1D4-0E63-6A5B453BE3F1}"/>
              </a:ext>
            </a:extLst>
          </p:cNvPr>
          <p:cNvSpPr>
            <a:spLocks noGrp="1"/>
          </p:cNvSpPr>
          <p:nvPr>
            <p:ph idx="1"/>
          </p:nvPr>
        </p:nvSpPr>
        <p:spPr>
          <a:xfrm>
            <a:off x="166236" y="656945"/>
            <a:ext cx="5142657" cy="3892868"/>
          </a:xfrm>
        </p:spPr>
        <p:txBody>
          <a:bodyPr vert="horz" lIns="91440" tIns="45720" rIns="91440" bIns="45720" rtlCol="0" anchor="t">
            <a:noAutofit/>
          </a:bodyPr>
          <a:lstStyle/>
          <a:p>
            <a:pPr>
              <a:lnSpc>
                <a:spcPct val="90000"/>
              </a:lnSpc>
            </a:pPr>
            <a:r>
              <a:rPr lang="en-US" sz="2400" b="1">
                <a:ea typeface="+mn-lt"/>
                <a:cs typeface="+mn-lt"/>
              </a:rPr>
              <a:t>Latin name -   </a:t>
            </a:r>
            <a:r>
              <a:rPr lang="en-US" sz="2400" b="1" err="1">
                <a:ea typeface="+mn-lt"/>
                <a:cs typeface="+mn-lt"/>
              </a:rPr>
              <a:t>Oroxylum</a:t>
            </a:r>
            <a:r>
              <a:rPr lang="en-US" sz="2400" b="1">
                <a:ea typeface="+mn-lt"/>
                <a:cs typeface="+mn-lt"/>
              </a:rPr>
              <a:t>                                    indicum </a:t>
            </a:r>
          </a:p>
          <a:p>
            <a:pPr>
              <a:lnSpc>
                <a:spcPct val="90000"/>
              </a:lnSpc>
            </a:pPr>
            <a:r>
              <a:rPr lang="en-US" sz="2400" b="1">
                <a:ea typeface="+mn-lt"/>
                <a:cs typeface="+mn-lt"/>
              </a:rPr>
              <a:t>Family –Bignoniaceae </a:t>
            </a:r>
          </a:p>
          <a:p>
            <a:pPr>
              <a:lnSpc>
                <a:spcPct val="90000"/>
              </a:lnSpc>
            </a:pPr>
            <a:r>
              <a:rPr lang="en-US" sz="2400" b="1" err="1"/>
              <a:t>रस</a:t>
            </a:r>
            <a:r>
              <a:rPr lang="en-US" sz="2400" b="1"/>
              <a:t>- </a:t>
            </a:r>
            <a:r>
              <a:rPr lang="en-US" sz="2400" b="1" err="1"/>
              <a:t>मधुर</a:t>
            </a:r>
            <a:r>
              <a:rPr lang="en-US" sz="2400" b="1"/>
              <a:t>, </a:t>
            </a:r>
            <a:r>
              <a:rPr lang="en-US" sz="2400" b="1" err="1"/>
              <a:t>तिक्त</a:t>
            </a:r>
            <a:r>
              <a:rPr lang="en-US" sz="2400" b="1"/>
              <a:t>, </a:t>
            </a:r>
            <a:r>
              <a:rPr lang="en-US" sz="2400" b="1" err="1"/>
              <a:t>कषाय</a:t>
            </a:r>
            <a:endParaRPr lang="en-US" sz="2400" err="1">
              <a:solidFill>
                <a:srgbClr val="000000"/>
              </a:solidFill>
            </a:endParaRPr>
          </a:p>
          <a:p>
            <a:pPr>
              <a:lnSpc>
                <a:spcPct val="90000"/>
              </a:lnSpc>
            </a:pPr>
            <a:r>
              <a:rPr lang="en-US" sz="2400" b="1" err="1">
                <a:ea typeface="+mn-lt"/>
                <a:cs typeface="+mn-lt"/>
              </a:rPr>
              <a:t>गुण</a:t>
            </a:r>
            <a:r>
              <a:rPr lang="en-US" sz="2400" b="1">
                <a:ea typeface="+mn-lt"/>
                <a:cs typeface="+mn-lt"/>
              </a:rPr>
              <a:t> -</a:t>
            </a:r>
            <a:r>
              <a:rPr lang="en-US" sz="2400" b="1" err="1">
                <a:ea typeface="+mn-lt"/>
                <a:cs typeface="+mn-lt"/>
              </a:rPr>
              <a:t>लघु</a:t>
            </a:r>
            <a:r>
              <a:rPr lang="en-US" sz="2400" b="1">
                <a:ea typeface="+mn-lt"/>
                <a:cs typeface="+mn-lt"/>
              </a:rPr>
              <a:t>, </a:t>
            </a:r>
            <a:r>
              <a:rPr lang="en-US" sz="2400" b="1" err="1">
                <a:ea typeface="+mn-lt"/>
                <a:cs typeface="+mn-lt"/>
              </a:rPr>
              <a:t>रूक्ष</a:t>
            </a:r>
            <a:endParaRPr lang="en-US" sz="2400" b="1"/>
          </a:p>
          <a:p>
            <a:pPr>
              <a:lnSpc>
                <a:spcPct val="90000"/>
              </a:lnSpc>
            </a:pPr>
            <a:r>
              <a:rPr lang="en-US" sz="2400" b="1" err="1">
                <a:ea typeface="+mn-lt"/>
                <a:cs typeface="+mn-lt"/>
              </a:rPr>
              <a:t>वीर्य</a:t>
            </a:r>
            <a:r>
              <a:rPr lang="en-US" sz="2400" b="1">
                <a:ea typeface="+mn-lt"/>
                <a:cs typeface="+mn-lt"/>
              </a:rPr>
              <a:t> - </a:t>
            </a:r>
            <a:r>
              <a:rPr lang="en-US" sz="2400" b="1" err="1">
                <a:ea typeface="+mn-lt"/>
                <a:cs typeface="+mn-lt"/>
              </a:rPr>
              <a:t>उष्ण</a:t>
            </a:r>
            <a:endParaRPr lang="en-US" sz="2400" b="1">
              <a:ea typeface="+mn-lt"/>
              <a:cs typeface="+mn-lt"/>
            </a:endParaRPr>
          </a:p>
          <a:p>
            <a:pPr>
              <a:lnSpc>
                <a:spcPct val="90000"/>
              </a:lnSpc>
            </a:pPr>
            <a:r>
              <a:rPr lang="en-US" sz="2400" b="1" err="1">
                <a:ea typeface="+mn-lt"/>
                <a:cs typeface="+mn-lt"/>
              </a:rPr>
              <a:t>विपाक</a:t>
            </a:r>
            <a:r>
              <a:rPr lang="en-US" sz="2400" b="1">
                <a:ea typeface="+mn-lt"/>
                <a:cs typeface="+mn-lt"/>
              </a:rPr>
              <a:t>- </a:t>
            </a:r>
            <a:r>
              <a:rPr lang="en-US" sz="2400" b="1" err="1">
                <a:ea typeface="+mn-lt"/>
                <a:cs typeface="+mn-lt"/>
              </a:rPr>
              <a:t>कटु</a:t>
            </a:r>
            <a:endParaRPr lang="en-US" sz="2400" b="1"/>
          </a:p>
          <a:p>
            <a:pPr>
              <a:lnSpc>
                <a:spcPct val="90000"/>
              </a:lnSpc>
            </a:pPr>
            <a:endParaRPr lang="en-US" sz="2400" b="1"/>
          </a:p>
          <a:p>
            <a:pPr>
              <a:lnSpc>
                <a:spcPct val="90000"/>
              </a:lnSpc>
            </a:pPr>
            <a:endParaRPr lang="en-US" sz="2400" b="1"/>
          </a:p>
          <a:p>
            <a:pPr>
              <a:lnSpc>
                <a:spcPct val="90000"/>
              </a:lnSpc>
            </a:pPr>
            <a:endParaRPr lang="en-US" sz="2400" b="1"/>
          </a:p>
          <a:p>
            <a:pPr marL="0" indent="0">
              <a:lnSpc>
                <a:spcPct val="90000"/>
              </a:lnSpc>
              <a:buNone/>
            </a:pPr>
            <a:endParaRPr lang="en-US" sz="2400" b="1"/>
          </a:p>
          <a:p>
            <a:pPr>
              <a:lnSpc>
                <a:spcPct val="90000"/>
              </a:lnSpc>
            </a:pPr>
            <a:endParaRPr lang="en-US" sz="2400" b="1"/>
          </a:p>
        </p:txBody>
      </p:sp>
      <p:cxnSp>
        <p:nvCxnSpPr>
          <p:cNvPr id="9" name="Straight Connector 8">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xmlns="" id="{495517DA-7B10-37AD-6F1E-385B17D0631D}"/>
              </a:ext>
            </a:extLst>
          </p:cNvPr>
          <p:cNvSpPr txBox="1"/>
          <p:nvPr/>
        </p:nvSpPr>
        <p:spPr>
          <a:xfrm>
            <a:off x="163285" y="3929302"/>
            <a:ext cx="4593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Chemical composition :-</a:t>
            </a:r>
          </a:p>
        </p:txBody>
      </p:sp>
      <p:sp>
        <p:nvSpPr>
          <p:cNvPr id="6" name="TextBox 5">
            <a:extLst>
              <a:ext uri="{FF2B5EF4-FFF2-40B4-BE49-F238E27FC236}">
                <a16:creationId xmlns:a16="http://schemas.microsoft.com/office/drawing/2014/main" xmlns="" id="{9EFD04B1-1C6A-A492-CCFB-9396540F611B}"/>
              </a:ext>
            </a:extLst>
          </p:cNvPr>
          <p:cNvSpPr txBox="1"/>
          <p:nvPr/>
        </p:nvSpPr>
        <p:spPr>
          <a:xfrm>
            <a:off x="238605" y="4553307"/>
            <a:ext cx="513805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Leaf:</a:t>
            </a:r>
            <a:r>
              <a:rPr lang="en-US" sz="2400">
                <a:ea typeface="+mn-lt"/>
                <a:cs typeface="+mn-lt"/>
              </a:rPr>
              <a:t> Chrysin, </a:t>
            </a:r>
            <a:r>
              <a:rPr lang="en-US" sz="2400" err="1">
                <a:ea typeface="+mn-lt"/>
                <a:cs typeface="+mn-lt"/>
              </a:rPr>
              <a:t>oroxylin</a:t>
            </a:r>
            <a:r>
              <a:rPr lang="en-US" sz="2400">
                <a:ea typeface="+mn-lt"/>
                <a:cs typeface="+mn-lt"/>
              </a:rPr>
              <a:t>-A, scutellarin, baicalein ,  apigenin.</a:t>
            </a:r>
            <a:endParaRPr lang="en-US" sz="2400"/>
          </a:p>
          <a:p>
            <a:endParaRPr lang="en-US" sz="2400"/>
          </a:p>
          <a:p>
            <a:r>
              <a:rPr lang="en-US" sz="2400" b="1">
                <a:ea typeface="+mn-lt"/>
                <a:cs typeface="+mn-lt"/>
              </a:rPr>
              <a:t>Root bark</a:t>
            </a:r>
            <a:r>
              <a:rPr lang="en-US" sz="2400">
                <a:ea typeface="+mn-lt"/>
                <a:cs typeface="+mn-lt"/>
              </a:rPr>
              <a:t>: Chrysin, baicalein biochanin-A.</a:t>
            </a:r>
            <a:endParaRPr lang="en-US" sz="2400"/>
          </a:p>
        </p:txBody>
      </p:sp>
    </p:spTree>
    <p:extLst>
      <p:ext uri="{BB962C8B-B14F-4D97-AF65-F5344CB8AC3E}">
        <p14:creationId xmlns:p14="http://schemas.microsoft.com/office/powerpoint/2010/main" xmlns="" val="372585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63723A-84F4-9C69-8997-E5042264177D}"/>
              </a:ext>
            </a:extLst>
          </p:cNvPr>
          <p:cNvSpPr txBox="1"/>
          <p:nvPr/>
        </p:nvSpPr>
        <p:spPr>
          <a:xfrm>
            <a:off x="467898" y="3070731"/>
            <a:ext cx="910868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 1.Atisaar (diarrhea):</a:t>
            </a:r>
            <a:r>
              <a:rPr lang="en-US" sz="2400">
                <a:ea typeface="+mn-lt"/>
                <a:cs typeface="+mn-lt"/>
              </a:rPr>
              <a:t> The juice of </a:t>
            </a:r>
            <a:r>
              <a:rPr lang="en-US" sz="2400" err="1">
                <a:ea typeface="+mn-lt"/>
                <a:cs typeface="+mn-lt"/>
              </a:rPr>
              <a:t>Shyonaka</a:t>
            </a:r>
            <a:r>
              <a:rPr lang="en-US" sz="2400">
                <a:ea typeface="+mn-lt"/>
                <a:cs typeface="+mn-lt"/>
              </a:rPr>
              <a:t> obtained by </a:t>
            </a:r>
            <a:r>
              <a:rPr lang="en-US" sz="2400" err="1">
                <a:ea typeface="+mn-lt"/>
                <a:cs typeface="+mn-lt"/>
              </a:rPr>
              <a:t>putaka</a:t>
            </a:r>
            <a:r>
              <a:rPr lang="en-US" sz="2400">
                <a:ea typeface="+mn-lt"/>
                <a:cs typeface="+mn-lt"/>
              </a:rPr>
              <a:t> process is used to treat diarrhea .</a:t>
            </a:r>
            <a:endParaRPr lang="en-US" sz="2400"/>
          </a:p>
          <a:p>
            <a:endParaRPr lang="en-US" sz="2400"/>
          </a:p>
          <a:p>
            <a:r>
              <a:rPr lang="en-US" sz="2400" b="1">
                <a:ea typeface="+mn-lt"/>
                <a:cs typeface="+mn-lt"/>
              </a:rPr>
              <a:t>2. Udar </a:t>
            </a:r>
            <a:r>
              <a:rPr lang="en-US" sz="2400" b="1" err="1">
                <a:ea typeface="+mn-lt"/>
                <a:cs typeface="+mn-lt"/>
              </a:rPr>
              <a:t>roga</a:t>
            </a:r>
            <a:r>
              <a:rPr lang="en-US" sz="2400" b="1">
                <a:ea typeface="+mn-lt"/>
                <a:cs typeface="+mn-lt"/>
              </a:rPr>
              <a:t> (abdominal diseases):</a:t>
            </a:r>
            <a:r>
              <a:rPr lang="en-US" sz="2400">
                <a:ea typeface="+mn-lt"/>
                <a:cs typeface="+mn-lt"/>
              </a:rPr>
              <a:t> Oil processed with alkali of </a:t>
            </a:r>
            <a:r>
              <a:rPr lang="en-US" sz="2400" err="1">
                <a:ea typeface="+mn-lt"/>
                <a:cs typeface="+mn-lt"/>
              </a:rPr>
              <a:t>Agnimanth</a:t>
            </a:r>
            <a:r>
              <a:rPr lang="en-US" sz="2400">
                <a:ea typeface="+mn-lt"/>
                <a:cs typeface="+mn-lt"/>
              </a:rPr>
              <a:t>, Shyonaka, Palasa, Vata, Kadali, and </a:t>
            </a:r>
            <a:r>
              <a:rPr lang="en-US" sz="2400" err="1">
                <a:ea typeface="+mn-lt"/>
                <a:cs typeface="+mn-lt"/>
              </a:rPr>
              <a:t>Apamarga</a:t>
            </a:r>
            <a:r>
              <a:rPr lang="en-US" sz="2400">
                <a:ea typeface="+mn-lt"/>
                <a:cs typeface="+mn-lt"/>
              </a:rPr>
              <a:t>  should be given to alleviate all types of udara roga .</a:t>
            </a:r>
            <a:endParaRPr lang="en-US" sz="2400"/>
          </a:p>
          <a:p>
            <a:endParaRPr lang="en-US" sz="2400"/>
          </a:p>
        </p:txBody>
      </p:sp>
      <p:sp>
        <p:nvSpPr>
          <p:cNvPr id="3" name="TextBox 2">
            <a:extLst>
              <a:ext uri="{FF2B5EF4-FFF2-40B4-BE49-F238E27FC236}">
                <a16:creationId xmlns:a16="http://schemas.microsoft.com/office/drawing/2014/main" xmlns="" id="{674882D6-15E3-6141-A5BA-4BE5B36A87DA}"/>
              </a:ext>
            </a:extLst>
          </p:cNvPr>
          <p:cNvSpPr txBox="1"/>
          <p:nvPr/>
        </p:nvSpPr>
        <p:spPr>
          <a:xfrm>
            <a:off x="468526" y="2527987"/>
            <a:ext cx="36699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
        <p:nvSpPr>
          <p:cNvPr id="4" name="TextBox 3">
            <a:extLst>
              <a:ext uri="{FF2B5EF4-FFF2-40B4-BE49-F238E27FC236}">
                <a16:creationId xmlns:a16="http://schemas.microsoft.com/office/drawing/2014/main" xmlns="" id="{2654367A-98E5-389A-1E75-A35EC27FCC5B}"/>
              </a:ext>
            </a:extLst>
          </p:cNvPr>
          <p:cNvSpPr txBox="1"/>
          <p:nvPr/>
        </p:nvSpPr>
        <p:spPr>
          <a:xfrm>
            <a:off x="607540" y="314067"/>
            <a:ext cx="4952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Doshakarma</a:t>
            </a:r>
            <a:r>
              <a:rPr lang="en-US" sz="2400">
                <a:ea typeface="+mn-lt"/>
                <a:cs typeface="+mn-lt"/>
              </a:rPr>
              <a:t>: Vata </a:t>
            </a:r>
            <a:r>
              <a:rPr lang="en-US" sz="2400" err="1">
                <a:ea typeface="+mn-lt"/>
                <a:cs typeface="+mn-lt"/>
              </a:rPr>
              <a:t>kaphahara</a:t>
            </a:r>
            <a:endParaRPr lang="en-US" sz="2400" err="1"/>
          </a:p>
          <a:p>
            <a:endParaRPr lang="en-US" sz="2400"/>
          </a:p>
          <a:p>
            <a:r>
              <a:rPr lang="en-US" sz="2400" b="1" err="1">
                <a:ea typeface="+mn-lt"/>
                <a:cs typeface="+mn-lt"/>
              </a:rPr>
              <a:t>Dhatukarma</a:t>
            </a:r>
            <a:r>
              <a:rPr lang="en-US" sz="2400">
                <a:ea typeface="+mn-lt"/>
                <a:cs typeface="+mn-lt"/>
              </a:rPr>
              <a:t>: Rakta </a:t>
            </a:r>
            <a:r>
              <a:rPr lang="en-US" sz="2400" err="1">
                <a:ea typeface="+mn-lt"/>
                <a:cs typeface="+mn-lt"/>
              </a:rPr>
              <a:t>stambhak</a:t>
            </a:r>
            <a:endParaRPr lang="en-US" sz="2400" err="1"/>
          </a:p>
          <a:p>
            <a:endParaRPr lang="en-US" sz="2400"/>
          </a:p>
          <a:p>
            <a:r>
              <a:rPr lang="en-US" sz="2400" b="1" err="1">
                <a:ea typeface="+mn-lt"/>
                <a:cs typeface="+mn-lt"/>
              </a:rPr>
              <a:t>Malakarma</a:t>
            </a:r>
            <a:r>
              <a:rPr lang="en-US" sz="2400">
                <a:ea typeface="+mn-lt"/>
                <a:cs typeface="+mn-lt"/>
              </a:rPr>
              <a:t>: </a:t>
            </a:r>
            <a:r>
              <a:rPr lang="en-US" sz="2400" err="1">
                <a:ea typeface="+mn-lt"/>
                <a:cs typeface="+mn-lt"/>
              </a:rPr>
              <a:t>Stambhana</a:t>
            </a:r>
            <a:endParaRPr lang="en-US" sz="2400"/>
          </a:p>
        </p:txBody>
      </p:sp>
    </p:spTree>
    <p:extLst>
      <p:ext uri="{BB962C8B-B14F-4D97-AF65-F5344CB8AC3E}">
        <p14:creationId xmlns:p14="http://schemas.microsoft.com/office/powerpoint/2010/main" xmlns="" val="138569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12DAD83-9CDE-CC3F-A63C-B54C7510376B}"/>
              </a:ext>
            </a:extLst>
          </p:cNvPr>
          <p:cNvSpPr txBox="1"/>
          <p:nvPr/>
        </p:nvSpPr>
        <p:spPr>
          <a:xfrm>
            <a:off x="122061" y="978493"/>
            <a:ext cx="1028107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3</a:t>
            </a:r>
            <a:r>
              <a:rPr lang="en-US" sz="2400"/>
              <a:t>. </a:t>
            </a:r>
            <a:r>
              <a:rPr lang="en-US" sz="2400" b="1"/>
              <a:t>Uru </a:t>
            </a:r>
            <a:r>
              <a:rPr lang="en-US" sz="2400" b="1" err="1"/>
              <a:t>sthamba</a:t>
            </a:r>
            <a:r>
              <a:rPr lang="en-US" sz="2400" b="1"/>
              <a:t> (stiffness thigh): </a:t>
            </a:r>
            <a:r>
              <a:rPr lang="en-US" sz="2400" err="1"/>
              <a:t>Shyonakadi</a:t>
            </a:r>
            <a:r>
              <a:rPr lang="en-US" sz="2400"/>
              <a:t> yoga is used in </a:t>
            </a:r>
            <a:r>
              <a:rPr lang="en-US" sz="2400" err="1"/>
              <a:t>uru</a:t>
            </a:r>
            <a:r>
              <a:rPr lang="en-US" sz="2400"/>
              <a:t> </a:t>
            </a:r>
            <a:r>
              <a:rPr lang="en-US" sz="2400" err="1"/>
              <a:t>sthamba</a:t>
            </a:r>
            <a:r>
              <a:rPr lang="en-US" sz="2400"/>
              <a:t> .</a:t>
            </a:r>
          </a:p>
          <a:p>
            <a:endParaRPr lang="en-US" sz="2400"/>
          </a:p>
          <a:p>
            <a:r>
              <a:rPr lang="en-US" sz="2400" b="1"/>
              <a:t>4. Karna </a:t>
            </a:r>
            <a:r>
              <a:rPr lang="en-US" sz="2400" b="1" err="1"/>
              <a:t>roga</a:t>
            </a:r>
            <a:r>
              <a:rPr lang="en-US" sz="2400" b="1"/>
              <a:t> (diseases of ear):</a:t>
            </a:r>
            <a:r>
              <a:rPr lang="en-US" sz="2400"/>
              <a:t> </a:t>
            </a:r>
            <a:r>
              <a:rPr lang="en-US" sz="2400" err="1"/>
              <a:t>Shyonaka</a:t>
            </a:r>
            <a:r>
              <a:rPr lang="en-US" sz="2400"/>
              <a:t> </a:t>
            </a:r>
            <a:r>
              <a:rPr lang="en-US" sz="2400" err="1"/>
              <a:t>taila</a:t>
            </a:r>
            <a:r>
              <a:rPr lang="en-US" sz="2400"/>
              <a:t> is useful.</a:t>
            </a:r>
          </a:p>
          <a:p>
            <a:endParaRPr lang="en-US" sz="2400"/>
          </a:p>
          <a:p>
            <a:r>
              <a:rPr lang="en-US" sz="2400" b="1"/>
              <a:t>5. Vata </a:t>
            </a:r>
            <a:r>
              <a:rPr lang="en-US" sz="2400" b="1" err="1"/>
              <a:t>vyadhi</a:t>
            </a:r>
            <a:r>
              <a:rPr lang="en-US" sz="2400" b="1"/>
              <a:t> (neuromuscular diseases):</a:t>
            </a:r>
            <a:r>
              <a:rPr lang="en-US" sz="2400"/>
              <a:t> It enters into the formulation of </a:t>
            </a:r>
            <a:r>
              <a:rPr lang="en-US" sz="2400" err="1"/>
              <a:t>mulaka</a:t>
            </a:r>
            <a:r>
              <a:rPr lang="en-US" sz="2400"/>
              <a:t>- </a:t>
            </a:r>
            <a:r>
              <a:rPr lang="en-US" sz="2400" err="1"/>
              <a:t>taila</a:t>
            </a:r>
            <a:r>
              <a:rPr lang="en-US" sz="2400"/>
              <a:t> .</a:t>
            </a:r>
          </a:p>
          <a:p>
            <a:endParaRPr lang="en-US" sz="2400"/>
          </a:p>
          <a:p>
            <a:r>
              <a:rPr lang="en-US" sz="2400" b="1"/>
              <a:t>6. Cyst:</a:t>
            </a:r>
            <a:r>
              <a:rPr lang="en-US" sz="2400"/>
              <a:t> </a:t>
            </a:r>
            <a:r>
              <a:rPr lang="en-US" sz="2400" err="1"/>
              <a:t>Shyonaka</a:t>
            </a:r>
            <a:r>
              <a:rPr lang="en-US" sz="2400"/>
              <a:t> is the main content of Him </a:t>
            </a:r>
            <a:r>
              <a:rPr lang="en-US" sz="2400" err="1"/>
              <a:t>sradi</a:t>
            </a:r>
            <a:r>
              <a:rPr lang="en-US" sz="2400"/>
              <a:t> yoga.</a:t>
            </a:r>
          </a:p>
          <a:p>
            <a:endParaRPr lang="en-US" sz="2400"/>
          </a:p>
          <a:p>
            <a:r>
              <a:rPr lang="en-US" sz="2400" b="1"/>
              <a:t>7. Bhuta </a:t>
            </a:r>
            <a:r>
              <a:rPr lang="en-US" sz="2400" b="1" err="1"/>
              <a:t>upasarga</a:t>
            </a:r>
            <a:r>
              <a:rPr lang="en-US" sz="2400" b="1"/>
              <a:t> (viral infections):</a:t>
            </a:r>
            <a:r>
              <a:rPr lang="en-US" sz="2400"/>
              <a:t> Pellets made of Karanja. </a:t>
            </a:r>
            <a:r>
              <a:rPr lang="en-US" sz="2400" err="1"/>
              <a:t>Trikatu</a:t>
            </a:r>
            <a:r>
              <a:rPr lang="en-US" sz="2400"/>
              <a:t>,  roots of </a:t>
            </a:r>
            <a:r>
              <a:rPr lang="en-US" sz="2400" err="1"/>
              <a:t>Shyonaka</a:t>
            </a:r>
            <a:r>
              <a:rPr lang="en-US" sz="2400"/>
              <a:t>, Eranda, Bilva, and two types of Haridra are used as collyrium.</a:t>
            </a:r>
          </a:p>
          <a:p>
            <a:pPr algn="l"/>
            <a:endParaRPr lang="en-US" sz="2400"/>
          </a:p>
        </p:txBody>
      </p:sp>
    </p:spTree>
    <p:extLst>
      <p:ext uri="{BB962C8B-B14F-4D97-AF65-F5344CB8AC3E}">
        <p14:creationId xmlns:p14="http://schemas.microsoft.com/office/powerpoint/2010/main" xmlns="" val="340354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4" name="Rectangle 43">
            <a:extLst>
              <a:ext uri="{FF2B5EF4-FFF2-40B4-BE49-F238E27FC236}">
                <a16:creationId xmlns:a16="http://schemas.microsoft.com/office/drawing/2014/main" xmlns=""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85505E0-F906-8479-4D10-E4CA8E9EB70D}"/>
              </a:ext>
            </a:extLst>
          </p:cNvPr>
          <p:cNvSpPr txBox="1"/>
          <p:nvPr/>
        </p:nvSpPr>
        <p:spPr>
          <a:xfrm>
            <a:off x="838697" y="124691"/>
            <a:ext cx="8596668"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पाटला:-</a:t>
            </a: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p:txBody>
      </p:sp>
      <p:sp>
        <p:nvSpPr>
          <p:cNvPr id="45" name="Isosceles Triangle 44">
            <a:extLst>
              <a:ext uri="{FF2B5EF4-FFF2-40B4-BE49-F238E27FC236}">
                <a16:creationId xmlns:a16="http://schemas.microsoft.com/office/drawing/2014/main" xmlns=""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xmlns="" id="{3717A661-8FB2-4C86-EB87-6AAF3DFC8FEE}"/>
              </a:ext>
            </a:extLst>
          </p:cNvPr>
          <p:cNvSpPr txBox="1"/>
          <p:nvPr/>
        </p:nvSpPr>
        <p:spPr>
          <a:xfrm>
            <a:off x="838697" y="796134"/>
            <a:ext cx="6315254" cy="383998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ts val="1000"/>
              </a:spcBef>
              <a:buClr>
                <a:schemeClr val="accent1"/>
              </a:buClr>
              <a:buSzPct val="80000"/>
              <a:buFont typeface="Wingdings 3" charset="2"/>
              <a:buChar char=""/>
            </a:pPr>
            <a:r>
              <a:rPr lang="en-US" sz="2400" b="1" err="1">
                <a:solidFill>
                  <a:schemeClr val="tx1">
                    <a:lumMod val="75000"/>
                    <a:lumOff val="25000"/>
                  </a:schemeClr>
                </a:solidFill>
              </a:rPr>
              <a:t>पाटलि</a:t>
            </a:r>
            <a:r>
              <a:rPr lang="en-US" sz="2400" b="1">
                <a:solidFill>
                  <a:schemeClr val="tx1">
                    <a:lumMod val="75000"/>
                    <a:lumOff val="25000"/>
                  </a:schemeClr>
                </a:solidFill>
              </a:rPr>
              <a:t> </a:t>
            </a:r>
            <a:r>
              <a:rPr lang="en-US" sz="2400" b="1" err="1">
                <a:solidFill>
                  <a:schemeClr val="tx1">
                    <a:lumMod val="75000"/>
                    <a:lumOff val="25000"/>
                  </a:schemeClr>
                </a:solidFill>
              </a:rPr>
              <a:t>पाटलाऽमोघा</a:t>
            </a:r>
            <a:r>
              <a:rPr lang="en-US" sz="2400" b="1">
                <a:solidFill>
                  <a:schemeClr val="tx1">
                    <a:lumMod val="75000"/>
                    <a:lumOff val="25000"/>
                  </a:schemeClr>
                </a:solidFill>
              </a:rPr>
              <a:t> </a:t>
            </a:r>
            <a:r>
              <a:rPr lang="en-US" sz="2400" b="1" err="1">
                <a:solidFill>
                  <a:schemeClr val="tx1">
                    <a:lumMod val="75000"/>
                    <a:lumOff val="25000"/>
                  </a:schemeClr>
                </a:solidFill>
              </a:rPr>
              <a:t>मधुदूती</a:t>
            </a:r>
            <a:r>
              <a:rPr lang="en-US" sz="2400" b="1">
                <a:solidFill>
                  <a:schemeClr val="tx1">
                    <a:lumMod val="75000"/>
                    <a:lumOff val="25000"/>
                  </a:schemeClr>
                </a:solidFill>
              </a:rPr>
              <a:t> </a:t>
            </a:r>
            <a:r>
              <a:rPr lang="en-US" sz="2400" b="1" err="1">
                <a:solidFill>
                  <a:schemeClr val="tx1">
                    <a:lumMod val="75000"/>
                    <a:lumOff val="25000"/>
                  </a:schemeClr>
                </a:solidFill>
              </a:rPr>
              <a:t>फलेरुहा</a:t>
            </a:r>
            <a:r>
              <a:rPr lang="en-US" sz="2400" b="1">
                <a:solidFill>
                  <a:schemeClr val="tx1">
                    <a:lumMod val="75000"/>
                    <a:lumOff val="25000"/>
                  </a:schemeClr>
                </a:solidFill>
              </a:rPr>
              <a:t>। </a:t>
            </a:r>
            <a:r>
              <a:rPr lang="en-US" sz="2400" b="1" err="1">
                <a:solidFill>
                  <a:schemeClr val="tx1">
                    <a:lumMod val="75000"/>
                    <a:lumOff val="25000"/>
                  </a:schemeClr>
                </a:solidFill>
              </a:rPr>
              <a:t>कृष्णवृन्ता</a:t>
            </a:r>
            <a:r>
              <a:rPr lang="en-US" sz="2400" b="1">
                <a:solidFill>
                  <a:schemeClr val="tx1">
                    <a:lumMod val="75000"/>
                    <a:lumOff val="25000"/>
                  </a:schemeClr>
                </a:solidFill>
              </a:rPr>
              <a:t> </a:t>
            </a:r>
            <a:r>
              <a:rPr lang="en-US" sz="2400" b="1" err="1">
                <a:solidFill>
                  <a:schemeClr val="tx1">
                    <a:lumMod val="75000"/>
                    <a:lumOff val="25000"/>
                  </a:schemeClr>
                </a:solidFill>
              </a:rPr>
              <a:t>कुबेराक्षी</a:t>
            </a:r>
            <a:r>
              <a:rPr lang="en-US" sz="2400" b="1">
                <a:solidFill>
                  <a:schemeClr val="tx1">
                    <a:lumMod val="75000"/>
                    <a:lumOff val="25000"/>
                  </a:schemeClr>
                </a:solidFill>
              </a:rPr>
              <a:t>' </a:t>
            </a:r>
            <a:r>
              <a:rPr lang="en-US" sz="2400" b="1" err="1">
                <a:solidFill>
                  <a:schemeClr val="tx1">
                    <a:lumMod val="75000"/>
                    <a:lumOff val="25000"/>
                  </a:schemeClr>
                </a:solidFill>
              </a:rPr>
              <a:t>कालस्थाल्यलिवत्लपा</a:t>
            </a:r>
            <a:r>
              <a:rPr lang="en-US" sz="2400" b="1">
                <a:solidFill>
                  <a:schemeClr val="tx1">
                    <a:lumMod val="75000"/>
                    <a:lumOff val="25000"/>
                  </a:schemeClr>
                </a:solidFill>
              </a:rPr>
              <a:t> </a:t>
            </a:r>
            <a:r>
              <a:rPr lang="en-US" sz="2400" b="1" err="1">
                <a:solidFill>
                  <a:schemeClr val="tx1">
                    <a:lumMod val="75000"/>
                    <a:lumOff val="25000"/>
                  </a:schemeClr>
                </a:solidFill>
              </a:rPr>
              <a:t>ताम्रपुष्पी</a:t>
            </a:r>
            <a:r>
              <a:rPr lang="en-US" sz="2400" b="1">
                <a:solidFill>
                  <a:schemeClr val="tx1">
                    <a:lumMod val="75000"/>
                    <a:lumOff val="25000"/>
                  </a:schemeClr>
                </a:solidFill>
              </a:rPr>
              <a:t> च </a:t>
            </a:r>
            <a:r>
              <a:rPr lang="en-US" sz="2400" b="1" err="1">
                <a:solidFill>
                  <a:schemeClr val="tx1">
                    <a:lumMod val="75000"/>
                    <a:lumOff val="25000"/>
                  </a:schemeClr>
                </a:solidFill>
              </a:rPr>
              <a:t>कथिता</a:t>
            </a:r>
            <a:r>
              <a:rPr lang="en-US" sz="2400" b="1">
                <a:solidFill>
                  <a:schemeClr val="tx1">
                    <a:lumMod val="75000"/>
                    <a:lumOff val="25000"/>
                  </a:schemeClr>
                </a:solidFill>
              </a:rPr>
              <a:t> </a:t>
            </a:r>
            <a:r>
              <a:rPr lang="hi-IN" sz="2400" b="1">
                <a:solidFill>
                  <a:srgbClr val="000000"/>
                </a:solidFill>
                <a:cs typeface="Mangal"/>
              </a:rPr>
              <a:t>॥ 19</a:t>
            </a:r>
            <a:endParaRPr lang="en-US" sz="2400" b="1" err="1">
              <a:solidFill>
                <a:schemeClr val="tx1">
                  <a:lumMod val="75000"/>
                  <a:lumOff val="25000"/>
                </a:schemeClr>
              </a:solidFill>
              <a:cs typeface="Mangal"/>
            </a:endParaRPr>
          </a:p>
          <a:p>
            <a:pPr>
              <a:spcBef>
                <a:spcPts val="1000"/>
              </a:spcBef>
              <a:buClr>
                <a:schemeClr val="accent1"/>
              </a:buClr>
              <a:buSzPct val="80000"/>
              <a:buFont typeface="Wingdings 3" charset="2"/>
              <a:buChar char=""/>
            </a:pPr>
            <a:endParaRPr lang="en-US" sz="2400" b="1">
              <a:solidFill>
                <a:schemeClr val="tx1">
                  <a:lumMod val="75000"/>
                  <a:lumOff val="25000"/>
                </a:schemeClr>
              </a:solidFill>
            </a:endParaRPr>
          </a:p>
          <a:p>
            <a:pPr>
              <a:spcBef>
                <a:spcPts val="1000"/>
              </a:spcBef>
              <a:buClr>
                <a:schemeClr val="accent1"/>
              </a:buClr>
              <a:buSzPct val="80000"/>
              <a:buFont typeface="Wingdings 3" charset="2"/>
              <a:buChar char=""/>
            </a:pPr>
            <a:endParaRPr lang="en-US" sz="2400" b="1">
              <a:solidFill>
                <a:schemeClr val="tx1">
                  <a:lumMod val="75000"/>
                  <a:lumOff val="25000"/>
                </a:schemeClr>
              </a:solidFill>
            </a:endParaRPr>
          </a:p>
        </p:txBody>
      </p:sp>
      <p:sp>
        <p:nvSpPr>
          <p:cNvPr id="46" name="Isosceles Triangle 45">
            <a:extLst>
              <a:ext uri="{FF2B5EF4-FFF2-40B4-BE49-F238E27FC236}">
                <a16:creationId xmlns:a16="http://schemas.microsoft.com/office/drawing/2014/main" xmlns=""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xmlns="" id="{FCC4CCDF-1221-B95F-FB8E-42E9863E570F}"/>
              </a:ext>
            </a:extLst>
          </p:cNvPr>
          <p:cNvSpPr txBox="1"/>
          <p:nvPr/>
        </p:nvSpPr>
        <p:spPr>
          <a:xfrm>
            <a:off x="442187" y="2434442"/>
            <a:ext cx="9108809" cy="4539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hi-IN" sz="2400" b="1" err="1">
                <a:cs typeface="Mangal"/>
              </a:rPr>
              <a:t>पाढल</a:t>
            </a:r>
            <a:r>
              <a:rPr lang="hi-IN" sz="2400" b="1">
                <a:cs typeface="Mangal"/>
              </a:rPr>
              <a:t> के नाम और गुण-</a:t>
            </a:r>
            <a:r>
              <a:rPr lang="hi-IN" sz="2400">
                <a:cs typeface="Mangal"/>
              </a:rPr>
              <a:t> </a:t>
            </a:r>
            <a:r>
              <a:rPr lang="hi-IN" sz="2400" err="1">
                <a:cs typeface="Mangal"/>
              </a:rPr>
              <a:t>पाटलि</a:t>
            </a:r>
            <a:r>
              <a:rPr lang="hi-IN" sz="2400">
                <a:cs typeface="Mangal"/>
              </a:rPr>
              <a:t>, </a:t>
            </a:r>
            <a:r>
              <a:rPr lang="hi-IN" sz="2400" err="1">
                <a:cs typeface="Mangal"/>
              </a:rPr>
              <a:t>पाटला</a:t>
            </a:r>
            <a:r>
              <a:rPr lang="hi-IN" sz="2400">
                <a:cs typeface="Mangal"/>
              </a:rPr>
              <a:t>, </a:t>
            </a:r>
            <a:r>
              <a:rPr lang="hi-IN" sz="2400" err="1">
                <a:cs typeface="Mangal"/>
              </a:rPr>
              <a:t>अमोधा</a:t>
            </a:r>
            <a:r>
              <a:rPr lang="hi-IN" sz="2400">
                <a:cs typeface="Mangal"/>
              </a:rPr>
              <a:t>, </a:t>
            </a:r>
            <a:r>
              <a:rPr lang="hi-IN" sz="2400" err="1">
                <a:cs typeface="Mangal"/>
              </a:rPr>
              <a:t>मधुदूती</a:t>
            </a:r>
            <a:r>
              <a:rPr lang="hi-IN" sz="2400">
                <a:cs typeface="Mangal"/>
              </a:rPr>
              <a:t>, </a:t>
            </a:r>
            <a:r>
              <a:rPr lang="hi-IN" sz="2400" err="1">
                <a:cs typeface="Mangal"/>
              </a:rPr>
              <a:t>फतेह</a:t>
            </a:r>
            <a:r>
              <a:rPr lang="hi-IN" sz="2400">
                <a:cs typeface="Mangal"/>
              </a:rPr>
              <a:t> </a:t>
            </a:r>
            <a:r>
              <a:rPr lang="hi-IN" sz="2400" err="1">
                <a:cs typeface="Mangal"/>
              </a:rPr>
              <a:t>कृष्णवृन्ता</a:t>
            </a:r>
            <a:r>
              <a:rPr lang="hi-IN" sz="2400">
                <a:cs typeface="Mangal"/>
              </a:rPr>
              <a:t>, </a:t>
            </a:r>
            <a:r>
              <a:rPr lang="hi-IN" sz="2400" err="1">
                <a:cs typeface="Mangal"/>
              </a:rPr>
              <a:t>कुबेराक्षी</a:t>
            </a:r>
            <a:r>
              <a:rPr lang="hi-IN" sz="2400">
                <a:cs typeface="Mangal"/>
              </a:rPr>
              <a:t>, </a:t>
            </a:r>
            <a:r>
              <a:rPr lang="hi-IN" sz="2400" err="1">
                <a:cs typeface="Mangal"/>
              </a:rPr>
              <a:t>कालस्थाली</a:t>
            </a:r>
            <a:r>
              <a:rPr lang="hi-IN" sz="2400">
                <a:cs typeface="Mangal"/>
              </a:rPr>
              <a:t>, </a:t>
            </a:r>
            <a:r>
              <a:rPr lang="hi-IN" sz="2400" err="1">
                <a:cs typeface="Mangal"/>
              </a:rPr>
              <a:t>अलिवल्लभा</a:t>
            </a:r>
            <a:r>
              <a:rPr lang="hi-IN" sz="2400">
                <a:cs typeface="Mangal"/>
              </a:rPr>
              <a:t> और </a:t>
            </a:r>
            <a:r>
              <a:rPr lang="hi-IN" sz="2400" err="1">
                <a:cs typeface="Mangal"/>
              </a:rPr>
              <a:t>ताम्रपुष्पी</a:t>
            </a:r>
            <a:r>
              <a:rPr lang="hi-IN" sz="2400">
                <a:cs typeface="Mangal"/>
              </a:rPr>
              <a:t> ये सब संस्कृत नाम '</a:t>
            </a:r>
            <a:r>
              <a:rPr lang="hi-IN" sz="2400" err="1">
                <a:cs typeface="Mangal"/>
              </a:rPr>
              <a:t>पाढल</a:t>
            </a:r>
            <a:r>
              <a:rPr lang="hi-IN" sz="2400">
                <a:cs typeface="Mangal"/>
              </a:rPr>
              <a:t>' के हैं। </a:t>
            </a:r>
          </a:p>
          <a:p>
            <a:pPr>
              <a:spcAft>
                <a:spcPts val="600"/>
              </a:spcAft>
            </a:pPr>
            <a:endParaRPr lang="hi-IN" sz="2400">
              <a:cs typeface="Mangal"/>
            </a:endParaRPr>
          </a:p>
          <a:p>
            <a:pPr>
              <a:spcAft>
                <a:spcPts val="600"/>
              </a:spcAft>
            </a:pPr>
            <a:r>
              <a:rPr lang="hi-IN" sz="2400" b="1">
                <a:cs typeface="Mangal"/>
              </a:rPr>
              <a:t> </a:t>
            </a:r>
            <a:r>
              <a:rPr lang="hi-IN" sz="2400" b="1" err="1">
                <a:cs typeface="Mangal"/>
              </a:rPr>
              <a:t>पाटला</a:t>
            </a:r>
            <a:r>
              <a:rPr lang="hi-IN" sz="2400" b="1">
                <a:cs typeface="Mangal"/>
              </a:rPr>
              <a:t> </a:t>
            </a:r>
            <a:r>
              <a:rPr lang="hi-IN" sz="2400" b="1" err="1">
                <a:cs typeface="Mangal"/>
              </a:rPr>
              <a:t>तुवरा</a:t>
            </a:r>
            <a:r>
              <a:rPr lang="hi-IN" sz="2400" b="1">
                <a:cs typeface="Mangal"/>
              </a:rPr>
              <a:t> </a:t>
            </a:r>
            <a:r>
              <a:rPr lang="hi-IN" sz="2400" b="1" err="1">
                <a:cs typeface="Mangal"/>
              </a:rPr>
              <a:t>तिक्ताऽनुष्णा</a:t>
            </a:r>
            <a:r>
              <a:rPr lang="hi-IN" sz="2400" b="1">
                <a:cs typeface="Mangal"/>
              </a:rPr>
              <a:t> </a:t>
            </a:r>
            <a:r>
              <a:rPr lang="hi-IN" sz="2400" b="1" err="1">
                <a:cs typeface="Mangal"/>
              </a:rPr>
              <a:t>दोषत्रयापहा</a:t>
            </a:r>
            <a:r>
              <a:rPr lang="hi-IN" sz="2400" b="1">
                <a:cs typeface="Mangal"/>
              </a:rPr>
              <a:t>। </a:t>
            </a:r>
            <a:r>
              <a:rPr lang="hi-IN" sz="2400" b="1" err="1">
                <a:cs typeface="Mangal"/>
              </a:rPr>
              <a:t>अरुचिश्वासशोथास्त्रच्छर्दिहिक्कातृषाहरी</a:t>
            </a:r>
            <a:r>
              <a:rPr lang="hi-IN" sz="2400" b="1">
                <a:cs typeface="Mangal"/>
              </a:rPr>
              <a:t> ॥21</a:t>
            </a:r>
            <a:endParaRPr lang="en-US" sz="2400" b="1">
              <a:cs typeface="Mangal"/>
            </a:endParaRPr>
          </a:p>
          <a:p>
            <a:pPr>
              <a:spcAft>
                <a:spcPts val="600"/>
              </a:spcAft>
            </a:pPr>
            <a:endParaRPr lang="hi-IN" sz="2400">
              <a:cs typeface="Mangal"/>
            </a:endParaRPr>
          </a:p>
          <a:p>
            <a:pPr>
              <a:spcAft>
                <a:spcPts val="600"/>
              </a:spcAft>
            </a:pPr>
            <a:endParaRPr lang="hi-IN" sz="2400">
              <a:cs typeface="Mangal"/>
            </a:endParaRPr>
          </a:p>
          <a:p>
            <a:pPr>
              <a:spcAft>
                <a:spcPts val="600"/>
              </a:spcAft>
            </a:pPr>
            <a:r>
              <a:rPr lang="hi-IN" sz="2400" b="1">
                <a:cs typeface="Mangal"/>
              </a:rPr>
              <a:t> </a:t>
            </a:r>
            <a:r>
              <a:rPr lang="hi-IN" sz="2400" b="1" err="1">
                <a:cs typeface="Mangal"/>
              </a:rPr>
              <a:t>पाढल</a:t>
            </a:r>
            <a:r>
              <a:rPr lang="hi-IN" sz="2400" err="1">
                <a:cs typeface="Mangal"/>
              </a:rPr>
              <a:t>-कषाय</a:t>
            </a:r>
            <a:r>
              <a:rPr lang="hi-IN" sz="2400">
                <a:cs typeface="Mangal"/>
              </a:rPr>
              <a:t> तथा </a:t>
            </a:r>
            <a:r>
              <a:rPr lang="hi-IN" sz="2400" err="1">
                <a:cs typeface="Mangal"/>
              </a:rPr>
              <a:t>तिक्तरस</a:t>
            </a:r>
            <a:r>
              <a:rPr lang="hi-IN" sz="2400">
                <a:cs typeface="Mangal"/>
              </a:rPr>
              <a:t> युक्त एवं </a:t>
            </a:r>
            <a:r>
              <a:rPr lang="hi-IN" sz="2400" err="1">
                <a:cs typeface="Mangal"/>
              </a:rPr>
              <a:t>अनुष्णवीर्य</a:t>
            </a:r>
            <a:r>
              <a:rPr lang="hi-IN" sz="2400">
                <a:cs typeface="Mangal"/>
              </a:rPr>
              <a:t> है। यह </a:t>
            </a:r>
            <a:r>
              <a:rPr lang="hi-IN" sz="2400" err="1">
                <a:cs typeface="Mangal"/>
              </a:rPr>
              <a:t>त्रिदोष</a:t>
            </a:r>
            <a:r>
              <a:rPr lang="hi-IN" sz="2400">
                <a:cs typeface="Mangal"/>
              </a:rPr>
              <a:t>, अरुचि, </a:t>
            </a:r>
            <a:r>
              <a:rPr lang="hi-IN" sz="2400" err="1">
                <a:cs typeface="Mangal"/>
              </a:rPr>
              <a:t>सोथ</a:t>
            </a:r>
            <a:r>
              <a:rPr lang="hi-IN" sz="2400">
                <a:cs typeface="Mangal"/>
              </a:rPr>
              <a:t>  </a:t>
            </a:r>
            <a:r>
              <a:rPr lang="hi-IN" sz="2400" err="1">
                <a:cs typeface="Mangal"/>
              </a:rPr>
              <a:t>रक्तप्रकोप</a:t>
            </a:r>
            <a:r>
              <a:rPr lang="hi-IN" sz="2400">
                <a:cs typeface="Mangal"/>
              </a:rPr>
              <a:t>, वमन, हिचकी और तृषा को दूर करने वाली है। </a:t>
            </a:r>
            <a:endParaRPr lang="en-US" sz="2400"/>
          </a:p>
        </p:txBody>
      </p:sp>
      <p:sp>
        <p:nvSpPr>
          <p:cNvPr id="5" name="TextBox 4">
            <a:extLst>
              <a:ext uri="{FF2B5EF4-FFF2-40B4-BE49-F238E27FC236}">
                <a16:creationId xmlns:a16="http://schemas.microsoft.com/office/drawing/2014/main" xmlns="" id="{ABB49E25-29CE-D3A6-7575-4A64F67BE071}"/>
              </a:ext>
            </a:extLst>
          </p:cNvPr>
          <p:cNvSpPr txBox="1"/>
          <p:nvPr/>
        </p:nvSpPr>
        <p:spPr>
          <a:xfrm>
            <a:off x="5944541" y="4857900"/>
            <a:ext cx="3396342"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8"/>
              </a:spcAft>
            </a:pPr>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pPr>
              <a:spcAft>
                <a:spcPts val="408"/>
              </a:spcAft>
            </a:pPr>
            <a:endParaRPr lang="en-US" sz="2400"/>
          </a:p>
          <a:p>
            <a:pPr>
              <a:spcAft>
                <a:spcPts val="408"/>
              </a:spcAft>
            </a:pPr>
            <a:endParaRPr lang="en-US" sz="2400"/>
          </a:p>
          <a:p>
            <a:endParaRPr lang="en-US" sz="2400"/>
          </a:p>
          <a:p>
            <a:pPr algn="l"/>
            <a:endParaRPr lang="en-US"/>
          </a:p>
        </p:txBody>
      </p:sp>
      <p:sp>
        <p:nvSpPr>
          <p:cNvPr id="6" name="TextBox 5">
            <a:extLst>
              <a:ext uri="{FF2B5EF4-FFF2-40B4-BE49-F238E27FC236}">
                <a16:creationId xmlns:a16="http://schemas.microsoft.com/office/drawing/2014/main" xmlns="" id="{C55922EA-4F83-DB24-7C5A-D5438F45F7D2}"/>
              </a:ext>
            </a:extLst>
          </p:cNvPr>
          <p:cNvSpPr txBox="1"/>
          <p:nvPr/>
        </p:nvSpPr>
        <p:spPr>
          <a:xfrm>
            <a:off x="5696415" y="1723792"/>
            <a:ext cx="3737517"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8"/>
              </a:spcAft>
            </a:pPr>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pPr>
              <a:spcAft>
                <a:spcPts val="408"/>
              </a:spcAft>
            </a:pPr>
            <a:endParaRPr lang="en-US" sz="2400"/>
          </a:p>
          <a:p>
            <a:pPr>
              <a:spcAft>
                <a:spcPts val="408"/>
              </a:spcAft>
            </a:pPr>
            <a:endParaRPr lang="en-US" sz="2400"/>
          </a:p>
          <a:p>
            <a:endParaRPr lang="en-US" sz="2400"/>
          </a:p>
          <a:p>
            <a:endParaRPr lang="en-US"/>
          </a:p>
          <a:p>
            <a:pPr algn="l"/>
            <a:endParaRPr lang="en-US"/>
          </a:p>
        </p:txBody>
      </p:sp>
    </p:spTree>
    <p:extLst>
      <p:ext uri="{BB962C8B-B14F-4D97-AF65-F5344CB8AC3E}">
        <p14:creationId xmlns:p14="http://schemas.microsoft.com/office/powerpoint/2010/main" xmlns="" val="382065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xmlns="" id="{C66F3B84-369C-2A8D-C556-F371E20E88C8}"/>
              </a:ext>
            </a:extLst>
          </p:cNvPr>
          <p:cNvSpPr>
            <a:spLocks noGrp="1"/>
          </p:cNvSpPr>
          <p:nvPr>
            <p:ph type="title"/>
          </p:nvPr>
        </p:nvSpPr>
        <p:spPr>
          <a:xfrm>
            <a:off x="5385971" y="-13010"/>
            <a:ext cx="1860701" cy="1320800"/>
          </a:xfrm>
        </p:spPr>
        <p:txBody>
          <a:bodyPr vert="horz" lIns="91440" tIns="45720" rIns="91440" bIns="45720" rtlCol="0" anchor="t">
            <a:normAutofit/>
          </a:bodyPr>
          <a:lstStyle/>
          <a:p>
            <a:r>
              <a:rPr lang="en-US" b="1">
                <a:ea typeface="+mj-lt"/>
                <a:cs typeface="+mj-lt"/>
              </a:rPr>
              <a:t>पाटला</a:t>
            </a:r>
            <a:r>
              <a:rPr lang="en-US" b="1"/>
              <a:t>:-</a:t>
            </a:r>
            <a:endParaRPr lang="en-US" b="1" err="1"/>
          </a:p>
          <a:p>
            <a:endParaRPr lang="en-US" b="1"/>
          </a:p>
        </p:txBody>
      </p:sp>
      <p:sp>
        <p:nvSpPr>
          <p:cNvPr id="3" name="TextBox 2">
            <a:extLst>
              <a:ext uri="{FF2B5EF4-FFF2-40B4-BE49-F238E27FC236}">
                <a16:creationId xmlns:a16="http://schemas.microsoft.com/office/drawing/2014/main" xmlns="" id="{ADCC84A2-E674-0DF6-E060-7C86909988C1}"/>
              </a:ext>
            </a:extLst>
          </p:cNvPr>
          <p:cNvSpPr txBox="1"/>
          <p:nvPr/>
        </p:nvSpPr>
        <p:spPr>
          <a:xfrm>
            <a:off x="5223103" y="648007"/>
            <a:ext cx="5327181" cy="393520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1000"/>
              </a:spcBef>
              <a:buClr>
                <a:schemeClr val="accent1"/>
              </a:buClr>
              <a:buSzPct val="80000"/>
              <a:buFont typeface="Wingdings 3" charset="2"/>
              <a:buChar char=""/>
            </a:pPr>
            <a:r>
              <a:rPr lang="en-US" sz="2400" b="1">
                <a:solidFill>
                  <a:schemeClr val="tx1">
                    <a:lumMod val="75000"/>
                    <a:lumOff val="25000"/>
                  </a:schemeClr>
                </a:solidFill>
              </a:rPr>
              <a:t>Latin name</a:t>
            </a:r>
            <a:r>
              <a:rPr lang="en-US" sz="2400">
                <a:solidFill>
                  <a:schemeClr val="tx1">
                    <a:lumMod val="75000"/>
                    <a:lumOff val="25000"/>
                  </a:schemeClr>
                </a:solidFill>
              </a:rPr>
              <a:t> - </a:t>
            </a:r>
            <a:r>
              <a:rPr lang="en-US" sz="2400" err="1">
                <a:solidFill>
                  <a:schemeClr val="tx1">
                    <a:lumMod val="75000"/>
                    <a:lumOff val="25000"/>
                  </a:schemeClr>
                </a:solidFill>
              </a:rPr>
              <a:t>Stereospermum</a:t>
            </a:r>
            <a:r>
              <a:rPr lang="en-US" sz="2400">
                <a:solidFill>
                  <a:schemeClr val="tx1">
                    <a:lumMod val="75000"/>
                    <a:lumOff val="25000"/>
                  </a:schemeClr>
                </a:solidFill>
              </a:rPr>
              <a:t>                                 </a:t>
            </a:r>
            <a:r>
              <a:rPr lang="en-US" sz="2400" err="1">
                <a:solidFill>
                  <a:schemeClr val="tx1">
                    <a:lumMod val="75000"/>
                    <a:lumOff val="25000"/>
                  </a:schemeClr>
                </a:solidFill>
              </a:rPr>
              <a:t>suaveolens</a:t>
            </a: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400" b="1">
                <a:solidFill>
                  <a:schemeClr val="tx1">
                    <a:lumMod val="75000"/>
                    <a:lumOff val="25000"/>
                  </a:schemeClr>
                </a:solidFill>
              </a:rPr>
              <a:t>Family -</a:t>
            </a:r>
            <a:r>
              <a:rPr lang="en-US" sz="2400">
                <a:solidFill>
                  <a:schemeClr val="tx1">
                    <a:lumMod val="75000"/>
                    <a:lumOff val="25000"/>
                  </a:schemeClr>
                </a:solidFill>
              </a:rPr>
              <a:t>Bignoniaceae </a:t>
            </a: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रस</a:t>
            </a:r>
            <a:r>
              <a:rPr lang="en-US" sz="2400">
                <a:solidFill>
                  <a:schemeClr val="tx1">
                    <a:lumMod val="75000"/>
                    <a:lumOff val="25000"/>
                  </a:schemeClr>
                </a:solidFill>
              </a:rPr>
              <a:t> - </a:t>
            </a:r>
            <a:r>
              <a:rPr lang="en-US" sz="2400" err="1">
                <a:solidFill>
                  <a:schemeClr val="tx1">
                    <a:lumMod val="75000"/>
                    <a:lumOff val="25000"/>
                  </a:schemeClr>
                </a:solidFill>
              </a:rPr>
              <a:t>तिक्त</a:t>
            </a:r>
            <a:r>
              <a:rPr lang="en-US" sz="2400">
                <a:solidFill>
                  <a:schemeClr val="tx1">
                    <a:lumMod val="75000"/>
                    <a:lumOff val="25000"/>
                  </a:schemeClr>
                </a:solidFill>
              </a:rPr>
              <a:t>, </a:t>
            </a:r>
            <a:r>
              <a:rPr lang="en-US" sz="2400" err="1">
                <a:solidFill>
                  <a:schemeClr val="tx1">
                    <a:lumMod val="75000"/>
                    <a:lumOff val="25000"/>
                  </a:schemeClr>
                </a:solidFill>
                <a:ea typeface="+mn-lt"/>
                <a:cs typeface="+mn-lt"/>
              </a:rPr>
              <a:t>कषाय</a:t>
            </a:r>
            <a:endParaRPr lang="en-US" sz="2400" err="1">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गुण</a:t>
            </a:r>
            <a:r>
              <a:rPr lang="en-US" sz="2400">
                <a:solidFill>
                  <a:schemeClr val="tx1">
                    <a:lumMod val="75000"/>
                    <a:lumOff val="25000"/>
                  </a:schemeClr>
                </a:solidFill>
              </a:rPr>
              <a:t> - </a:t>
            </a:r>
            <a:r>
              <a:rPr lang="en-US" sz="2400" err="1">
                <a:solidFill>
                  <a:schemeClr val="tx1">
                    <a:lumMod val="75000"/>
                    <a:lumOff val="25000"/>
                  </a:schemeClr>
                </a:solidFill>
              </a:rPr>
              <a:t>लघु</a:t>
            </a:r>
            <a:r>
              <a:rPr lang="en-US" sz="2400">
                <a:solidFill>
                  <a:schemeClr val="tx1">
                    <a:lumMod val="75000"/>
                    <a:lumOff val="25000"/>
                  </a:schemeClr>
                </a:solidFill>
              </a:rPr>
              <a:t>, </a:t>
            </a:r>
            <a:r>
              <a:rPr lang="en-US" sz="2400" err="1">
                <a:solidFill>
                  <a:schemeClr val="tx1">
                    <a:lumMod val="75000"/>
                    <a:lumOff val="25000"/>
                  </a:schemeClr>
                </a:solidFill>
              </a:rPr>
              <a:t>रूक्ष</a:t>
            </a: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वीर्य</a:t>
            </a:r>
            <a:r>
              <a:rPr lang="en-US" sz="2400">
                <a:solidFill>
                  <a:schemeClr val="tx1">
                    <a:lumMod val="75000"/>
                    <a:lumOff val="25000"/>
                  </a:schemeClr>
                </a:solidFill>
              </a:rPr>
              <a:t> - </a:t>
            </a:r>
            <a:r>
              <a:rPr lang="en-US" sz="2400" err="1">
                <a:solidFill>
                  <a:schemeClr val="tx1">
                    <a:lumMod val="75000"/>
                    <a:lumOff val="25000"/>
                  </a:schemeClr>
                </a:solidFill>
              </a:rPr>
              <a:t>उष्ण</a:t>
            </a: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विपाक</a:t>
            </a:r>
            <a:r>
              <a:rPr lang="en-US" sz="2400">
                <a:solidFill>
                  <a:schemeClr val="tx1">
                    <a:lumMod val="75000"/>
                    <a:lumOff val="25000"/>
                  </a:schemeClr>
                </a:solidFill>
              </a:rPr>
              <a:t> - </a:t>
            </a:r>
            <a:r>
              <a:rPr lang="en-US" sz="2400" err="1">
                <a:solidFill>
                  <a:schemeClr val="tx1">
                    <a:lumMod val="75000"/>
                    <a:lumOff val="25000"/>
                  </a:schemeClr>
                </a:solidFill>
              </a:rPr>
              <a:t>कटु</a:t>
            </a: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p:txBody>
      </p:sp>
      <p:pic>
        <p:nvPicPr>
          <p:cNvPr id="4" name="Picture 3" descr="A tree with yellow flowers and green leaves&#10;&#10;Description automatically generated">
            <a:extLst>
              <a:ext uri="{FF2B5EF4-FFF2-40B4-BE49-F238E27FC236}">
                <a16:creationId xmlns:a16="http://schemas.microsoft.com/office/drawing/2014/main" xmlns="" id="{72DD85D5-8E75-3EBA-8102-74DBF33BEFF4}"/>
              </a:ext>
            </a:extLst>
          </p:cNvPr>
          <p:cNvPicPr>
            <a:picLocks noChangeAspect="1"/>
          </p:cNvPicPr>
          <p:nvPr/>
        </p:nvPicPr>
        <p:blipFill rotWithShape="1">
          <a:blip r:embed="rId2"/>
          <a:srcRect l="5911" r="26632"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1" name="Isosceles Triangle 20">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xmlns="" id="{AF33D8B6-9752-7D53-8205-184AE938196B}"/>
              </a:ext>
            </a:extLst>
          </p:cNvPr>
          <p:cNvSpPr txBox="1"/>
          <p:nvPr/>
        </p:nvSpPr>
        <p:spPr>
          <a:xfrm>
            <a:off x="4843315" y="4519440"/>
            <a:ext cx="460097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plant is rich in flavonoids, saponins, phenolic com- pounds, and tannins. Bark has </a:t>
            </a:r>
            <a:r>
              <a:rPr lang="en-US" sz="2000" err="1">
                <a:ea typeface="+mn-lt"/>
                <a:cs typeface="+mn-lt"/>
              </a:rPr>
              <a:t>sterekunthal</a:t>
            </a:r>
            <a:r>
              <a:rPr lang="en-US" sz="2000">
                <a:ea typeface="+mn-lt"/>
                <a:cs typeface="+mn-lt"/>
              </a:rPr>
              <a:t> A &amp; B, lapachol , dehydro-x-</a:t>
            </a:r>
            <a:r>
              <a:rPr lang="en-US" sz="2000" err="1">
                <a:ea typeface="+mn-lt"/>
                <a:cs typeface="+mn-lt"/>
              </a:rPr>
              <a:t>lapachone</a:t>
            </a:r>
            <a:r>
              <a:rPr lang="en-US" sz="2000">
                <a:ea typeface="+mn-lt"/>
                <a:cs typeface="+mn-lt"/>
              </a:rPr>
              <a:t>, </a:t>
            </a:r>
            <a:r>
              <a:rPr lang="en-US" sz="2000" err="1">
                <a:ea typeface="+mn-lt"/>
                <a:cs typeface="+mn-lt"/>
              </a:rPr>
              <a:t>sterochenol</a:t>
            </a:r>
            <a:r>
              <a:rPr lang="en-US" sz="2000">
                <a:ea typeface="+mn-lt"/>
                <a:cs typeface="+mn-lt"/>
              </a:rPr>
              <a:t> A &amp; B, apigenin (flavonoid). Roots are rich in acetyl alcohol, oleic, palmitic, stearic acid .</a:t>
            </a:r>
            <a:endParaRPr lang="en-US" sz="2000"/>
          </a:p>
        </p:txBody>
      </p:sp>
      <p:sp>
        <p:nvSpPr>
          <p:cNvPr id="6" name="TextBox 5">
            <a:extLst>
              <a:ext uri="{FF2B5EF4-FFF2-40B4-BE49-F238E27FC236}">
                <a16:creationId xmlns:a16="http://schemas.microsoft.com/office/drawing/2014/main" xmlns="" id="{6EDD1485-F63F-81A4-1EFE-9A554FC2E074}"/>
              </a:ext>
            </a:extLst>
          </p:cNvPr>
          <p:cNvSpPr txBox="1"/>
          <p:nvPr/>
        </p:nvSpPr>
        <p:spPr>
          <a:xfrm>
            <a:off x="4924421" y="3911208"/>
            <a:ext cx="42086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Chemical composition :-</a:t>
            </a:r>
          </a:p>
        </p:txBody>
      </p:sp>
    </p:spTree>
    <p:extLst>
      <p:ext uri="{BB962C8B-B14F-4D97-AF65-F5344CB8AC3E}">
        <p14:creationId xmlns:p14="http://schemas.microsoft.com/office/powerpoint/2010/main" xmlns="" val="5207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1A510E9D-2B82-30CE-CAA9-139122B1A9B6}"/>
              </a:ext>
            </a:extLst>
          </p:cNvPr>
          <p:cNvSpPr>
            <a:spLocks noGrp="1"/>
          </p:cNvSpPr>
          <p:nvPr>
            <p:ph type="title"/>
          </p:nvPr>
        </p:nvSpPr>
        <p:spPr>
          <a:xfrm>
            <a:off x="7158977" y="-789296"/>
            <a:ext cx="4512989" cy="2227730"/>
          </a:xfrm>
        </p:spPr>
        <p:txBody>
          <a:bodyPr anchor="ctr">
            <a:normAutofit/>
          </a:bodyPr>
          <a:lstStyle/>
          <a:p>
            <a:r>
              <a:rPr lang="en-US">
                <a:solidFill>
                  <a:srgbClr val="FFFFFF"/>
                </a:solidFill>
              </a:rPr>
              <a:t>What is  </a:t>
            </a:r>
            <a:r>
              <a:rPr lang="en-US" err="1">
                <a:solidFill>
                  <a:srgbClr val="FFFFFF"/>
                </a:solidFill>
              </a:rPr>
              <a:t>Dashmool</a:t>
            </a:r>
            <a:r>
              <a:rPr lang="en-US">
                <a:solidFill>
                  <a:srgbClr val="FFFFFF"/>
                </a:solidFill>
              </a:rPr>
              <a:t> ?</a:t>
            </a:r>
          </a:p>
        </p:txBody>
      </p:sp>
      <p:pic>
        <p:nvPicPr>
          <p:cNvPr id="4" name="Picture 3">
            <a:extLst>
              <a:ext uri="{FF2B5EF4-FFF2-40B4-BE49-F238E27FC236}">
                <a16:creationId xmlns:a16="http://schemas.microsoft.com/office/drawing/2014/main" xmlns="" id="{8B68D09D-A8D9-4E71-F7A0-52F2F0C6FD2C}"/>
              </a:ext>
            </a:extLst>
          </p:cNvPr>
          <p:cNvPicPr>
            <a:picLocks noChangeAspect="1"/>
          </p:cNvPicPr>
          <p:nvPr/>
        </p:nvPicPr>
        <p:blipFill>
          <a:blip r:embed="rId2"/>
          <a:stretch>
            <a:fillRect/>
          </a:stretch>
        </p:blipFill>
        <p:spPr>
          <a:xfrm>
            <a:off x="376251" y="2833327"/>
            <a:ext cx="3856774" cy="2827334"/>
          </a:xfrm>
          <a:prstGeom prst="rect">
            <a:avLst/>
          </a:prstGeom>
        </p:spPr>
      </p:pic>
      <p:sp>
        <p:nvSpPr>
          <p:cNvPr id="3" name="Content Placeholder 2">
            <a:extLst>
              <a:ext uri="{FF2B5EF4-FFF2-40B4-BE49-F238E27FC236}">
                <a16:creationId xmlns:a16="http://schemas.microsoft.com/office/drawing/2014/main" xmlns="" id="{E33EB8A0-E607-EA5E-CB15-F8999211256A}"/>
              </a:ext>
            </a:extLst>
          </p:cNvPr>
          <p:cNvSpPr>
            <a:spLocks noGrp="1"/>
          </p:cNvSpPr>
          <p:nvPr>
            <p:ph idx="1"/>
          </p:nvPr>
        </p:nvSpPr>
        <p:spPr>
          <a:xfrm>
            <a:off x="7158979" y="926642"/>
            <a:ext cx="4706331" cy="3317938"/>
          </a:xfrm>
        </p:spPr>
        <p:txBody>
          <a:bodyPr vert="horz" lIns="91440" tIns="45720" rIns="91440" bIns="45720" rtlCol="0" anchor="t">
            <a:noAutofit/>
          </a:bodyPr>
          <a:lstStyle/>
          <a:p>
            <a:pPr>
              <a:lnSpc>
                <a:spcPct val="90000"/>
              </a:lnSpc>
            </a:pPr>
            <a:r>
              <a:rPr lang="en-US" sz="2400">
                <a:solidFill>
                  <a:srgbClr val="FFFFFF"/>
                </a:solidFill>
              </a:rPr>
              <a:t>An ayurvedic formulation, literally means `ten roots’</a:t>
            </a:r>
          </a:p>
          <a:p>
            <a:pPr>
              <a:lnSpc>
                <a:spcPct val="90000"/>
              </a:lnSpc>
            </a:pPr>
            <a:r>
              <a:rPr lang="en-US" sz="2400">
                <a:solidFill>
                  <a:srgbClr val="FFFFFF"/>
                </a:solidFill>
              </a:rPr>
              <a:t>Made by combining dried roots of ten  specific medicinal plant .</a:t>
            </a:r>
          </a:p>
          <a:p>
            <a:pPr>
              <a:lnSpc>
                <a:spcPct val="90000"/>
              </a:lnSpc>
            </a:pPr>
            <a:r>
              <a:rPr lang="en-US" sz="2400">
                <a:solidFill>
                  <a:srgbClr val="FFFFFF"/>
                </a:solidFill>
              </a:rPr>
              <a:t>Spelled as </a:t>
            </a:r>
            <a:r>
              <a:rPr lang="en-US" sz="2400" err="1">
                <a:solidFill>
                  <a:srgbClr val="FFFFFF"/>
                </a:solidFill>
              </a:rPr>
              <a:t>Dasamoola</a:t>
            </a:r>
            <a:r>
              <a:rPr lang="en-US" sz="2400">
                <a:solidFill>
                  <a:srgbClr val="FFFFFF"/>
                </a:solidFill>
              </a:rPr>
              <a:t> ,</a:t>
            </a:r>
            <a:r>
              <a:rPr lang="en-US" sz="2400" err="1">
                <a:solidFill>
                  <a:srgbClr val="FFFFFF"/>
                </a:solidFill>
              </a:rPr>
              <a:t>Dashmoola</a:t>
            </a:r>
            <a:r>
              <a:rPr lang="en-US" sz="2400">
                <a:solidFill>
                  <a:srgbClr val="FFFFFF"/>
                </a:solidFill>
              </a:rPr>
              <a:t> and </a:t>
            </a:r>
            <a:r>
              <a:rPr lang="en-US" sz="2400" err="1">
                <a:solidFill>
                  <a:srgbClr val="FFFFFF"/>
                </a:solidFill>
              </a:rPr>
              <a:t>Dashmula</a:t>
            </a:r>
            <a:r>
              <a:rPr lang="en-US" sz="2400">
                <a:solidFill>
                  <a:srgbClr val="FFFFFF"/>
                </a:solidFill>
              </a:rPr>
              <a:t>.</a:t>
            </a:r>
          </a:p>
          <a:p>
            <a:pPr>
              <a:lnSpc>
                <a:spcPct val="90000"/>
              </a:lnSpc>
            </a:pPr>
            <a:r>
              <a:rPr lang="en-US" sz="2400">
                <a:solidFill>
                  <a:srgbClr val="FFFFFF"/>
                </a:solidFill>
              </a:rPr>
              <a:t>Use in various dosage forms </a:t>
            </a:r>
            <a:r>
              <a:rPr lang="en-US" sz="2400" err="1">
                <a:solidFill>
                  <a:srgbClr val="FFFFFF"/>
                </a:solidFill>
              </a:rPr>
              <a:t>i.e</a:t>
            </a:r>
            <a:r>
              <a:rPr lang="en-US" sz="2400">
                <a:solidFill>
                  <a:srgbClr val="FFFFFF"/>
                </a:solidFill>
              </a:rPr>
              <a:t> </a:t>
            </a:r>
            <a:r>
              <a:rPr lang="en-US" sz="2400" err="1">
                <a:solidFill>
                  <a:srgbClr val="FFFFFF"/>
                </a:solidFill>
              </a:rPr>
              <a:t>churna,kwatha</a:t>
            </a:r>
            <a:r>
              <a:rPr lang="en-US" sz="2400">
                <a:solidFill>
                  <a:srgbClr val="FFFFFF"/>
                </a:solidFill>
              </a:rPr>
              <a:t>/</a:t>
            </a:r>
            <a:r>
              <a:rPr lang="en-US" sz="2400" err="1">
                <a:solidFill>
                  <a:srgbClr val="FFFFFF"/>
                </a:solidFill>
              </a:rPr>
              <a:t>kashaya,taila,ghrit,awaleha,kashirapaka</a:t>
            </a:r>
            <a:r>
              <a:rPr lang="en-US" sz="2400">
                <a:solidFill>
                  <a:srgbClr val="FFFFFF"/>
                </a:solidFill>
              </a:rPr>
              <a:t> and </a:t>
            </a:r>
            <a:r>
              <a:rPr lang="en-US" sz="2400" err="1">
                <a:solidFill>
                  <a:srgbClr val="FFFFFF"/>
                </a:solidFill>
              </a:rPr>
              <a:t>arishtha</a:t>
            </a:r>
            <a:r>
              <a:rPr lang="en-US" sz="2400">
                <a:solidFill>
                  <a:srgbClr val="FFFFFF"/>
                </a:solidFill>
              </a:rPr>
              <a:t> .</a:t>
            </a:r>
          </a:p>
          <a:p>
            <a:pPr>
              <a:lnSpc>
                <a:spcPct val="90000"/>
              </a:lnSpc>
            </a:pPr>
            <a:r>
              <a:rPr lang="en-US" sz="2400" b="1">
                <a:solidFill>
                  <a:srgbClr val="FFFFFF"/>
                </a:solidFill>
              </a:rPr>
              <a:t>It is important ingredient of many highly popular formulations like</a:t>
            </a:r>
            <a:r>
              <a:rPr lang="en-US" sz="2400">
                <a:solidFill>
                  <a:srgbClr val="FFFFFF"/>
                </a:solidFill>
              </a:rPr>
              <a:t> </a:t>
            </a:r>
            <a:r>
              <a:rPr lang="en-US" sz="2400" err="1">
                <a:solidFill>
                  <a:srgbClr val="FFFFFF"/>
                </a:solidFill>
              </a:rPr>
              <a:t>chyavanaprasa</a:t>
            </a:r>
            <a:r>
              <a:rPr lang="en-US" sz="2400">
                <a:solidFill>
                  <a:srgbClr val="FFFFFF"/>
                </a:solidFill>
              </a:rPr>
              <a:t> ,etc..</a:t>
            </a:r>
          </a:p>
        </p:txBody>
      </p:sp>
      <p:sp>
        <p:nvSpPr>
          <p:cNvPr id="5" name="TextBox 4">
            <a:extLst>
              <a:ext uri="{FF2B5EF4-FFF2-40B4-BE49-F238E27FC236}">
                <a16:creationId xmlns:a16="http://schemas.microsoft.com/office/drawing/2014/main" xmlns="" id="{25F34612-7845-60EF-C18C-ECE0DEED2D17}"/>
              </a:ext>
            </a:extLst>
          </p:cNvPr>
          <p:cNvSpPr txBox="1"/>
          <p:nvPr/>
        </p:nvSpPr>
        <p:spPr>
          <a:xfrm>
            <a:off x="85042" y="946726"/>
            <a:ext cx="5822174"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t>दशसंख्यकानां</a:t>
            </a:r>
            <a:r>
              <a:rPr lang="en-US" sz="2800" b="1"/>
              <a:t> </a:t>
            </a:r>
            <a:r>
              <a:rPr lang="en-US" sz="2800" b="1" err="1"/>
              <a:t>मूलानां</a:t>
            </a:r>
            <a:r>
              <a:rPr lang="en-US" sz="2800" b="1"/>
              <a:t> </a:t>
            </a:r>
            <a:r>
              <a:rPr lang="en-US" sz="2800" b="1" err="1"/>
              <a:t>समाहारः</a:t>
            </a:r>
            <a:r>
              <a:rPr lang="en-US" sz="2800" b="1"/>
              <a:t> पात्रा० न </a:t>
            </a:r>
            <a:r>
              <a:rPr lang="en-US" sz="2800" b="1" err="1"/>
              <a:t>वा</a:t>
            </a:r>
            <a:r>
              <a:rPr lang="en-US" sz="2800" b="1"/>
              <a:t> </a:t>
            </a:r>
            <a:r>
              <a:rPr lang="en-US" sz="2800" b="1" err="1"/>
              <a:t>ङीत्</a:t>
            </a:r>
            <a:r>
              <a:rPr lang="en-US" sz="2800" b="1"/>
              <a:t> ।</a:t>
            </a:r>
            <a:endParaRPr lang="en-US" sz="2800"/>
          </a:p>
          <a:p>
            <a:endParaRPr lang="en-US" sz="2800"/>
          </a:p>
          <a:p>
            <a:pPr algn="l"/>
            <a:endParaRPr lang="en-US"/>
          </a:p>
        </p:txBody>
      </p:sp>
      <p:sp>
        <p:nvSpPr>
          <p:cNvPr id="6" name="TextBox 5">
            <a:extLst>
              <a:ext uri="{FF2B5EF4-FFF2-40B4-BE49-F238E27FC236}">
                <a16:creationId xmlns:a16="http://schemas.microsoft.com/office/drawing/2014/main" xmlns="" id="{67ECEC3E-93DC-5FE9-AEF3-25D60EAAE18A}"/>
              </a:ext>
            </a:extLst>
          </p:cNvPr>
          <p:cNvSpPr txBox="1"/>
          <p:nvPr/>
        </p:nvSpPr>
        <p:spPr>
          <a:xfrm>
            <a:off x="75045" y="329045"/>
            <a:ext cx="274320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chemeClr val="accent1"/>
                </a:solidFill>
              </a:rPr>
              <a:t>निरुक्ति</a:t>
            </a:r>
            <a:r>
              <a:rPr lang="en-US" sz="2800" b="1">
                <a:solidFill>
                  <a:schemeClr val="accent1"/>
                </a:solidFill>
              </a:rPr>
              <a:t> :-</a:t>
            </a:r>
            <a:endParaRPr lang="en-US" sz="2800">
              <a:solidFill>
                <a:schemeClr val="accent1"/>
              </a:solidFill>
            </a:endParaRPr>
          </a:p>
          <a:p>
            <a:endParaRPr lang="en-US" sz="2800"/>
          </a:p>
          <a:p>
            <a:pPr algn="l"/>
            <a:endParaRPr lang="en-US"/>
          </a:p>
        </p:txBody>
      </p:sp>
      <p:sp>
        <p:nvSpPr>
          <p:cNvPr id="7" name="TextBox 6">
            <a:extLst>
              <a:ext uri="{FF2B5EF4-FFF2-40B4-BE49-F238E27FC236}">
                <a16:creationId xmlns:a16="http://schemas.microsoft.com/office/drawing/2014/main" xmlns="" id="{D50EBC0E-D74B-9AAC-3AEB-633FE4DD7AFC}"/>
              </a:ext>
            </a:extLst>
          </p:cNvPr>
          <p:cNvSpPr txBox="1"/>
          <p:nvPr/>
        </p:nvSpPr>
        <p:spPr>
          <a:xfrm>
            <a:off x="3983182" y="18415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rPr>
              <a:t>(</a:t>
            </a:r>
            <a:r>
              <a:rPr lang="en-US" sz="2400" b="1" err="1">
                <a:solidFill>
                  <a:schemeClr val="accent2"/>
                </a:solidFill>
              </a:rPr>
              <a:t>चक्रदत्त</a:t>
            </a:r>
            <a:r>
              <a:rPr lang="en-US" sz="2400" b="1">
                <a:solidFill>
                  <a:schemeClr val="accent2"/>
                </a:solidFill>
              </a:rPr>
              <a:t>)</a:t>
            </a:r>
            <a:endParaRPr lang="en-US" sz="2400">
              <a:solidFill>
                <a:schemeClr val="accent2"/>
              </a:solidFill>
            </a:endParaRPr>
          </a:p>
          <a:p>
            <a:endParaRPr lang="en-US" sz="2400"/>
          </a:p>
          <a:p>
            <a:pPr algn="l"/>
            <a:endParaRPr lang="en-US" sz="2400"/>
          </a:p>
        </p:txBody>
      </p:sp>
    </p:spTree>
    <p:extLst>
      <p:ext uri="{BB962C8B-B14F-4D97-AF65-F5344CB8AC3E}">
        <p14:creationId xmlns:p14="http://schemas.microsoft.com/office/powerpoint/2010/main" xmlns="" val="2353552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EED018-2DBD-AA32-C4B3-DB9CCDB28AEB}"/>
              </a:ext>
            </a:extLst>
          </p:cNvPr>
          <p:cNvSpPr txBox="1"/>
          <p:nvPr/>
        </p:nvSpPr>
        <p:spPr>
          <a:xfrm>
            <a:off x="365553" y="5148"/>
            <a:ext cx="677973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Doshakarma</a:t>
            </a:r>
            <a:r>
              <a:rPr lang="en-US" sz="2400" b="1">
                <a:ea typeface="+mn-lt"/>
                <a:cs typeface="+mn-lt"/>
              </a:rPr>
              <a:t>:</a:t>
            </a:r>
            <a:r>
              <a:rPr lang="en-US" sz="2400">
                <a:ea typeface="+mn-lt"/>
                <a:cs typeface="+mn-lt"/>
              </a:rPr>
              <a:t> </a:t>
            </a:r>
            <a:r>
              <a:rPr lang="en-US" sz="2400" err="1">
                <a:ea typeface="+mn-lt"/>
                <a:cs typeface="+mn-lt"/>
              </a:rPr>
              <a:t>Tridoshahara</a:t>
            </a:r>
            <a:endParaRPr lang="en-US" sz="2400"/>
          </a:p>
          <a:p>
            <a:endParaRPr lang="en-US" sz="2400"/>
          </a:p>
          <a:p>
            <a:r>
              <a:rPr lang="en-US" sz="2400" b="1" err="1">
                <a:ea typeface="+mn-lt"/>
                <a:cs typeface="+mn-lt"/>
              </a:rPr>
              <a:t>Dhatukarma</a:t>
            </a:r>
            <a:r>
              <a:rPr lang="en-US" sz="2400" b="1">
                <a:ea typeface="+mn-lt"/>
                <a:cs typeface="+mn-lt"/>
              </a:rPr>
              <a:t>:</a:t>
            </a:r>
            <a:r>
              <a:rPr lang="en-US" sz="2400">
                <a:ea typeface="+mn-lt"/>
                <a:cs typeface="+mn-lt"/>
              </a:rPr>
              <a:t> </a:t>
            </a:r>
            <a:r>
              <a:rPr lang="en-US" sz="2400" err="1">
                <a:ea typeface="+mn-lt"/>
                <a:cs typeface="+mn-lt"/>
              </a:rPr>
              <a:t>Shothahara</a:t>
            </a:r>
            <a:r>
              <a:rPr lang="en-US" sz="2400">
                <a:ea typeface="+mn-lt"/>
                <a:cs typeface="+mn-lt"/>
              </a:rPr>
              <a:t>, </a:t>
            </a:r>
            <a:r>
              <a:rPr lang="en-US" sz="2400" err="1">
                <a:ea typeface="+mn-lt"/>
                <a:cs typeface="+mn-lt"/>
              </a:rPr>
              <a:t>hridya</a:t>
            </a:r>
            <a:r>
              <a:rPr lang="en-US" sz="2400">
                <a:ea typeface="+mn-lt"/>
                <a:cs typeface="+mn-lt"/>
              </a:rPr>
              <a:t>, </a:t>
            </a:r>
            <a:r>
              <a:rPr lang="en-US" sz="2400" err="1">
                <a:ea typeface="+mn-lt"/>
                <a:cs typeface="+mn-lt"/>
              </a:rPr>
              <a:t>balya</a:t>
            </a:r>
            <a:endParaRPr lang="en-US" sz="2400"/>
          </a:p>
          <a:p>
            <a:endParaRPr lang="en-US" sz="2400"/>
          </a:p>
          <a:p>
            <a:r>
              <a:rPr lang="en-US" sz="2400" b="1">
                <a:ea typeface="+mn-lt"/>
                <a:cs typeface="+mn-lt"/>
              </a:rPr>
              <a:t> </a:t>
            </a:r>
            <a:r>
              <a:rPr lang="en-US" sz="2400" b="1" err="1">
                <a:ea typeface="+mn-lt"/>
                <a:cs typeface="+mn-lt"/>
              </a:rPr>
              <a:t>Malakarma</a:t>
            </a:r>
            <a:r>
              <a:rPr lang="en-US" sz="2400" b="1">
                <a:ea typeface="+mn-lt"/>
                <a:cs typeface="+mn-lt"/>
              </a:rPr>
              <a:t>:</a:t>
            </a:r>
            <a:r>
              <a:rPr lang="en-US" sz="2400">
                <a:ea typeface="+mn-lt"/>
                <a:cs typeface="+mn-lt"/>
              </a:rPr>
              <a:t> </a:t>
            </a:r>
            <a:r>
              <a:rPr lang="en-US" sz="2400" err="1">
                <a:ea typeface="+mn-lt"/>
                <a:cs typeface="+mn-lt"/>
              </a:rPr>
              <a:t>Mutral</a:t>
            </a:r>
            <a:r>
              <a:rPr lang="en-US" sz="2400">
                <a:ea typeface="+mn-lt"/>
                <a:cs typeface="+mn-lt"/>
              </a:rPr>
              <a:t>, </a:t>
            </a:r>
            <a:r>
              <a:rPr lang="en-US" sz="2400" err="1">
                <a:ea typeface="+mn-lt"/>
                <a:cs typeface="+mn-lt"/>
              </a:rPr>
              <a:t>vata</a:t>
            </a:r>
            <a:r>
              <a:rPr lang="en-US" sz="2400">
                <a:ea typeface="+mn-lt"/>
                <a:cs typeface="+mn-lt"/>
              </a:rPr>
              <a:t> anulomana</a:t>
            </a:r>
            <a:endParaRPr lang="en-US" sz="2400"/>
          </a:p>
        </p:txBody>
      </p:sp>
      <p:sp>
        <p:nvSpPr>
          <p:cNvPr id="3" name="TextBox 2">
            <a:extLst>
              <a:ext uri="{FF2B5EF4-FFF2-40B4-BE49-F238E27FC236}">
                <a16:creationId xmlns:a16="http://schemas.microsoft.com/office/drawing/2014/main" xmlns="" id="{EB3D794D-D016-329B-6AB9-512175ABEED9}"/>
              </a:ext>
            </a:extLst>
          </p:cNvPr>
          <p:cNvSpPr txBox="1"/>
          <p:nvPr/>
        </p:nvSpPr>
        <p:spPr>
          <a:xfrm>
            <a:off x="386148" y="3217904"/>
            <a:ext cx="943644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1. </a:t>
            </a:r>
            <a:r>
              <a:rPr lang="en-US" sz="2400" b="1" err="1">
                <a:ea typeface="+mn-lt"/>
                <a:cs typeface="+mn-lt"/>
              </a:rPr>
              <a:t>Vranabandhana</a:t>
            </a:r>
            <a:r>
              <a:rPr lang="en-US" sz="2400" b="1">
                <a:ea typeface="+mn-lt"/>
                <a:cs typeface="+mn-lt"/>
              </a:rPr>
              <a:t> (for wrapping wounds):</a:t>
            </a:r>
            <a:r>
              <a:rPr lang="en-US" sz="2400">
                <a:ea typeface="+mn-lt"/>
                <a:cs typeface="+mn-lt"/>
              </a:rPr>
              <a:t> Tender leaves of Kadamb, Arjuna, Nimba, Patala, </a:t>
            </a:r>
            <a:r>
              <a:rPr lang="en-US" sz="2400" err="1">
                <a:ea typeface="+mn-lt"/>
                <a:cs typeface="+mn-lt"/>
              </a:rPr>
              <a:t>Ashwathva</a:t>
            </a:r>
            <a:r>
              <a:rPr lang="en-US" sz="2400">
                <a:ea typeface="+mn-lt"/>
                <a:cs typeface="+mn-lt"/>
              </a:rPr>
              <a:t>, and Arka are used to cover wounds .</a:t>
            </a:r>
            <a:endParaRPr lang="en-US" sz="2400"/>
          </a:p>
          <a:p>
            <a:endParaRPr lang="en-US" sz="2400"/>
          </a:p>
          <a:p>
            <a:r>
              <a:rPr lang="en-US" sz="2400" b="1">
                <a:ea typeface="+mn-lt"/>
                <a:cs typeface="+mn-lt"/>
              </a:rPr>
              <a:t>2. </a:t>
            </a:r>
            <a:r>
              <a:rPr lang="en-US" sz="2400" b="1" err="1">
                <a:ea typeface="+mn-lt"/>
                <a:cs typeface="+mn-lt"/>
              </a:rPr>
              <a:t>Adhkapari</a:t>
            </a:r>
            <a:r>
              <a:rPr lang="en-US" sz="2400" b="1">
                <a:ea typeface="+mn-lt"/>
                <a:cs typeface="+mn-lt"/>
              </a:rPr>
              <a:t> (hemicrania):</a:t>
            </a:r>
            <a:r>
              <a:rPr lang="en-US" sz="2400">
                <a:ea typeface="+mn-lt"/>
                <a:cs typeface="+mn-lt"/>
              </a:rPr>
              <a:t> Patala </a:t>
            </a:r>
            <a:r>
              <a:rPr lang="en-US" sz="2400" err="1">
                <a:ea typeface="+mn-lt"/>
                <a:cs typeface="+mn-lt"/>
              </a:rPr>
              <a:t>beeja</a:t>
            </a:r>
            <a:r>
              <a:rPr lang="en-US" sz="2400">
                <a:ea typeface="+mn-lt"/>
                <a:cs typeface="+mn-lt"/>
              </a:rPr>
              <a:t> </a:t>
            </a:r>
            <a:r>
              <a:rPr lang="en-US" sz="2400" err="1">
                <a:ea typeface="+mn-lt"/>
                <a:cs typeface="+mn-lt"/>
              </a:rPr>
              <a:t>kalka</a:t>
            </a:r>
            <a:r>
              <a:rPr lang="en-US" sz="2400">
                <a:ea typeface="+mn-lt"/>
                <a:cs typeface="+mn-lt"/>
              </a:rPr>
              <a:t> is applied on forehead and temporal region in </a:t>
            </a:r>
            <a:r>
              <a:rPr lang="en-US" sz="2400" err="1">
                <a:ea typeface="+mn-lt"/>
                <a:cs typeface="+mn-lt"/>
              </a:rPr>
              <a:t>hemicranias</a:t>
            </a:r>
            <a:r>
              <a:rPr lang="en-US" sz="2400">
                <a:ea typeface="+mn-lt"/>
                <a:cs typeface="+mn-lt"/>
              </a:rPr>
              <a:t>.</a:t>
            </a:r>
            <a:endParaRPr lang="en-US" sz="2400"/>
          </a:p>
          <a:p>
            <a:endParaRPr lang="en-US" sz="2400"/>
          </a:p>
        </p:txBody>
      </p:sp>
      <p:sp>
        <p:nvSpPr>
          <p:cNvPr id="4" name="TextBox 3">
            <a:extLst>
              <a:ext uri="{FF2B5EF4-FFF2-40B4-BE49-F238E27FC236}">
                <a16:creationId xmlns:a16="http://schemas.microsoft.com/office/drawing/2014/main" xmlns="" id="{3FA634F3-D9FE-680C-1E25-C64AEC267901}"/>
              </a:ext>
            </a:extLst>
          </p:cNvPr>
          <p:cNvSpPr txBox="1"/>
          <p:nvPr/>
        </p:nvSpPr>
        <p:spPr>
          <a:xfrm>
            <a:off x="314067" y="2322041"/>
            <a:ext cx="39685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Tree>
    <p:extLst>
      <p:ext uri="{BB962C8B-B14F-4D97-AF65-F5344CB8AC3E}">
        <p14:creationId xmlns:p14="http://schemas.microsoft.com/office/powerpoint/2010/main" xmlns="" val="105792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F91D08-C52B-6214-1713-F75CDCA19F0A}"/>
              </a:ext>
            </a:extLst>
          </p:cNvPr>
          <p:cNvSpPr txBox="1"/>
          <p:nvPr/>
        </p:nvSpPr>
        <p:spPr>
          <a:xfrm>
            <a:off x="530311" y="612689"/>
            <a:ext cx="878771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3. </a:t>
            </a:r>
            <a:r>
              <a:rPr lang="en-US" sz="2400" b="1" err="1"/>
              <a:t>Dagdh</a:t>
            </a:r>
            <a:r>
              <a:rPr lang="en-US" sz="2400" b="1"/>
              <a:t> </a:t>
            </a:r>
            <a:r>
              <a:rPr lang="en-US" sz="2400" b="1" err="1"/>
              <a:t>vrana</a:t>
            </a:r>
            <a:r>
              <a:rPr lang="en-US" sz="2400" b="1"/>
              <a:t> (burn):</a:t>
            </a:r>
            <a:r>
              <a:rPr lang="en-US" sz="2400"/>
              <a:t> </a:t>
            </a:r>
            <a:r>
              <a:rPr lang="en-US" sz="2400" err="1"/>
              <a:t>Katu</a:t>
            </a:r>
            <a:r>
              <a:rPr lang="en-US" sz="2400"/>
              <a:t> </a:t>
            </a:r>
            <a:r>
              <a:rPr lang="en-US" sz="2400" err="1"/>
              <a:t>taila</a:t>
            </a:r>
            <a:r>
              <a:rPr lang="en-US" sz="2400"/>
              <a:t> processed with decoction and paste of Patala on external application gives relief in pain and discharge in </a:t>
            </a:r>
            <a:r>
              <a:rPr lang="en-US" sz="2400" err="1"/>
              <a:t>dagdh</a:t>
            </a:r>
            <a:r>
              <a:rPr lang="en-US" sz="2400"/>
              <a:t> </a:t>
            </a:r>
            <a:r>
              <a:rPr lang="en-US" sz="2400" err="1"/>
              <a:t>vrana</a:t>
            </a:r>
            <a:r>
              <a:rPr lang="en-US" sz="2400"/>
              <a:t>, reduces burning sensation and blister formation .</a:t>
            </a:r>
          </a:p>
          <a:p>
            <a:endParaRPr lang="en-US" sz="2400" b="1"/>
          </a:p>
          <a:p>
            <a:r>
              <a:rPr lang="en-US" sz="2400" b="1"/>
              <a:t>4. </a:t>
            </a:r>
            <a:r>
              <a:rPr lang="en-US" sz="2400" b="1" err="1"/>
              <a:t>Hikka</a:t>
            </a:r>
            <a:r>
              <a:rPr lang="en-US" sz="2400" b="1"/>
              <a:t> (hic-cough):</a:t>
            </a:r>
            <a:r>
              <a:rPr lang="en-US" sz="2400"/>
              <a:t> Flowers and fruit juice are taken with honey to control hiccups . </a:t>
            </a:r>
          </a:p>
          <a:p>
            <a:endParaRPr lang="en-US" sz="2400"/>
          </a:p>
          <a:p>
            <a:r>
              <a:rPr lang="en-US" sz="2400" b="1"/>
              <a:t>5. </a:t>
            </a:r>
            <a:r>
              <a:rPr lang="en-US" sz="2400" b="1" err="1"/>
              <a:t>Ashmari</a:t>
            </a:r>
            <a:r>
              <a:rPr lang="en-US" sz="2400" b="1"/>
              <a:t> and </a:t>
            </a:r>
            <a:r>
              <a:rPr lang="en-US" sz="2400" b="1" err="1"/>
              <a:t>Mutraghata</a:t>
            </a:r>
            <a:r>
              <a:rPr lang="en-US" sz="2400" b="1"/>
              <a:t> (calculus and retention of urine)</a:t>
            </a:r>
            <a:r>
              <a:rPr lang="en-US" sz="2400"/>
              <a:t>: Seven times decanted </a:t>
            </a:r>
            <a:r>
              <a:rPr lang="en-US" sz="2400" err="1"/>
              <a:t>Kshara</a:t>
            </a:r>
            <a:r>
              <a:rPr lang="en-US" sz="2400"/>
              <a:t> of Patala mixed with oil is used in </a:t>
            </a:r>
            <a:r>
              <a:rPr lang="en-US" sz="2400" err="1"/>
              <a:t>mutravikara</a:t>
            </a:r>
            <a:r>
              <a:rPr lang="en-US" sz="2400"/>
              <a:t> .</a:t>
            </a:r>
          </a:p>
          <a:p>
            <a:endParaRPr lang="en-US" sz="2400"/>
          </a:p>
          <a:p>
            <a:r>
              <a:rPr lang="en-US" sz="2400" b="1"/>
              <a:t>6</a:t>
            </a:r>
            <a:r>
              <a:rPr lang="en-US" sz="2400"/>
              <a:t>.</a:t>
            </a:r>
            <a:r>
              <a:rPr lang="en-US" sz="2400" b="1"/>
              <a:t> </a:t>
            </a:r>
            <a:r>
              <a:rPr lang="en-US" sz="2400" b="1" err="1"/>
              <a:t>Ashmari</a:t>
            </a:r>
            <a:r>
              <a:rPr lang="en-US" sz="2400" b="1"/>
              <a:t> (urinary calculus):</a:t>
            </a:r>
            <a:r>
              <a:rPr lang="en-US" sz="2400"/>
              <a:t> </a:t>
            </a:r>
            <a:r>
              <a:rPr lang="en-US" sz="2400" err="1"/>
              <a:t>Kshara</a:t>
            </a:r>
            <a:r>
              <a:rPr lang="en-US" sz="2400"/>
              <a:t> of Patala and </a:t>
            </a:r>
            <a:r>
              <a:rPr lang="en-US" sz="2400" err="1"/>
              <a:t>Karavira</a:t>
            </a:r>
            <a:r>
              <a:rPr lang="en-US" sz="2400"/>
              <a:t> should be taken in ashmari .</a:t>
            </a:r>
          </a:p>
          <a:p>
            <a:pPr algn="l"/>
            <a:endParaRPr lang="en-US" sz="2400"/>
          </a:p>
        </p:txBody>
      </p:sp>
    </p:spTree>
    <p:extLst>
      <p:ext uri="{BB962C8B-B14F-4D97-AF65-F5344CB8AC3E}">
        <p14:creationId xmlns:p14="http://schemas.microsoft.com/office/powerpoint/2010/main" xmlns="" val="326830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xmlns=""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xmlns=""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xmlns=""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xmlns=""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xmlns=""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xmlns=""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5EEE6279-15DA-14CE-BCB9-6BBE212BF3FC}"/>
              </a:ext>
            </a:extLst>
          </p:cNvPr>
          <p:cNvSpPr txBox="1"/>
          <p:nvPr/>
        </p:nvSpPr>
        <p:spPr>
          <a:xfrm>
            <a:off x="1043950" y="1179151"/>
            <a:ext cx="3300646" cy="44638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3600" b="1" err="1">
                <a:solidFill>
                  <a:schemeClr val="accent1"/>
                </a:solidFill>
                <a:latin typeface="+mj-lt"/>
                <a:ea typeface="+mj-ea"/>
                <a:cs typeface="+mj-cs"/>
              </a:rPr>
              <a:t>गम्भारी</a:t>
            </a:r>
            <a:r>
              <a:rPr lang="en-US" sz="3600" b="1">
                <a:solidFill>
                  <a:schemeClr val="accent1"/>
                </a:solidFill>
                <a:latin typeface="+mj-lt"/>
                <a:ea typeface="+mj-ea"/>
                <a:cs typeface="+mj-cs"/>
              </a:rPr>
              <a:t> :-</a:t>
            </a: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p:txBody>
      </p:sp>
      <p:sp>
        <p:nvSpPr>
          <p:cNvPr id="22" name="Isosceles Triangle 21">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456DC36D-2D42-EA20-10BB-64344BA28515}"/>
              </a:ext>
            </a:extLst>
          </p:cNvPr>
          <p:cNvSpPr txBox="1"/>
          <p:nvPr/>
        </p:nvSpPr>
        <p:spPr>
          <a:xfrm>
            <a:off x="4347016" y="1443681"/>
            <a:ext cx="7418963" cy="457602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1000"/>
              </a:spcBef>
              <a:buClr>
                <a:schemeClr val="accent1"/>
              </a:buClr>
              <a:buSzPct val="80000"/>
              <a:buFont typeface="Wingdings 3" charset="2"/>
              <a:buChar char=""/>
            </a:pPr>
            <a:r>
              <a:rPr lang="en-US" sz="2400" b="1" err="1">
                <a:solidFill>
                  <a:schemeClr val="tx1">
                    <a:lumMod val="75000"/>
                    <a:lumOff val="25000"/>
                  </a:schemeClr>
                </a:solidFill>
              </a:rPr>
              <a:t>गम्भारी</a:t>
            </a:r>
            <a:r>
              <a:rPr lang="en-US" sz="2400" b="1">
                <a:solidFill>
                  <a:schemeClr val="tx1">
                    <a:lumMod val="75000"/>
                    <a:lumOff val="25000"/>
                  </a:schemeClr>
                </a:solidFill>
              </a:rPr>
              <a:t> </a:t>
            </a:r>
            <a:r>
              <a:rPr lang="en-US" sz="2400" b="1" err="1">
                <a:solidFill>
                  <a:schemeClr val="tx1">
                    <a:lumMod val="75000"/>
                    <a:lumOff val="25000"/>
                  </a:schemeClr>
                </a:solidFill>
              </a:rPr>
              <a:t>भद्रपर्णी</a:t>
            </a:r>
            <a:r>
              <a:rPr lang="en-US" sz="2400" b="1">
                <a:solidFill>
                  <a:schemeClr val="tx1">
                    <a:lumMod val="75000"/>
                    <a:lumOff val="25000"/>
                  </a:schemeClr>
                </a:solidFill>
              </a:rPr>
              <a:t> च </a:t>
            </a:r>
            <a:r>
              <a:rPr lang="en-US" sz="2400" b="1" err="1">
                <a:solidFill>
                  <a:schemeClr val="tx1">
                    <a:lumMod val="75000"/>
                    <a:lumOff val="25000"/>
                  </a:schemeClr>
                </a:solidFill>
              </a:rPr>
              <a:t>श्रीपर्णी</a:t>
            </a:r>
            <a:r>
              <a:rPr lang="en-US" sz="2400" b="1">
                <a:solidFill>
                  <a:schemeClr val="tx1">
                    <a:lumMod val="75000"/>
                    <a:lumOff val="25000"/>
                  </a:schemeClr>
                </a:solidFill>
              </a:rPr>
              <a:t> </a:t>
            </a:r>
            <a:r>
              <a:rPr lang="en-US" sz="2400" b="1" err="1">
                <a:solidFill>
                  <a:schemeClr val="tx1">
                    <a:lumMod val="75000"/>
                    <a:lumOff val="25000"/>
                  </a:schemeClr>
                </a:solidFill>
              </a:rPr>
              <a:t>मधुपर्णिका</a:t>
            </a:r>
            <a:r>
              <a:rPr lang="en-US" sz="2400" b="1">
                <a:solidFill>
                  <a:schemeClr val="tx1">
                    <a:lumMod val="75000"/>
                    <a:lumOff val="25000"/>
                  </a:schemeClr>
                </a:solidFill>
              </a:rPr>
              <a:t> ।</a:t>
            </a:r>
            <a:endParaRPr lang="en-US">
              <a:solidFill>
                <a:schemeClr val="tx1">
                  <a:lumMod val="75000"/>
                  <a:lumOff val="25000"/>
                </a:schemeClr>
              </a:solidFill>
            </a:endParaRPr>
          </a:p>
          <a:p>
            <a:pPr>
              <a:spcBef>
                <a:spcPts val="1000"/>
              </a:spcBef>
              <a:buClr>
                <a:schemeClr val="accent1"/>
              </a:buClr>
              <a:buSzPct val="80000"/>
            </a:pPr>
            <a:r>
              <a:rPr lang="en-US" sz="2400" b="1">
                <a:solidFill>
                  <a:schemeClr val="tx1">
                    <a:lumMod val="75000"/>
                    <a:lumOff val="25000"/>
                  </a:schemeClr>
                </a:solidFill>
              </a:rPr>
              <a:t> </a:t>
            </a:r>
            <a:r>
              <a:rPr lang="en-US" sz="2400" b="1" err="1">
                <a:solidFill>
                  <a:schemeClr val="tx1">
                    <a:lumMod val="75000"/>
                    <a:lumOff val="25000"/>
                  </a:schemeClr>
                </a:solidFill>
              </a:rPr>
              <a:t>काश्मीरी</a:t>
            </a:r>
            <a:r>
              <a:rPr lang="en-US" sz="2400" b="1">
                <a:solidFill>
                  <a:schemeClr val="tx1">
                    <a:lumMod val="75000"/>
                    <a:lumOff val="25000"/>
                  </a:schemeClr>
                </a:solidFill>
              </a:rPr>
              <a:t> </a:t>
            </a:r>
            <a:r>
              <a:rPr lang="en-US" sz="2400" b="1" err="1">
                <a:solidFill>
                  <a:schemeClr val="tx1">
                    <a:lumMod val="75000"/>
                    <a:lumOff val="25000"/>
                  </a:schemeClr>
                </a:solidFill>
              </a:rPr>
              <a:t>काश्मरी</a:t>
            </a:r>
            <a:r>
              <a:rPr lang="en-US" sz="2400" b="1">
                <a:solidFill>
                  <a:schemeClr val="tx1">
                    <a:lumMod val="75000"/>
                    <a:lumOff val="25000"/>
                  </a:schemeClr>
                </a:solidFill>
              </a:rPr>
              <a:t> </a:t>
            </a:r>
            <a:r>
              <a:rPr lang="en-US" sz="2400" b="1" err="1">
                <a:solidFill>
                  <a:schemeClr val="tx1">
                    <a:lumMod val="75000"/>
                    <a:lumOff val="25000"/>
                  </a:schemeClr>
                </a:solidFill>
              </a:rPr>
              <a:t>हीरा</a:t>
            </a:r>
            <a:r>
              <a:rPr lang="en-US" sz="2400" b="1">
                <a:solidFill>
                  <a:schemeClr val="tx1">
                    <a:lumMod val="75000"/>
                    <a:lumOff val="25000"/>
                  </a:schemeClr>
                </a:solidFill>
              </a:rPr>
              <a:t> </a:t>
            </a:r>
            <a:r>
              <a:rPr lang="en-US" sz="2400" b="1" err="1">
                <a:solidFill>
                  <a:schemeClr val="tx1">
                    <a:lumMod val="75000"/>
                    <a:lumOff val="25000"/>
                  </a:schemeClr>
                </a:solidFill>
              </a:rPr>
              <a:t>काश्मर्यः</a:t>
            </a:r>
            <a:r>
              <a:rPr lang="en-US" sz="2400" b="1">
                <a:solidFill>
                  <a:schemeClr val="tx1">
                    <a:lumMod val="75000"/>
                    <a:lumOff val="25000"/>
                  </a:schemeClr>
                </a:solidFill>
              </a:rPr>
              <a:t> </a:t>
            </a:r>
            <a:r>
              <a:rPr lang="en-US" sz="2400" b="1" err="1">
                <a:solidFill>
                  <a:schemeClr val="tx1">
                    <a:lumMod val="75000"/>
                    <a:lumOff val="25000"/>
                  </a:schemeClr>
                </a:solidFill>
              </a:rPr>
              <a:t>पीतरोहिणी</a:t>
            </a:r>
            <a:r>
              <a:rPr lang="en-US" sz="2400" b="1">
                <a:solidFill>
                  <a:schemeClr val="tx1">
                    <a:lumMod val="75000"/>
                    <a:lumOff val="25000"/>
                  </a:schemeClr>
                </a:solidFill>
              </a:rPr>
              <a:t>। १४॥</a:t>
            </a:r>
            <a:endParaRPr lang="en-US">
              <a:solidFill>
                <a:schemeClr val="tx1">
                  <a:lumMod val="75000"/>
                  <a:lumOff val="25000"/>
                </a:schemeClr>
              </a:solidFill>
            </a:endParaRPr>
          </a:p>
          <a:p>
            <a:pPr>
              <a:spcBef>
                <a:spcPts val="1000"/>
              </a:spcBef>
            </a:pPr>
            <a:r>
              <a:rPr lang="en-US" sz="2400" b="1">
                <a:solidFill>
                  <a:schemeClr val="tx1">
                    <a:lumMod val="75000"/>
                    <a:lumOff val="25000"/>
                  </a:schemeClr>
                </a:solidFill>
              </a:rPr>
              <a:t> </a:t>
            </a:r>
            <a:r>
              <a:rPr lang="en-US" sz="2400" b="1" err="1">
                <a:solidFill>
                  <a:schemeClr val="tx1">
                    <a:lumMod val="75000"/>
                    <a:lumOff val="25000"/>
                  </a:schemeClr>
                </a:solidFill>
              </a:rPr>
              <a:t>कृष्णवृन्ता</a:t>
            </a:r>
            <a:r>
              <a:rPr lang="en-US" sz="2400" b="1">
                <a:solidFill>
                  <a:schemeClr val="tx1">
                    <a:lumMod val="75000"/>
                    <a:lumOff val="25000"/>
                  </a:schemeClr>
                </a:solidFill>
              </a:rPr>
              <a:t> </a:t>
            </a:r>
            <a:r>
              <a:rPr lang="en-US" sz="2400" b="1" err="1">
                <a:solidFill>
                  <a:schemeClr val="tx1">
                    <a:lumMod val="75000"/>
                    <a:lumOff val="25000"/>
                  </a:schemeClr>
                </a:solidFill>
              </a:rPr>
              <a:t>मधुरसा</a:t>
            </a:r>
            <a:r>
              <a:rPr lang="en-US" sz="2400" b="1">
                <a:solidFill>
                  <a:schemeClr val="tx1">
                    <a:lumMod val="75000"/>
                    <a:lumOff val="25000"/>
                  </a:schemeClr>
                </a:solidFill>
              </a:rPr>
              <a:t> </a:t>
            </a:r>
            <a:r>
              <a:rPr lang="en-US" sz="2400" b="1" err="1">
                <a:solidFill>
                  <a:schemeClr val="tx1">
                    <a:lumMod val="75000"/>
                    <a:lumOff val="25000"/>
                  </a:schemeClr>
                </a:solidFill>
              </a:rPr>
              <a:t>महाकुसुमिकाऽपि</a:t>
            </a:r>
            <a:r>
              <a:rPr lang="en-US" sz="2400" b="1">
                <a:solidFill>
                  <a:schemeClr val="tx1">
                    <a:lumMod val="75000"/>
                    <a:lumOff val="25000"/>
                  </a:schemeClr>
                </a:solidFill>
              </a:rPr>
              <a:t> च । </a:t>
            </a:r>
            <a:endParaRPr lang="en-US">
              <a:solidFill>
                <a:schemeClr val="tx1">
                  <a:lumMod val="75000"/>
                  <a:lumOff val="25000"/>
                </a:schemeClr>
              </a:solidFill>
            </a:endParaRPr>
          </a:p>
          <a:p>
            <a:pPr>
              <a:spcBef>
                <a:spcPts val="1000"/>
              </a:spcBef>
            </a:pPr>
            <a:r>
              <a:rPr lang="en-US" sz="2400" b="1" err="1">
                <a:solidFill>
                  <a:schemeClr val="tx1">
                    <a:lumMod val="75000"/>
                    <a:lumOff val="25000"/>
                  </a:schemeClr>
                </a:solidFill>
              </a:rPr>
              <a:t>काश्मरी</a:t>
            </a:r>
            <a:r>
              <a:rPr lang="en-US" sz="2400" b="1">
                <a:solidFill>
                  <a:schemeClr val="tx1">
                    <a:lumMod val="75000"/>
                    <a:lumOff val="25000"/>
                  </a:schemeClr>
                </a:solidFill>
              </a:rPr>
              <a:t> </a:t>
            </a:r>
            <a:r>
              <a:rPr lang="en-US" sz="2400" b="1" err="1">
                <a:solidFill>
                  <a:schemeClr val="tx1">
                    <a:lumMod val="75000"/>
                    <a:lumOff val="25000"/>
                  </a:schemeClr>
                </a:solidFill>
              </a:rPr>
              <a:t>तुवरा</a:t>
            </a:r>
            <a:r>
              <a:rPr lang="en-US" sz="2400" b="1">
                <a:solidFill>
                  <a:schemeClr val="tx1">
                    <a:lumMod val="75000"/>
                    <a:lumOff val="25000"/>
                  </a:schemeClr>
                </a:solidFill>
              </a:rPr>
              <a:t> </a:t>
            </a:r>
            <a:r>
              <a:rPr lang="en-US" sz="2400" b="1" err="1">
                <a:solidFill>
                  <a:schemeClr val="tx1">
                    <a:lumMod val="75000"/>
                    <a:lumOff val="25000"/>
                  </a:schemeClr>
                </a:solidFill>
              </a:rPr>
              <a:t>तिक्ता</a:t>
            </a:r>
            <a:r>
              <a:rPr lang="en-US" sz="2400" b="1">
                <a:solidFill>
                  <a:schemeClr val="tx1">
                    <a:lumMod val="75000"/>
                    <a:lumOff val="25000"/>
                  </a:schemeClr>
                </a:solidFill>
              </a:rPr>
              <a:t> </a:t>
            </a:r>
            <a:r>
              <a:rPr lang="en-US" sz="2400" b="1" err="1">
                <a:solidFill>
                  <a:schemeClr val="tx1">
                    <a:lumMod val="75000"/>
                    <a:lumOff val="25000"/>
                  </a:schemeClr>
                </a:solidFill>
              </a:rPr>
              <a:t>वीर्योष्णा</a:t>
            </a:r>
            <a:r>
              <a:rPr lang="en-US" sz="2400" b="1">
                <a:solidFill>
                  <a:schemeClr val="tx1">
                    <a:lumMod val="75000"/>
                    <a:lumOff val="25000"/>
                  </a:schemeClr>
                </a:solidFill>
              </a:rPr>
              <a:t> </a:t>
            </a:r>
            <a:r>
              <a:rPr lang="en-US" sz="2400" b="1" err="1">
                <a:solidFill>
                  <a:schemeClr val="tx1">
                    <a:lumMod val="75000"/>
                    <a:lumOff val="25000"/>
                  </a:schemeClr>
                </a:solidFill>
              </a:rPr>
              <a:t>मधुरा</a:t>
            </a:r>
            <a:r>
              <a:rPr lang="en-US" sz="2400" b="1">
                <a:solidFill>
                  <a:schemeClr val="tx1">
                    <a:lumMod val="75000"/>
                    <a:lumOff val="25000"/>
                  </a:schemeClr>
                </a:solidFill>
              </a:rPr>
              <a:t> </a:t>
            </a:r>
            <a:r>
              <a:rPr lang="en-US" sz="2400" b="1" err="1">
                <a:solidFill>
                  <a:schemeClr val="tx1">
                    <a:lumMod val="75000"/>
                    <a:lumOff val="25000"/>
                  </a:schemeClr>
                </a:solidFill>
              </a:rPr>
              <a:t>गुरुः</a:t>
            </a:r>
            <a:r>
              <a:rPr lang="en-US" sz="2400" b="1">
                <a:solidFill>
                  <a:schemeClr val="tx1">
                    <a:lumMod val="75000"/>
                    <a:lumOff val="25000"/>
                  </a:schemeClr>
                </a:solidFill>
              </a:rPr>
              <a:t> ॥१५॥ </a:t>
            </a:r>
            <a:endParaRPr lang="en-US">
              <a:solidFill>
                <a:schemeClr val="tx1">
                  <a:lumMod val="75000"/>
                  <a:lumOff val="25000"/>
                </a:schemeClr>
              </a:solidFill>
            </a:endParaRPr>
          </a:p>
          <a:p>
            <a:pPr>
              <a:spcBef>
                <a:spcPts val="1000"/>
              </a:spcBef>
            </a:pPr>
            <a:r>
              <a:rPr lang="en-US" sz="2400" b="1" err="1">
                <a:solidFill>
                  <a:schemeClr val="tx1">
                    <a:lumMod val="75000"/>
                    <a:lumOff val="25000"/>
                  </a:schemeClr>
                </a:solidFill>
              </a:rPr>
              <a:t>दीपनी</a:t>
            </a:r>
            <a:r>
              <a:rPr lang="en-US" sz="2400" b="1">
                <a:solidFill>
                  <a:schemeClr val="tx1">
                    <a:lumMod val="75000"/>
                    <a:lumOff val="25000"/>
                  </a:schemeClr>
                </a:solidFill>
              </a:rPr>
              <a:t> </a:t>
            </a:r>
            <a:r>
              <a:rPr lang="en-US" sz="2400" b="1" err="1">
                <a:solidFill>
                  <a:schemeClr val="tx1">
                    <a:lumMod val="75000"/>
                    <a:lumOff val="25000"/>
                  </a:schemeClr>
                </a:solidFill>
              </a:rPr>
              <a:t>पाचनी</a:t>
            </a:r>
            <a:r>
              <a:rPr lang="en-US" sz="2400" b="1">
                <a:solidFill>
                  <a:schemeClr val="tx1">
                    <a:lumMod val="75000"/>
                    <a:lumOff val="25000"/>
                  </a:schemeClr>
                </a:solidFill>
              </a:rPr>
              <a:t> </a:t>
            </a:r>
            <a:r>
              <a:rPr lang="en-US" sz="2400" b="1" err="1">
                <a:solidFill>
                  <a:schemeClr val="tx1">
                    <a:lumMod val="75000"/>
                    <a:lumOff val="25000"/>
                  </a:schemeClr>
                </a:solidFill>
              </a:rPr>
              <a:t>मेध्या</a:t>
            </a:r>
            <a:r>
              <a:rPr lang="en-US" sz="2400" b="1">
                <a:solidFill>
                  <a:schemeClr val="tx1">
                    <a:lumMod val="75000"/>
                    <a:lumOff val="25000"/>
                  </a:schemeClr>
                </a:solidFill>
              </a:rPr>
              <a:t> </a:t>
            </a:r>
            <a:r>
              <a:rPr lang="en-US" sz="2400" b="1" err="1">
                <a:solidFill>
                  <a:schemeClr val="tx1">
                    <a:lumMod val="75000"/>
                    <a:lumOff val="25000"/>
                  </a:schemeClr>
                </a:solidFill>
              </a:rPr>
              <a:t>भेदिनी</a:t>
            </a:r>
            <a:r>
              <a:rPr lang="en-US" sz="2400" b="1">
                <a:solidFill>
                  <a:schemeClr val="tx1">
                    <a:lumMod val="75000"/>
                    <a:lumOff val="25000"/>
                  </a:schemeClr>
                </a:solidFill>
              </a:rPr>
              <a:t> </a:t>
            </a:r>
            <a:r>
              <a:rPr lang="en-US" sz="2400" b="1" err="1">
                <a:solidFill>
                  <a:schemeClr val="tx1">
                    <a:lumMod val="75000"/>
                    <a:lumOff val="25000"/>
                  </a:schemeClr>
                </a:solidFill>
              </a:rPr>
              <a:t>भ्रमशोषजित्</a:t>
            </a:r>
            <a:r>
              <a:rPr lang="en-US" sz="2400" b="1">
                <a:solidFill>
                  <a:schemeClr val="tx1">
                    <a:lumMod val="75000"/>
                    <a:lumOff val="25000"/>
                  </a:schemeClr>
                </a:solidFill>
              </a:rPr>
              <a:t> । </a:t>
            </a:r>
            <a:r>
              <a:rPr lang="en-US" sz="2400" b="1" err="1">
                <a:solidFill>
                  <a:schemeClr val="tx1">
                    <a:lumMod val="75000"/>
                    <a:lumOff val="25000"/>
                  </a:schemeClr>
                </a:solidFill>
              </a:rPr>
              <a:t>दोषतृष्णाऽऽमशूलार्शोविषदाहज्वरापहा</a:t>
            </a:r>
            <a:r>
              <a:rPr lang="en-US" sz="2400" b="1">
                <a:solidFill>
                  <a:schemeClr val="tx1">
                    <a:lumMod val="75000"/>
                    <a:lumOff val="25000"/>
                  </a:schemeClr>
                </a:solidFill>
              </a:rPr>
              <a:t> ॥१६॥</a:t>
            </a:r>
            <a:endParaRPr lang="en-US">
              <a:solidFill>
                <a:schemeClr val="tx1">
                  <a:lumMod val="75000"/>
                  <a:lumOff val="25000"/>
                </a:schemeClr>
              </a:solidFill>
            </a:endParaRPr>
          </a:p>
          <a:p>
            <a:pPr>
              <a:spcBef>
                <a:spcPts val="1000"/>
              </a:spcBef>
              <a:buClr>
                <a:schemeClr val="accent1"/>
              </a:buClr>
              <a:buSzPct val="80000"/>
              <a:buFont typeface="Wingdings 3" charset="2"/>
              <a:buChar char=""/>
            </a:pPr>
            <a:endParaRPr lang="en-US" sz="2400" b="1">
              <a:solidFill>
                <a:schemeClr val="tx1">
                  <a:lumMod val="75000"/>
                  <a:lumOff val="25000"/>
                </a:schemeClr>
              </a:solidFill>
            </a:endParaRPr>
          </a:p>
          <a:p>
            <a:pPr>
              <a:spcBef>
                <a:spcPts val="1000"/>
              </a:spcBef>
              <a:buClr>
                <a:schemeClr val="accent1"/>
              </a:buClr>
              <a:buSzPct val="80000"/>
              <a:buFont typeface="Wingdings 3" charset="2"/>
              <a:buChar char=""/>
            </a:pPr>
            <a:endParaRPr lang="en-US" sz="2400" b="1">
              <a:solidFill>
                <a:schemeClr val="tx1">
                  <a:lumMod val="75000"/>
                  <a:lumOff val="25000"/>
                </a:schemeClr>
              </a:solidFill>
            </a:endParaRPr>
          </a:p>
          <a:p>
            <a:pPr>
              <a:spcBef>
                <a:spcPts val="1000"/>
              </a:spcBef>
              <a:buClr>
                <a:schemeClr val="accent1"/>
              </a:buClr>
              <a:buSzPct val="80000"/>
            </a:pPr>
            <a:r>
              <a:rPr lang="en-US" sz="2400" b="1" err="1">
                <a:solidFill>
                  <a:schemeClr val="tx1">
                    <a:lumMod val="75000"/>
                    <a:lumOff val="25000"/>
                  </a:schemeClr>
                </a:solidFill>
              </a:rPr>
              <a:t>गम्भारी</a:t>
            </a:r>
            <a:r>
              <a:rPr lang="en-US" sz="2400" b="1">
                <a:solidFill>
                  <a:schemeClr val="tx1">
                    <a:lumMod val="75000"/>
                    <a:lumOff val="25000"/>
                  </a:schemeClr>
                </a:solidFill>
              </a:rPr>
              <a:t> </a:t>
            </a:r>
            <a:r>
              <a:rPr lang="en-US" sz="2400" b="1" err="1">
                <a:solidFill>
                  <a:schemeClr val="tx1">
                    <a:lumMod val="75000"/>
                    <a:lumOff val="25000"/>
                  </a:schemeClr>
                </a:solidFill>
              </a:rPr>
              <a:t>के</a:t>
            </a:r>
            <a:r>
              <a:rPr lang="en-US" sz="2400" b="1">
                <a:solidFill>
                  <a:schemeClr val="tx1">
                    <a:lumMod val="75000"/>
                    <a:lumOff val="25000"/>
                  </a:schemeClr>
                </a:solidFill>
              </a:rPr>
              <a:t> </a:t>
            </a:r>
            <a:r>
              <a:rPr lang="en-US" sz="2400" b="1" err="1">
                <a:solidFill>
                  <a:schemeClr val="tx1">
                    <a:lumMod val="75000"/>
                    <a:lumOff val="25000"/>
                  </a:schemeClr>
                </a:solidFill>
              </a:rPr>
              <a:t>नाम</a:t>
            </a:r>
            <a:r>
              <a:rPr lang="en-US" sz="2400" b="1">
                <a:solidFill>
                  <a:schemeClr val="tx1">
                    <a:lumMod val="75000"/>
                    <a:lumOff val="25000"/>
                  </a:schemeClr>
                </a:solidFill>
              </a:rPr>
              <a:t> </a:t>
            </a:r>
            <a:r>
              <a:rPr lang="en-US" sz="2400" b="1" err="1">
                <a:solidFill>
                  <a:schemeClr val="tx1">
                    <a:lumMod val="75000"/>
                    <a:lumOff val="25000"/>
                  </a:schemeClr>
                </a:solidFill>
              </a:rPr>
              <a:t>तथा</a:t>
            </a:r>
            <a:r>
              <a:rPr lang="en-US" sz="2400" b="1">
                <a:solidFill>
                  <a:schemeClr val="tx1">
                    <a:lumMod val="75000"/>
                    <a:lumOff val="25000"/>
                  </a:schemeClr>
                </a:solidFill>
              </a:rPr>
              <a:t> </a:t>
            </a:r>
            <a:r>
              <a:rPr lang="en-US" sz="2400" b="1" err="1">
                <a:solidFill>
                  <a:schemeClr val="tx1">
                    <a:lumMod val="75000"/>
                    <a:lumOff val="25000"/>
                  </a:schemeClr>
                </a:solidFill>
              </a:rPr>
              <a:t>गुण</a:t>
            </a:r>
            <a:r>
              <a:rPr lang="en-US" sz="2400" b="1">
                <a:solidFill>
                  <a:schemeClr val="tx1">
                    <a:lumMod val="75000"/>
                    <a:lumOff val="25000"/>
                  </a:schemeClr>
                </a:solidFill>
              </a:rPr>
              <a:t> - </a:t>
            </a:r>
            <a:r>
              <a:rPr lang="en-US" sz="2400" err="1">
                <a:solidFill>
                  <a:schemeClr val="tx1">
                    <a:lumMod val="75000"/>
                    <a:lumOff val="25000"/>
                  </a:schemeClr>
                </a:solidFill>
              </a:rPr>
              <a:t>गम्भारी</a:t>
            </a:r>
            <a:r>
              <a:rPr lang="en-US" sz="2400">
                <a:solidFill>
                  <a:schemeClr val="tx1">
                    <a:lumMod val="75000"/>
                    <a:lumOff val="25000"/>
                  </a:schemeClr>
                </a:solidFill>
              </a:rPr>
              <a:t>, </a:t>
            </a:r>
            <a:r>
              <a:rPr lang="en-US" sz="2400" err="1">
                <a:solidFill>
                  <a:schemeClr val="tx1">
                    <a:lumMod val="75000"/>
                    <a:lumOff val="25000"/>
                  </a:schemeClr>
                </a:solidFill>
              </a:rPr>
              <a:t>भद्रपर्णी</a:t>
            </a:r>
            <a:r>
              <a:rPr lang="en-US" sz="2400">
                <a:solidFill>
                  <a:schemeClr val="tx1">
                    <a:lumMod val="75000"/>
                    <a:lumOff val="25000"/>
                  </a:schemeClr>
                </a:solidFill>
              </a:rPr>
              <a:t>, </a:t>
            </a:r>
            <a:r>
              <a:rPr lang="en-US" sz="2400" err="1">
                <a:solidFill>
                  <a:schemeClr val="tx1">
                    <a:lumMod val="75000"/>
                    <a:lumOff val="25000"/>
                  </a:schemeClr>
                </a:solidFill>
              </a:rPr>
              <a:t>श्रीपर्णी</a:t>
            </a:r>
            <a:r>
              <a:rPr lang="en-US" sz="2400">
                <a:solidFill>
                  <a:schemeClr val="tx1">
                    <a:lumMod val="75000"/>
                    <a:lumOff val="25000"/>
                  </a:schemeClr>
                </a:solidFill>
              </a:rPr>
              <a:t>, </a:t>
            </a:r>
            <a:r>
              <a:rPr lang="en-US" sz="2400" err="1">
                <a:solidFill>
                  <a:schemeClr val="tx1">
                    <a:lumMod val="75000"/>
                    <a:lumOff val="25000"/>
                  </a:schemeClr>
                </a:solidFill>
              </a:rPr>
              <a:t>मधुपर्णिका</a:t>
            </a:r>
            <a:r>
              <a:rPr lang="en-US" sz="2400">
                <a:solidFill>
                  <a:schemeClr val="tx1">
                    <a:lumMod val="75000"/>
                    <a:lumOff val="25000"/>
                  </a:schemeClr>
                </a:solidFill>
              </a:rPr>
              <a:t>, </a:t>
            </a:r>
            <a:r>
              <a:rPr lang="en-US" sz="2400" err="1">
                <a:solidFill>
                  <a:schemeClr val="tx1">
                    <a:lumMod val="75000"/>
                    <a:lumOff val="25000"/>
                  </a:schemeClr>
                </a:solidFill>
              </a:rPr>
              <a:t>काश्मीरी</a:t>
            </a:r>
            <a:r>
              <a:rPr lang="en-US" sz="2400">
                <a:solidFill>
                  <a:schemeClr val="tx1">
                    <a:lumMod val="75000"/>
                    <a:lumOff val="25000"/>
                  </a:schemeClr>
                </a:solidFill>
              </a:rPr>
              <a:t>, </a:t>
            </a:r>
            <a:r>
              <a:rPr lang="en-US" sz="2400" err="1">
                <a:solidFill>
                  <a:schemeClr val="tx1">
                    <a:lumMod val="75000"/>
                    <a:lumOff val="25000"/>
                  </a:schemeClr>
                </a:solidFill>
              </a:rPr>
              <a:t>काश्मरी</a:t>
            </a:r>
            <a:r>
              <a:rPr lang="en-US" sz="2400">
                <a:solidFill>
                  <a:schemeClr val="tx1">
                    <a:lumMod val="75000"/>
                    <a:lumOff val="25000"/>
                  </a:schemeClr>
                </a:solidFill>
              </a:rPr>
              <a:t>, </a:t>
            </a:r>
            <a:r>
              <a:rPr lang="en-US" sz="2400" err="1">
                <a:solidFill>
                  <a:schemeClr val="tx1">
                    <a:lumMod val="75000"/>
                    <a:lumOff val="25000"/>
                  </a:schemeClr>
                </a:solidFill>
              </a:rPr>
              <a:t>होगा</a:t>
            </a:r>
            <a:r>
              <a:rPr lang="en-US" sz="2400">
                <a:solidFill>
                  <a:schemeClr val="tx1">
                    <a:lumMod val="75000"/>
                    <a:lumOff val="25000"/>
                  </a:schemeClr>
                </a:solidFill>
              </a:rPr>
              <a:t> </a:t>
            </a:r>
            <a:r>
              <a:rPr lang="en-US" sz="2400" err="1">
                <a:solidFill>
                  <a:schemeClr val="tx1">
                    <a:lumMod val="75000"/>
                    <a:lumOff val="25000"/>
                  </a:schemeClr>
                </a:solidFill>
              </a:rPr>
              <a:t>काश्मर्य</a:t>
            </a:r>
            <a:r>
              <a:rPr lang="en-US" sz="2400">
                <a:solidFill>
                  <a:schemeClr val="tx1">
                    <a:lumMod val="75000"/>
                    <a:lumOff val="25000"/>
                  </a:schemeClr>
                </a:solidFill>
              </a:rPr>
              <a:t>, </a:t>
            </a:r>
            <a:r>
              <a:rPr lang="en-US" sz="2400" err="1">
                <a:solidFill>
                  <a:schemeClr val="tx1">
                    <a:lumMod val="75000"/>
                    <a:lumOff val="25000"/>
                  </a:schemeClr>
                </a:solidFill>
              </a:rPr>
              <a:t>पीतरोहिणी</a:t>
            </a:r>
            <a:r>
              <a:rPr lang="en-US" sz="2400">
                <a:solidFill>
                  <a:schemeClr val="tx1">
                    <a:lumMod val="75000"/>
                    <a:lumOff val="25000"/>
                  </a:schemeClr>
                </a:solidFill>
              </a:rPr>
              <a:t>, </a:t>
            </a:r>
            <a:r>
              <a:rPr lang="en-US" sz="2400" err="1">
                <a:solidFill>
                  <a:schemeClr val="tx1">
                    <a:lumMod val="75000"/>
                    <a:lumOff val="25000"/>
                  </a:schemeClr>
                </a:solidFill>
              </a:rPr>
              <a:t>कृष्णवृन्ता</a:t>
            </a:r>
            <a:r>
              <a:rPr lang="en-US" sz="2400">
                <a:solidFill>
                  <a:schemeClr val="tx1">
                    <a:lumMod val="75000"/>
                    <a:lumOff val="25000"/>
                  </a:schemeClr>
                </a:solidFill>
              </a:rPr>
              <a:t>, </a:t>
            </a:r>
            <a:r>
              <a:rPr lang="en-US" sz="2400" err="1">
                <a:solidFill>
                  <a:schemeClr val="tx1">
                    <a:lumMod val="75000"/>
                    <a:lumOff val="25000"/>
                  </a:schemeClr>
                </a:solidFill>
              </a:rPr>
              <a:t>मधुरसा</a:t>
            </a:r>
            <a:r>
              <a:rPr lang="en-US" sz="2400">
                <a:solidFill>
                  <a:schemeClr val="tx1">
                    <a:lumMod val="75000"/>
                    <a:lumOff val="25000"/>
                  </a:schemeClr>
                </a:solidFill>
              </a:rPr>
              <a:t> </a:t>
            </a:r>
            <a:r>
              <a:rPr lang="en-US" sz="2400" err="1">
                <a:solidFill>
                  <a:schemeClr val="tx1">
                    <a:lumMod val="75000"/>
                    <a:lumOff val="25000"/>
                  </a:schemeClr>
                </a:solidFill>
              </a:rPr>
              <a:t>और</a:t>
            </a:r>
            <a:r>
              <a:rPr lang="en-US" sz="2400">
                <a:solidFill>
                  <a:schemeClr val="tx1">
                    <a:lumMod val="75000"/>
                    <a:lumOff val="25000"/>
                  </a:schemeClr>
                </a:solidFill>
              </a:rPr>
              <a:t> </a:t>
            </a:r>
            <a:r>
              <a:rPr lang="en-US" sz="2400" err="1">
                <a:solidFill>
                  <a:schemeClr val="tx1">
                    <a:lumMod val="75000"/>
                    <a:lumOff val="25000"/>
                  </a:schemeClr>
                </a:solidFill>
              </a:rPr>
              <a:t>महाकुसुमिका</a:t>
            </a:r>
            <a:r>
              <a:rPr lang="en-US" sz="2400">
                <a:solidFill>
                  <a:schemeClr val="tx1">
                    <a:lumMod val="75000"/>
                    <a:lumOff val="25000"/>
                  </a:schemeClr>
                </a:solidFill>
              </a:rPr>
              <a:t> </a:t>
            </a:r>
            <a:r>
              <a:rPr lang="en-US" sz="2400" err="1">
                <a:solidFill>
                  <a:schemeClr val="tx1">
                    <a:lumMod val="75000"/>
                    <a:lumOff val="25000"/>
                  </a:schemeClr>
                </a:solidFill>
              </a:rPr>
              <a:t>ये</a:t>
            </a:r>
            <a:r>
              <a:rPr lang="en-US" sz="2400">
                <a:solidFill>
                  <a:schemeClr val="tx1">
                    <a:lumMod val="75000"/>
                    <a:lumOff val="25000"/>
                  </a:schemeClr>
                </a:solidFill>
              </a:rPr>
              <a:t> </a:t>
            </a:r>
            <a:r>
              <a:rPr lang="en-US" sz="2400" err="1">
                <a:solidFill>
                  <a:schemeClr val="tx1">
                    <a:lumMod val="75000"/>
                    <a:lumOff val="25000"/>
                  </a:schemeClr>
                </a:solidFill>
              </a:rPr>
              <a:t>सब</a:t>
            </a:r>
            <a:r>
              <a:rPr lang="en-US" sz="2400">
                <a:solidFill>
                  <a:schemeClr val="tx1">
                    <a:lumMod val="75000"/>
                    <a:lumOff val="25000"/>
                  </a:schemeClr>
                </a:solidFill>
              </a:rPr>
              <a:t> </a:t>
            </a:r>
            <a:r>
              <a:rPr lang="en-US" sz="2400" err="1">
                <a:solidFill>
                  <a:schemeClr val="tx1">
                    <a:lumMod val="75000"/>
                    <a:lumOff val="25000"/>
                  </a:schemeClr>
                </a:solidFill>
              </a:rPr>
              <a:t>संस्कृत</a:t>
            </a:r>
            <a:r>
              <a:rPr lang="en-US" sz="2400">
                <a:solidFill>
                  <a:schemeClr val="tx1">
                    <a:lumMod val="75000"/>
                    <a:lumOff val="25000"/>
                  </a:schemeClr>
                </a:solidFill>
              </a:rPr>
              <a:t> </a:t>
            </a:r>
            <a:r>
              <a:rPr lang="en-US" sz="2400" err="1">
                <a:solidFill>
                  <a:schemeClr val="tx1">
                    <a:lumMod val="75000"/>
                    <a:lumOff val="25000"/>
                  </a:schemeClr>
                </a:solidFill>
              </a:rPr>
              <a:t>नाम</a:t>
            </a:r>
            <a:r>
              <a:rPr lang="en-US" sz="2400">
                <a:solidFill>
                  <a:schemeClr val="tx1">
                    <a:lumMod val="75000"/>
                    <a:lumOff val="25000"/>
                  </a:schemeClr>
                </a:solidFill>
              </a:rPr>
              <a:t> </a:t>
            </a:r>
            <a:r>
              <a:rPr lang="en-US" sz="2400" err="1">
                <a:solidFill>
                  <a:schemeClr val="tx1">
                    <a:lumMod val="75000"/>
                    <a:lumOff val="25000"/>
                  </a:schemeClr>
                </a:solidFill>
              </a:rPr>
              <a:t>गम्भारी</a:t>
            </a:r>
            <a:r>
              <a:rPr lang="en-US" sz="2400">
                <a:solidFill>
                  <a:schemeClr val="tx1">
                    <a:lumMod val="75000"/>
                    <a:lumOff val="25000"/>
                  </a:schemeClr>
                </a:solidFill>
              </a:rPr>
              <a:t> </a:t>
            </a:r>
            <a:r>
              <a:rPr lang="en-US" sz="2400" err="1">
                <a:solidFill>
                  <a:schemeClr val="tx1">
                    <a:lumMod val="75000"/>
                    <a:lumOff val="25000"/>
                  </a:schemeClr>
                </a:solidFill>
              </a:rPr>
              <a:t>के</a:t>
            </a:r>
            <a:r>
              <a:rPr lang="en-US" sz="2400">
                <a:solidFill>
                  <a:schemeClr val="tx1">
                    <a:lumMod val="75000"/>
                    <a:lumOff val="25000"/>
                  </a:schemeClr>
                </a:solidFill>
              </a:rPr>
              <a:t> </a:t>
            </a:r>
            <a:r>
              <a:rPr lang="en-US" sz="2400" err="1">
                <a:solidFill>
                  <a:schemeClr val="tx1">
                    <a:lumMod val="75000"/>
                    <a:lumOff val="25000"/>
                  </a:schemeClr>
                </a:solidFill>
              </a:rPr>
              <a:t>हैं</a:t>
            </a:r>
            <a:r>
              <a:rPr lang="en-US" sz="2400">
                <a:solidFill>
                  <a:schemeClr val="tx1">
                    <a:lumMod val="75000"/>
                    <a:lumOff val="25000"/>
                  </a:schemeClr>
                </a:solidFill>
              </a:rPr>
              <a:t>। </a:t>
            </a:r>
            <a:r>
              <a:rPr lang="en-US" sz="2400" err="1">
                <a:solidFill>
                  <a:schemeClr val="tx1">
                    <a:lumMod val="75000"/>
                    <a:lumOff val="25000"/>
                  </a:schemeClr>
                </a:solidFill>
              </a:rPr>
              <a:t>गम्भारी</a:t>
            </a:r>
            <a:r>
              <a:rPr lang="en-US" sz="2400">
                <a:solidFill>
                  <a:schemeClr val="tx1">
                    <a:lumMod val="75000"/>
                    <a:lumOff val="25000"/>
                  </a:schemeClr>
                </a:solidFill>
              </a:rPr>
              <a:t>- </a:t>
            </a:r>
            <a:r>
              <a:rPr lang="en-US" sz="2400" err="1">
                <a:solidFill>
                  <a:schemeClr val="tx1">
                    <a:lumMod val="75000"/>
                    <a:lumOff val="25000"/>
                  </a:schemeClr>
                </a:solidFill>
              </a:rPr>
              <a:t>मधुर</a:t>
            </a:r>
            <a:r>
              <a:rPr lang="en-US" sz="2400">
                <a:solidFill>
                  <a:schemeClr val="tx1">
                    <a:lumMod val="75000"/>
                    <a:lumOff val="25000"/>
                  </a:schemeClr>
                </a:solidFill>
              </a:rPr>
              <a:t>, </a:t>
            </a:r>
            <a:r>
              <a:rPr lang="en-US" sz="2400" err="1">
                <a:solidFill>
                  <a:schemeClr val="tx1">
                    <a:lumMod val="75000"/>
                    <a:lumOff val="25000"/>
                  </a:schemeClr>
                </a:solidFill>
              </a:rPr>
              <a:t>कषाय</a:t>
            </a:r>
            <a:r>
              <a:rPr lang="en-US" sz="2400">
                <a:solidFill>
                  <a:schemeClr val="tx1">
                    <a:lumMod val="75000"/>
                    <a:lumOff val="25000"/>
                  </a:schemeClr>
                </a:solidFill>
              </a:rPr>
              <a:t> </a:t>
            </a:r>
            <a:r>
              <a:rPr lang="en-US" sz="2400" err="1">
                <a:solidFill>
                  <a:schemeClr val="tx1">
                    <a:lumMod val="75000"/>
                    <a:lumOff val="25000"/>
                  </a:schemeClr>
                </a:solidFill>
              </a:rPr>
              <a:t>तथा</a:t>
            </a:r>
            <a:r>
              <a:rPr lang="en-US" sz="2400">
                <a:solidFill>
                  <a:schemeClr val="tx1">
                    <a:lumMod val="75000"/>
                    <a:lumOff val="25000"/>
                  </a:schemeClr>
                </a:solidFill>
              </a:rPr>
              <a:t> </a:t>
            </a:r>
            <a:r>
              <a:rPr lang="en-US" sz="2400" err="1">
                <a:solidFill>
                  <a:schemeClr val="tx1">
                    <a:lumMod val="75000"/>
                    <a:lumOff val="25000"/>
                  </a:schemeClr>
                </a:solidFill>
              </a:rPr>
              <a:t>तिक्त</a:t>
            </a:r>
            <a:r>
              <a:rPr lang="en-US" sz="2400">
                <a:solidFill>
                  <a:schemeClr val="tx1">
                    <a:lumMod val="75000"/>
                    <a:lumOff val="25000"/>
                  </a:schemeClr>
                </a:solidFill>
              </a:rPr>
              <a:t> </a:t>
            </a:r>
            <a:r>
              <a:rPr lang="en-US" sz="2400" err="1">
                <a:solidFill>
                  <a:schemeClr val="tx1">
                    <a:lumMod val="75000"/>
                    <a:lumOff val="25000"/>
                  </a:schemeClr>
                </a:solidFill>
              </a:rPr>
              <a:t>रस</a:t>
            </a:r>
            <a:r>
              <a:rPr lang="en-US" sz="2400">
                <a:solidFill>
                  <a:schemeClr val="tx1">
                    <a:lumMod val="75000"/>
                    <a:lumOff val="25000"/>
                  </a:schemeClr>
                </a:solidFill>
              </a:rPr>
              <a:t> </a:t>
            </a:r>
            <a:r>
              <a:rPr lang="en-US" sz="2400" err="1">
                <a:solidFill>
                  <a:schemeClr val="tx1">
                    <a:lumMod val="75000"/>
                    <a:lumOff val="25000"/>
                  </a:schemeClr>
                </a:solidFill>
              </a:rPr>
              <a:t>युक्त</a:t>
            </a:r>
            <a:r>
              <a:rPr lang="en-US" sz="2400">
                <a:solidFill>
                  <a:schemeClr val="tx1">
                    <a:lumMod val="75000"/>
                    <a:lumOff val="25000"/>
                  </a:schemeClr>
                </a:solidFill>
              </a:rPr>
              <a:t>, </a:t>
            </a:r>
            <a:r>
              <a:rPr lang="en-US" sz="2400" err="1">
                <a:solidFill>
                  <a:schemeClr val="tx1">
                    <a:lumMod val="75000"/>
                    <a:lumOff val="25000"/>
                  </a:schemeClr>
                </a:solidFill>
              </a:rPr>
              <a:t>उष्णवीर्य</a:t>
            </a:r>
            <a:r>
              <a:rPr lang="en-US" sz="2400">
                <a:solidFill>
                  <a:schemeClr val="tx1">
                    <a:lumMod val="75000"/>
                    <a:lumOff val="25000"/>
                  </a:schemeClr>
                </a:solidFill>
              </a:rPr>
              <a:t>, </a:t>
            </a:r>
            <a:r>
              <a:rPr lang="en-US" sz="2400" err="1">
                <a:solidFill>
                  <a:schemeClr val="tx1">
                    <a:lumMod val="75000"/>
                    <a:lumOff val="25000"/>
                  </a:schemeClr>
                </a:solidFill>
              </a:rPr>
              <a:t>गुरु</a:t>
            </a:r>
            <a:r>
              <a:rPr lang="en-US" sz="2400">
                <a:solidFill>
                  <a:schemeClr val="tx1">
                    <a:lumMod val="75000"/>
                    <a:lumOff val="25000"/>
                  </a:schemeClr>
                </a:solidFill>
              </a:rPr>
              <a:t>, </a:t>
            </a:r>
            <a:r>
              <a:rPr lang="en-US" sz="2400" err="1">
                <a:solidFill>
                  <a:schemeClr val="tx1">
                    <a:lumMod val="75000"/>
                    <a:lumOff val="25000"/>
                  </a:schemeClr>
                </a:solidFill>
              </a:rPr>
              <a:t>अग्निदीपक</a:t>
            </a:r>
            <a:r>
              <a:rPr lang="en-US" sz="2400">
                <a:solidFill>
                  <a:schemeClr val="tx1">
                    <a:lumMod val="75000"/>
                    <a:lumOff val="25000"/>
                  </a:schemeClr>
                </a:solidFill>
              </a:rPr>
              <a:t>, </a:t>
            </a:r>
            <a:r>
              <a:rPr lang="en-US" sz="2400" err="1">
                <a:solidFill>
                  <a:schemeClr val="tx1">
                    <a:lumMod val="75000"/>
                    <a:lumOff val="25000"/>
                  </a:schemeClr>
                </a:solidFill>
              </a:rPr>
              <a:t>पाचक</a:t>
            </a:r>
            <a:r>
              <a:rPr lang="en-US" sz="2400">
                <a:solidFill>
                  <a:schemeClr val="tx1">
                    <a:lumMod val="75000"/>
                    <a:lumOff val="25000"/>
                  </a:schemeClr>
                </a:solidFill>
              </a:rPr>
              <a:t>, </a:t>
            </a:r>
            <a:r>
              <a:rPr lang="en-US" sz="2400" err="1">
                <a:solidFill>
                  <a:schemeClr val="tx1">
                    <a:lumMod val="75000"/>
                    <a:lumOff val="25000"/>
                  </a:schemeClr>
                </a:solidFill>
              </a:rPr>
              <a:t>मेधा</a:t>
            </a:r>
            <a:r>
              <a:rPr lang="en-US" sz="2400">
                <a:solidFill>
                  <a:schemeClr val="tx1">
                    <a:lumMod val="75000"/>
                    <a:lumOff val="25000"/>
                  </a:schemeClr>
                </a:solidFill>
              </a:rPr>
              <a:t> </a:t>
            </a:r>
            <a:r>
              <a:rPr lang="en-US" sz="2400" err="1">
                <a:solidFill>
                  <a:schemeClr val="tx1">
                    <a:lumMod val="75000"/>
                    <a:lumOff val="25000"/>
                  </a:schemeClr>
                </a:solidFill>
              </a:rPr>
              <a:t>के</a:t>
            </a:r>
            <a:r>
              <a:rPr lang="en-US" sz="2400">
                <a:solidFill>
                  <a:schemeClr val="tx1">
                    <a:lumMod val="75000"/>
                    <a:lumOff val="25000"/>
                  </a:schemeClr>
                </a:solidFill>
              </a:rPr>
              <a:t> </a:t>
            </a:r>
            <a:r>
              <a:rPr lang="en-US" sz="2400" err="1">
                <a:solidFill>
                  <a:schemeClr val="tx1">
                    <a:lumMod val="75000"/>
                    <a:lumOff val="25000"/>
                  </a:schemeClr>
                </a:solidFill>
              </a:rPr>
              <a:t>लिये</a:t>
            </a:r>
            <a:r>
              <a:rPr lang="en-US" sz="2400">
                <a:solidFill>
                  <a:schemeClr val="tx1">
                    <a:lumMod val="75000"/>
                    <a:lumOff val="25000"/>
                  </a:schemeClr>
                </a:solidFill>
              </a:rPr>
              <a:t> </a:t>
            </a:r>
            <a:r>
              <a:rPr lang="en-US" sz="2400" err="1">
                <a:solidFill>
                  <a:schemeClr val="tx1">
                    <a:lumMod val="75000"/>
                    <a:lumOff val="25000"/>
                  </a:schemeClr>
                </a:solidFill>
              </a:rPr>
              <a:t>हितकर</a:t>
            </a:r>
            <a:r>
              <a:rPr lang="en-US" sz="2400">
                <a:solidFill>
                  <a:schemeClr val="tx1">
                    <a:lumMod val="75000"/>
                    <a:lumOff val="25000"/>
                  </a:schemeClr>
                </a:solidFill>
              </a:rPr>
              <a:t> </a:t>
            </a:r>
            <a:r>
              <a:rPr lang="en-US" sz="2400" err="1">
                <a:solidFill>
                  <a:schemeClr val="tx1">
                    <a:lumMod val="75000"/>
                    <a:lumOff val="25000"/>
                  </a:schemeClr>
                </a:solidFill>
              </a:rPr>
              <a:t>तथ</a:t>
            </a:r>
            <a:r>
              <a:rPr lang="en-US" sz="2400">
                <a:solidFill>
                  <a:schemeClr val="tx1">
                    <a:lumMod val="75000"/>
                    <a:lumOff val="25000"/>
                  </a:schemeClr>
                </a:solidFill>
              </a:rPr>
              <a:t> </a:t>
            </a:r>
            <a:r>
              <a:rPr lang="en-US" sz="2400" err="1">
                <a:solidFill>
                  <a:schemeClr val="tx1">
                    <a:lumMod val="75000"/>
                    <a:lumOff val="25000"/>
                  </a:schemeClr>
                </a:solidFill>
              </a:rPr>
              <a:t>मलभेदक</a:t>
            </a:r>
            <a:r>
              <a:rPr lang="en-US" sz="2400">
                <a:solidFill>
                  <a:schemeClr val="tx1">
                    <a:lumMod val="75000"/>
                    <a:lumOff val="25000"/>
                  </a:schemeClr>
                </a:solidFill>
              </a:rPr>
              <a:t> </a:t>
            </a:r>
            <a:r>
              <a:rPr lang="en-US" sz="2400" err="1">
                <a:solidFill>
                  <a:schemeClr val="tx1">
                    <a:lumMod val="75000"/>
                    <a:lumOff val="25000"/>
                  </a:schemeClr>
                </a:solidFill>
              </a:rPr>
              <a:t>होती</a:t>
            </a:r>
            <a:r>
              <a:rPr lang="en-US" sz="2400">
                <a:solidFill>
                  <a:schemeClr val="tx1">
                    <a:lumMod val="75000"/>
                    <a:lumOff val="25000"/>
                  </a:schemeClr>
                </a:solidFill>
              </a:rPr>
              <a:t> </a:t>
            </a:r>
            <a:r>
              <a:rPr lang="en-US" sz="2400" err="1">
                <a:solidFill>
                  <a:schemeClr val="tx1">
                    <a:lumMod val="75000"/>
                    <a:lumOff val="25000"/>
                  </a:schemeClr>
                </a:solidFill>
              </a:rPr>
              <a:t>है</a:t>
            </a:r>
            <a:r>
              <a:rPr lang="en-US" sz="2400">
                <a:solidFill>
                  <a:schemeClr val="tx1">
                    <a:lumMod val="75000"/>
                    <a:lumOff val="25000"/>
                  </a:schemeClr>
                </a:solidFill>
              </a:rPr>
              <a:t>। </a:t>
            </a:r>
            <a:r>
              <a:rPr lang="en-US" sz="2400" err="1">
                <a:solidFill>
                  <a:schemeClr val="tx1">
                    <a:lumMod val="75000"/>
                    <a:lumOff val="25000"/>
                  </a:schemeClr>
                </a:solidFill>
              </a:rPr>
              <a:t>यह</a:t>
            </a:r>
            <a:r>
              <a:rPr lang="en-US" sz="2400">
                <a:solidFill>
                  <a:schemeClr val="tx1">
                    <a:lumMod val="75000"/>
                    <a:lumOff val="25000"/>
                  </a:schemeClr>
                </a:solidFill>
              </a:rPr>
              <a:t> </a:t>
            </a:r>
            <a:r>
              <a:rPr lang="en-US" sz="2400" err="1">
                <a:solidFill>
                  <a:schemeClr val="tx1">
                    <a:lumMod val="75000"/>
                    <a:lumOff val="25000"/>
                  </a:schemeClr>
                </a:solidFill>
              </a:rPr>
              <a:t>भ्रम</a:t>
            </a:r>
            <a:r>
              <a:rPr lang="en-US" sz="2400">
                <a:solidFill>
                  <a:schemeClr val="tx1">
                    <a:lumMod val="75000"/>
                    <a:lumOff val="25000"/>
                  </a:schemeClr>
                </a:solidFill>
              </a:rPr>
              <a:t>, </a:t>
            </a:r>
            <a:r>
              <a:rPr lang="en-US" sz="2400" err="1">
                <a:solidFill>
                  <a:schemeClr val="tx1">
                    <a:lumMod val="75000"/>
                    <a:lumOff val="25000"/>
                  </a:schemeClr>
                </a:solidFill>
              </a:rPr>
              <a:t>शोष</a:t>
            </a:r>
            <a:r>
              <a:rPr lang="en-US" sz="2400">
                <a:solidFill>
                  <a:schemeClr val="tx1">
                    <a:lumMod val="75000"/>
                    <a:lumOff val="25000"/>
                  </a:schemeClr>
                </a:solidFill>
              </a:rPr>
              <a:t>, </a:t>
            </a:r>
            <a:r>
              <a:rPr lang="en-US" sz="2400" err="1">
                <a:solidFill>
                  <a:schemeClr val="tx1">
                    <a:lumMod val="75000"/>
                    <a:lumOff val="25000"/>
                  </a:schemeClr>
                </a:solidFill>
              </a:rPr>
              <a:t>वातादिक</a:t>
            </a:r>
            <a:r>
              <a:rPr lang="en-US" sz="2400">
                <a:solidFill>
                  <a:schemeClr val="tx1">
                    <a:lumMod val="75000"/>
                    <a:lumOff val="25000"/>
                  </a:schemeClr>
                </a:solidFill>
              </a:rPr>
              <a:t> </a:t>
            </a:r>
            <a:r>
              <a:rPr lang="en-US" sz="2400" err="1">
                <a:solidFill>
                  <a:schemeClr val="tx1">
                    <a:lumMod val="75000"/>
                    <a:lumOff val="25000"/>
                  </a:schemeClr>
                </a:solidFill>
              </a:rPr>
              <a:t>दोष</a:t>
            </a:r>
            <a:r>
              <a:rPr lang="en-US" sz="2400">
                <a:solidFill>
                  <a:schemeClr val="tx1">
                    <a:lumMod val="75000"/>
                    <a:lumOff val="25000"/>
                  </a:schemeClr>
                </a:solidFill>
              </a:rPr>
              <a:t>, </a:t>
            </a:r>
            <a:r>
              <a:rPr lang="en-US" sz="2400" err="1">
                <a:solidFill>
                  <a:schemeClr val="tx1">
                    <a:lumMod val="75000"/>
                    <a:lumOff val="25000"/>
                  </a:schemeClr>
                </a:solidFill>
              </a:rPr>
              <a:t>तृषा</a:t>
            </a:r>
            <a:r>
              <a:rPr lang="en-US" sz="2400">
                <a:solidFill>
                  <a:schemeClr val="tx1">
                    <a:lumMod val="75000"/>
                    <a:lumOff val="25000"/>
                  </a:schemeClr>
                </a:solidFill>
              </a:rPr>
              <a:t>, </a:t>
            </a:r>
            <a:r>
              <a:rPr lang="en-US" sz="2400" err="1">
                <a:solidFill>
                  <a:schemeClr val="tx1">
                    <a:lumMod val="75000"/>
                    <a:lumOff val="25000"/>
                  </a:schemeClr>
                </a:solidFill>
              </a:rPr>
              <a:t>आम</a:t>
            </a:r>
            <a:r>
              <a:rPr lang="en-US" sz="2400">
                <a:solidFill>
                  <a:schemeClr val="tx1">
                    <a:lumMod val="75000"/>
                    <a:lumOff val="25000"/>
                  </a:schemeClr>
                </a:solidFill>
              </a:rPr>
              <a:t>, </a:t>
            </a:r>
            <a:r>
              <a:rPr lang="en-US" sz="2400" err="1">
                <a:solidFill>
                  <a:schemeClr val="tx1">
                    <a:lumMod val="75000"/>
                    <a:lumOff val="25000"/>
                  </a:schemeClr>
                </a:solidFill>
              </a:rPr>
              <a:t>शूल</a:t>
            </a:r>
            <a:r>
              <a:rPr lang="en-US" sz="2400">
                <a:solidFill>
                  <a:schemeClr val="tx1">
                    <a:lumMod val="75000"/>
                    <a:lumOff val="25000"/>
                  </a:schemeClr>
                </a:solidFill>
              </a:rPr>
              <a:t>, </a:t>
            </a:r>
            <a:r>
              <a:rPr lang="en-US" sz="2400" err="1">
                <a:solidFill>
                  <a:schemeClr val="tx1">
                    <a:lumMod val="75000"/>
                    <a:lumOff val="25000"/>
                  </a:schemeClr>
                </a:solidFill>
              </a:rPr>
              <a:t>बवासीर</a:t>
            </a:r>
            <a:r>
              <a:rPr lang="en-US" sz="2400">
                <a:solidFill>
                  <a:schemeClr val="tx1">
                    <a:lumMod val="75000"/>
                    <a:lumOff val="25000"/>
                  </a:schemeClr>
                </a:solidFill>
              </a:rPr>
              <a:t>, </a:t>
            </a:r>
            <a:r>
              <a:rPr lang="en-US" sz="2400" err="1">
                <a:solidFill>
                  <a:schemeClr val="tx1">
                    <a:lumMod val="75000"/>
                    <a:lumOff val="25000"/>
                  </a:schemeClr>
                </a:solidFill>
              </a:rPr>
              <a:t>विष</a:t>
            </a:r>
            <a:r>
              <a:rPr lang="en-US" sz="2400">
                <a:solidFill>
                  <a:schemeClr val="tx1">
                    <a:lumMod val="75000"/>
                    <a:lumOff val="25000"/>
                  </a:schemeClr>
                </a:solidFill>
              </a:rPr>
              <a:t>, </a:t>
            </a:r>
            <a:r>
              <a:rPr lang="en-US" sz="2400" err="1">
                <a:solidFill>
                  <a:schemeClr val="tx1">
                    <a:lumMod val="75000"/>
                    <a:lumOff val="25000"/>
                  </a:schemeClr>
                </a:solidFill>
              </a:rPr>
              <a:t>दाह</a:t>
            </a:r>
            <a:r>
              <a:rPr lang="en-US" sz="2400">
                <a:solidFill>
                  <a:schemeClr val="tx1">
                    <a:lumMod val="75000"/>
                    <a:lumOff val="25000"/>
                  </a:schemeClr>
                </a:solidFill>
              </a:rPr>
              <a:t> </a:t>
            </a:r>
            <a:r>
              <a:rPr lang="en-US" sz="2400" err="1">
                <a:solidFill>
                  <a:schemeClr val="tx1">
                    <a:lumMod val="75000"/>
                    <a:lumOff val="25000"/>
                  </a:schemeClr>
                </a:solidFill>
              </a:rPr>
              <a:t>और</a:t>
            </a:r>
            <a:r>
              <a:rPr lang="en-US" sz="2400">
                <a:solidFill>
                  <a:schemeClr val="tx1">
                    <a:lumMod val="75000"/>
                    <a:lumOff val="25000"/>
                  </a:schemeClr>
                </a:solidFill>
              </a:rPr>
              <a:t> </a:t>
            </a:r>
            <a:r>
              <a:rPr lang="en-US" sz="2400" err="1">
                <a:solidFill>
                  <a:schemeClr val="tx1">
                    <a:lumMod val="75000"/>
                    <a:lumOff val="25000"/>
                  </a:schemeClr>
                </a:solidFill>
                <a:ea typeface="+mn-lt"/>
                <a:cs typeface="+mn-lt"/>
              </a:rPr>
              <a:t>ज्वर</a:t>
            </a:r>
            <a:r>
              <a:rPr lang="en-US" sz="2400">
                <a:solidFill>
                  <a:schemeClr val="tx1">
                    <a:lumMod val="75000"/>
                    <a:lumOff val="25000"/>
                  </a:schemeClr>
                </a:solidFill>
              </a:rPr>
              <a:t> </a:t>
            </a:r>
            <a:r>
              <a:rPr lang="en-US" sz="2400" err="1">
                <a:solidFill>
                  <a:schemeClr val="tx1">
                    <a:lumMod val="75000"/>
                    <a:lumOff val="25000"/>
                  </a:schemeClr>
                </a:solidFill>
              </a:rPr>
              <a:t>इन</a:t>
            </a:r>
            <a:r>
              <a:rPr lang="en-US" sz="2400">
                <a:solidFill>
                  <a:schemeClr val="tx1">
                    <a:lumMod val="75000"/>
                    <a:lumOff val="25000"/>
                  </a:schemeClr>
                </a:solidFill>
              </a:rPr>
              <a:t> </a:t>
            </a:r>
            <a:r>
              <a:rPr lang="en-US" sz="2400" err="1">
                <a:solidFill>
                  <a:schemeClr val="tx1">
                    <a:lumMod val="75000"/>
                    <a:lumOff val="25000"/>
                  </a:schemeClr>
                </a:solidFill>
              </a:rPr>
              <a:t>सभी</a:t>
            </a:r>
            <a:r>
              <a:rPr lang="en-US" sz="2400">
                <a:solidFill>
                  <a:schemeClr val="tx1">
                    <a:lumMod val="75000"/>
                    <a:lumOff val="25000"/>
                  </a:schemeClr>
                </a:solidFill>
              </a:rPr>
              <a:t> </a:t>
            </a:r>
            <a:r>
              <a:rPr lang="en-US" sz="2400" err="1">
                <a:solidFill>
                  <a:schemeClr val="tx1">
                    <a:lumMod val="75000"/>
                    <a:lumOff val="25000"/>
                  </a:schemeClr>
                </a:solidFill>
              </a:rPr>
              <a:t>रोगों</a:t>
            </a:r>
            <a:r>
              <a:rPr lang="en-US" sz="2400">
                <a:solidFill>
                  <a:schemeClr val="tx1">
                    <a:lumMod val="75000"/>
                    <a:lumOff val="25000"/>
                  </a:schemeClr>
                </a:solidFill>
              </a:rPr>
              <a:t> </a:t>
            </a:r>
            <a:r>
              <a:rPr lang="en-US" sz="2400" err="1">
                <a:solidFill>
                  <a:schemeClr val="tx1">
                    <a:lumMod val="75000"/>
                    <a:lumOff val="25000"/>
                  </a:schemeClr>
                </a:solidFill>
              </a:rPr>
              <a:t>को</a:t>
            </a:r>
            <a:r>
              <a:rPr lang="en-US" sz="2400">
                <a:solidFill>
                  <a:schemeClr val="tx1">
                    <a:lumMod val="75000"/>
                    <a:lumOff val="25000"/>
                  </a:schemeClr>
                </a:solidFill>
              </a:rPr>
              <a:t> </a:t>
            </a:r>
            <a:r>
              <a:rPr lang="en-US" sz="2400" err="1">
                <a:solidFill>
                  <a:schemeClr val="tx1">
                    <a:lumMod val="75000"/>
                    <a:lumOff val="25000"/>
                  </a:schemeClr>
                </a:solidFill>
              </a:rPr>
              <a:t>दूर</a:t>
            </a:r>
            <a:r>
              <a:rPr lang="en-US" sz="2400">
                <a:solidFill>
                  <a:schemeClr val="tx1">
                    <a:lumMod val="75000"/>
                    <a:lumOff val="25000"/>
                  </a:schemeClr>
                </a:solidFill>
              </a:rPr>
              <a:t> </a:t>
            </a:r>
            <a:r>
              <a:rPr lang="en-US" sz="2400" err="1">
                <a:solidFill>
                  <a:schemeClr val="tx1">
                    <a:lumMod val="75000"/>
                    <a:lumOff val="25000"/>
                  </a:schemeClr>
                </a:solidFill>
              </a:rPr>
              <a:t>करने</a:t>
            </a:r>
            <a:r>
              <a:rPr lang="en-US" sz="2400">
                <a:solidFill>
                  <a:schemeClr val="tx1">
                    <a:lumMod val="75000"/>
                    <a:lumOff val="25000"/>
                  </a:schemeClr>
                </a:solidFill>
              </a:rPr>
              <a:t> </a:t>
            </a:r>
            <a:r>
              <a:rPr lang="en-US" sz="2400" err="1">
                <a:solidFill>
                  <a:schemeClr val="tx1">
                    <a:lumMod val="75000"/>
                    <a:lumOff val="25000"/>
                  </a:schemeClr>
                </a:solidFill>
              </a:rPr>
              <a:t>वाली</a:t>
            </a:r>
            <a:r>
              <a:rPr lang="en-US" sz="2400">
                <a:solidFill>
                  <a:schemeClr val="tx1">
                    <a:lumMod val="75000"/>
                    <a:lumOff val="25000"/>
                  </a:schemeClr>
                </a:solidFill>
              </a:rPr>
              <a:t> </a:t>
            </a:r>
            <a:r>
              <a:rPr lang="en-US" sz="2400" err="1">
                <a:solidFill>
                  <a:schemeClr val="tx1">
                    <a:lumMod val="75000"/>
                    <a:lumOff val="25000"/>
                  </a:schemeClr>
                </a:solidFill>
              </a:rPr>
              <a:t>होती</a:t>
            </a:r>
            <a:r>
              <a:rPr lang="en-US" sz="2400">
                <a:solidFill>
                  <a:schemeClr val="tx1">
                    <a:lumMod val="75000"/>
                    <a:lumOff val="25000"/>
                  </a:schemeClr>
                </a:solidFill>
              </a:rPr>
              <a:t> </a:t>
            </a:r>
            <a:r>
              <a:rPr lang="en-US" sz="2400" err="1">
                <a:solidFill>
                  <a:schemeClr val="tx1">
                    <a:lumMod val="75000"/>
                    <a:lumOff val="25000"/>
                  </a:schemeClr>
                </a:solidFill>
              </a:rPr>
              <a:t>है</a:t>
            </a:r>
            <a:r>
              <a:rPr lang="en-US" sz="2400">
                <a:solidFill>
                  <a:schemeClr val="tx1">
                    <a:lumMod val="75000"/>
                    <a:lumOff val="25000"/>
                  </a:schemeClr>
                </a:solidFill>
              </a:rPr>
              <a:t>।</a:t>
            </a:r>
            <a:endParaRPr lang="en-US">
              <a:solidFill>
                <a:schemeClr val="tx1">
                  <a:lumMod val="75000"/>
                  <a:lumOff val="25000"/>
                </a:schemeClr>
              </a:solidFill>
            </a:endParaRPr>
          </a:p>
          <a:p>
            <a:pPr>
              <a:spcBef>
                <a:spcPts val="1000"/>
              </a:spcBef>
              <a:buClr>
                <a:schemeClr val="accent1"/>
              </a:buClr>
              <a:buSzPct val="80000"/>
              <a:buFont typeface="Wingdings 3" charset="2"/>
              <a:buChar char=""/>
            </a:pPr>
            <a:endParaRPr lang="en-US" sz="2400">
              <a:solidFill>
                <a:schemeClr val="tx1">
                  <a:lumMod val="75000"/>
                  <a:lumOff val="25000"/>
                </a:schemeClr>
              </a:solidFill>
            </a:endParaRPr>
          </a:p>
        </p:txBody>
      </p:sp>
      <p:sp>
        <p:nvSpPr>
          <p:cNvPr id="26" name="Isosceles Triangle 25">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xmlns="" id="{66EC4DEE-D3C0-9C68-587D-3A9DA6FEA302}"/>
              </a:ext>
            </a:extLst>
          </p:cNvPr>
          <p:cNvSpPr txBox="1"/>
          <p:nvPr/>
        </p:nvSpPr>
        <p:spPr>
          <a:xfrm>
            <a:off x="7831629" y="2823160"/>
            <a:ext cx="437414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pPr algn="l"/>
            <a:endParaRPr lang="en-US"/>
          </a:p>
        </p:txBody>
      </p:sp>
    </p:spTree>
    <p:extLst>
      <p:ext uri="{BB962C8B-B14F-4D97-AF65-F5344CB8AC3E}">
        <p14:creationId xmlns:p14="http://schemas.microsoft.com/office/powerpoint/2010/main" xmlns="" val="991129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AAB81-1EE9-27D3-EEEB-7DEDA7DFC077}"/>
              </a:ext>
            </a:extLst>
          </p:cNvPr>
          <p:cNvSpPr>
            <a:spLocks noGrp="1"/>
          </p:cNvSpPr>
          <p:nvPr>
            <p:ph type="title"/>
          </p:nvPr>
        </p:nvSpPr>
        <p:spPr>
          <a:xfrm>
            <a:off x="5399023" y="290402"/>
            <a:ext cx="3737268" cy="1320800"/>
          </a:xfrm>
        </p:spPr>
        <p:txBody>
          <a:bodyPr>
            <a:normAutofit/>
          </a:bodyPr>
          <a:lstStyle/>
          <a:p>
            <a:r>
              <a:rPr lang="en-US" b="1" err="1">
                <a:ea typeface="+mj-lt"/>
                <a:cs typeface="+mj-lt"/>
              </a:rPr>
              <a:t>गम्भारी</a:t>
            </a:r>
            <a:r>
              <a:rPr lang="en-US" b="1">
                <a:ea typeface="+mj-lt"/>
                <a:cs typeface="+mj-lt"/>
              </a:rPr>
              <a:t> :-</a:t>
            </a:r>
          </a:p>
          <a:p>
            <a:endParaRPr lang="en-US"/>
          </a:p>
        </p:txBody>
      </p:sp>
      <p:sp>
        <p:nvSpPr>
          <p:cNvPr id="3" name="Content Placeholder 2">
            <a:extLst>
              <a:ext uri="{FF2B5EF4-FFF2-40B4-BE49-F238E27FC236}">
                <a16:creationId xmlns:a16="http://schemas.microsoft.com/office/drawing/2014/main" xmlns="" id="{E4DF2E1A-E772-65BB-46B1-9A360F8EBA83}"/>
              </a:ext>
            </a:extLst>
          </p:cNvPr>
          <p:cNvSpPr>
            <a:spLocks noGrp="1"/>
          </p:cNvSpPr>
          <p:nvPr>
            <p:ph idx="1"/>
          </p:nvPr>
        </p:nvSpPr>
        <p:spPr>
          <a:xfrm>
            <a:off x="5269845" y="633533"/>
            <a:ext cx="4779975" cy="3880773"/>
          </a:xfrm>
        </p:spPr>
        <p:txBody>
          <a:bodyPr vert="horz" lIns="91440" tIns="45720" rIns="91440" bIns="45720" rtlCol="0" anchor="t">
            <a:noAutofit/>
          </a:bodyPr>
          <a:lstStyle/>
          <a:p>
            <a:pPr marL="0" indent="0">
              <a:lnSpc>
                <a:spcPct val="90000"/>
              </a:lnSpc>
              <a:buNone/>
            </a:pPr>
            <a:endParaRPr lang="en-US" sz="2400" b="1"/>
          </a:p>
          <a:p>
            <a:pPr>
              <a:lnSpc>
                <a:spcPct val="90000"/>
              </a:lnSpc>
            </a:pPr>
            <a:r>
              <a:rPr lang="en-US" sz="2400" b="1">
                <a:ea typeface="+mn-lt"/>
                <a:cs typeface="+mn-lt"/>
              </a:rPr>
              <a:t> Latin name - Gmelina arborea</a:t>
            </a:r>
            <a:endParaRPr lang="en-US" sz="2400" b="1"/>
          </a:p>
          <a:p>
            <a:pPr>
              <a:lnSpc>
                <a:spcPct val="90000"/>
              </a:lnSpc>
            </a:pPr>
            <a:r>
              <a:rPr lang="en-US" sz="2400" b="1"/>
              <a:t>Family – Verbenaceae</a:t>
            </a:r>
          </a:p>
          <a:p>
            <a:pPr>
              <a:lnSpc>
                <a:spcPct val="90000"/>
              </a:lnSpc>
            </a:pPr>
            <a:r>
              <a:rPr lang="en-US" sz="2400" b="1" err="1"/>
              <a:t>रस</a:t>
            </a:r>
            <a:r>
              <a:rPr lang="en-US" sz="2400" b="1"/>
              <a:t> - </a:t>
            </a:r>
            <a:r>
              <a:rPr lang="en-US" sz="2400" b="1" err="1"/>
              <a:t>तिक्त</a:t>
            </a:r>
            <a:r>
              <a:rPr lang="en-US" sz="2400" b="1"/>
              <a:t> ,</a:t>
            </a:r>
            <a:r>
              <a:rPr lang="en-US" sz="2400" b="1" err="1"/>
              <a:t>कषाय</a:t>
            </a:r>
            <a:r>
              <a:rPr lang="en-US" sz="2400" b="1"/>
              <a:t>, </a:t>
            </a:r>
            <a:r>
              <a:rPr lang="en-US" sz="2400" b="1" err="1"/>
              <a:t>मधुर</a:t>
            </a:r>
            <a:endParaRPr lang="en-US" sz="2400" b="1"/>
          </a:p>
          <a:p>
            <a:pPr>
              <a:lnSpc>
                <a:spcPct val="90000"/>
              </a:lnSpc>
            </a:pPr>
            <a:r>
              <a:rPr lang="en-US" sz="2400" b="1" err="1">
                <a:ea typeface="+mn-lt"/>
                <a:cs typeface="+mn-lt"/>
              </a:rPr>
              <a:t>गुण</a:t>
            </a:r>
            <a:r>
              <a:rPr lang="en-US" sz="2400" b="1">
                <a:ea typeface="+mn-lt"/>
                <a:cs typeface="+mn-lt"/>
              </a:rPr>
              <a:t>  -</a:t>
            </a:r>
            <a:r>
              <a:rPr lang="en-US" sz="2400" b="1" err="1">
                <a:ea typeface="+mn-lt"/>
                <a:cs typeface="+mn-lt"/>
              </a:rPr>
              <a:t>गुरु</a:t>
            </a:r>
            <a:r>
              <a:rPr lang="en-US" sz="2400" b="1">
                <a:ea typeface="+mn-lt"/>
                <a:cs typeface="+mn-lt"/>
              </a:rPr>
              <a:t> </a:t>
            </a:r>
            <a:endParaRPr lang="en-US" sz="2400" b="1"/>
          </a:p>
          <a:p>
            <a:pPr>
              <a:lnSpc>
                <a:spcPct val="90000"/>
              </a:lnSpc>
            </a:pPr>
            <a:r>
              <a:rPr lang="en-US" sz="2400" b="1" err="1">
                <a:ea typeface="+mn-lt"/>
                <a:cs typeface="+mn-lt"/>
              </a:rPr>
              <a:t>वीर्य</a:t>
            </a:r>
            <a:r>
              <a:rPr lang="en-US" sz="2400" b="1">
                <a:ea typeface="+mn-lt"/>
                <a:cs typeface="+mn-lt"/>
              </a:rPr>
              <a:t> - </a:t>
            </a:r>
            <a:r>
              <a:rPr lang="en-US" sz="2400" b="1" err="1">
                <a:ea typeface="+mn-lt"/>
                <a:cs typeface="+mn-lt"/>
              </a:rPr>
              <a:t>उष्ण</a:t>
            </a:r>
            <a:endParaRPr lang="en-US" sz="2400" b="1">
              <a:ea typeface="+mn-lt"/>
              <a:cs typeface="+mn-lt"/>
            </a:endParaRPr>
          </a:p>
          <a:p>
            <a:pPr>
              <a:lnSpc>
                <a:spcPct val="90000"/>
              </a:lnSpc>
            </a:pPr>
            <a:r>
              <a:rPr lang="en-US" sz="2400" b="1" err="1">
                <a:ea typeface="+mn-lt"/>
                <a:cs typeface="+mn-lt"/>
              </a:rPr>
              <a:t>विपाक</a:t>
            </a:r>
            <a:r>
              <a:rPr lang="en-US" sz="2400" b="1">
                <a:ea typeface="+mn-lt"/>
                <a:cs typeface="+mn-lt"/>
              </a:rPr>
              <a:t> - </a:t>
            </a:r>
            <a:r>
              <a:rPr lang="en-US" sz="2400" b="1" err="1">
                <a:ea typeface="+mn-lt"/>
                <a:cs typeface="+mn-lt"/>
              </a:rPr>
              <a:t>कटु</a:t>
            </a:r>
            <a:endParaRPr lang="en-US" sz="2400" b="1"/>
          </a:p>
          <a:p>
            <a:pPr>
              <a:lnSpc>
                <a:spcPct val="90000"/>
              </a:lnSpc>
            </a:pPr>
            <a:endParaRPr lang="en-US" sz="2400" b="1"/>
          </a:p>
          <a:p>
            <a:pPr>
              <a:lnSpc>
                <a:spcPct val="90000"/>
              </a:lnSpc>
            </a:pPr>
            <a:endParaRPr lang="en-US" sz="2400" b="1"/>
          </a:p>
        </p:txBody>
      </p:sp>
      <p:pic>
        <p:nvPicPr>
          <p:cNvPr id="4" name="Picture 3" descr="A close up of a flower&#10;&#10;Description automatically generated">
            <a:extLst>
              <a:ext uri="{FF2B5EF4-FFF2-40B4-BE49-F238E27FC236}">
                <a16:creationId xmlns:a16="http://schemas.microsoft.com/office/drawing/2014/main" xmlns="" id="{CDC238D5-8D5D-0BD4-F766-85CE25A7CFE5}"/>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30684" r="10316"/>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xmlns="" id="{7806700F-6B22-9BC8-C19B-0094929D6532}"/>
              </a:ext>
            </a:extLst>
          </p:cNvPr>
          <p:cNvSpPr txBox="1"/>
          <p:nvPr/>
        </p:nvSpPr>
        <p:spPr>
          <a:xfrm>
            <a:off x="9638096" y="6657945"/>
            <a:ext cx="25539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a:t>
            </a:r>
            <a:r>
              <a:rPr lang="en-US" sz="700">
                <a:solidFill>
                  <a:srgbClr val="FFFFFF"/>
                </a:solidFill>
              </a:rPr>
              <a:t>.</a:t>
            </a:r>
          </a:p>
        </p:txBody>
      </p:sp>
      <p:sp>
        <p:nvSpPr>
          <p:cNvPr id="6" name="TextBox 5">
            <a:extLst>
              <a:ext uri="{FF2B5EF4-FFF2-40B4-BE49-F238E27FC236}">
                <a16:creationId xmlns:a16="http://schemas.microsoft.com/office/drawing/2014/main" xmlns="" id="{574172AE-B5B2-8257-C6E2-4A72C82B494B}"/>
              </a:ext>
            </a:extLst>
          </p:cNvPr>
          <p:cNvSpPr txBox="1"/>
          <p:nvPr/>
        </p:nvSpPr>
        <p:spPr>
          <a:xfrm>
            <a:off x="4848370" y="4575828"/>
            <a:ext cx="45058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Chemical composition :-</a:t>
            </a:r>
          </a:p>
        </p:txBody>
      </p:sp>
      <p:sp>
        <p:nvSpPr>
          <p:cNvPr id="7" name="TextBox 6">
            <a:extLst>
              <a:ext uri="{FF2B5EF4-FFF2-40B4-BE49-F238E27FC236}">
                <a16:creationId xmlns:a16="http://schemas.microsoft.com/office/drawing/2014/main" xmlns="" id="{037896BA-D786-E2C5-5C1E-81919B21F6DD}"/>
              </a:ext>
            </a:extLst>
          </p:cNvPr>
          <p:cNvSpPr txBox="1"/>
          <p:nvPr/>
        </p:nvSpPr>
        <p:spPr>
          <a:xfrm>
            <a:off x="4852571" y="5251176"/>
            <a:ext cx="35900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plant is rich in </a:t>
            </a:r>
            <a:r>
              <a:rPr lang="en-US" sz="2000" err="1">
                <a:ea typeface="+mn-lt"/>
                <a:cs typeface="+mn-lt"/>
              </a:rPr>
              <a:t>gmelofuran</a:t>
            </a:r>
            <a:r>
              <a:rPr lang="en-US" sz="2000">
                <a:ea typeface="+mn-lt"/>
                <a:cs typeface="+mn-lt"/>
              </a:rPr>
              <a:t>,  alpha and beta sitosterol, </a:t>
            </a:r>
            <a:r>
              <a:rPr lang="en-US" sz="2000" err="1">
                <a:ea typeface="+mn-lt"/>
                <a:cs typeface="+mn-lt"/>
              </a:rPr>
              <a:t>ceryl</a:t>
            </a:r>
            <a:r>
              <a:rPr lang="en-US" sz="2000">
                <a:ea typeface="+mn-lt"/>
                <a:cs typeface="+mn-lt"/>
              </a:rPr>
              <a:t> alcohol. </a:t>
            </a:r>
            <a:endParaRPr lang="en-US" sz="2000"/>
          </a:p>
        </p:txBody>
      </p:sp>
    </p:spTree>
    <p:extLst>
      <p:ext uri="{BB962C8B-B14F-4D97-AF65-F5344CB8AC3E}">
        <p14:creationId xmlns:p14="http://schemas.microsoft.com/office/powerpoint/2010/main" xmlns="" val="143122927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EAE84A0-0F4E-0A7F-8DE4-63405CF3CEB5}"/>
              </a:ext>
            </a:extLst>
          </p:cNvPr>
          <p:cNvSpPr txBox="1"/>
          <p:nvPr/>
        </p:nvSpPr>
        <p:spPr>
          <a:xfrm>
            <a:off x="179024" y="234108"/>
            <a:ext cx="646139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ea typeface="+mn-lt"/>
                <a:cs typeface="+mn-lt"/>
              </a:rPr>
              <a:t>Doshakarma</a:t>
            </a:r>
            <a:r>
              <a:rPr lang="en-US" sz="2000" b="1">
                <a:ea typeface="+mn-lt"/>
                <a:cs typeface="+mn-lt"/>
              </a:rPr>
              <a:t>: </a:t>
            </a:r>
            <a:r>
              <a:rPr lang="en-US" sz="2000" err="1">
                <a:ea typeface="+mn-lt"/>
                <a:cs typeface="+mn-lt"/>
              </a:rPr>
              <a:t>Tridosha</a:t>
            </a:r>
            <a:r>
              <a:rPr lang="en-US" sz="2000">
                <a:ea typeface="+mn-lt"/>
                <a:cs typeface="+mn-lt"/>
              </a:rPr>
              <a:t> shamaka</a:t>
            </a:r>
            <a:endParaRPr lang="en-US" sz="2000"/>
          </a:p>
          <a:p>
            <a:endParaRPr lang="en-US" sz="2000"/>
          </a:p>
          <a:p>
            <a:r>
              <a:rPr lang="en-US" sz="2000" b="1" err="1">
                <a:ea typeface="+mn-lt"/>
                <a:cs typeface="+mn-lt"/>
              </a:rPr>
              <a:t>Dhatukarma</a:t>
            </a:r>
            <a:r>
              <a:rPr lang="en-US" sz="2000" b="1">
                <a:ea typeface="+mn-lt"/>
                <a:cs typeface="+mn-lt"/>
              </a:rPr>
              <a:t>:</a:t>
            </a:r>
            <a:r>
              <a:rPr lang="en-US" sz="2000">
                <a:ea typeface="+mn-lt"/>
                <a:cs typeface="+mn-lt"/>
              </a:rPr>
              <a:t> Balya, </a:t>
            </a:r>
            <a:r>
              <a:rPr lang="en-US" sz="2000" err="1">
                <a:ea typeface="+mn-lt"/>
                <a:cs typeface="+mn-lt"/>
              </a:rPr>
              <a:t>rasayana</a:t>
            </a:r>
            <a:r>
              <a:rPr lang="en-US" sz="2000">
                <a:ea typeface="+mn-lt"/>
                <a:cs typeface="+mn-lt"/>
              </a:rPr>
              <a:t>, </a:t>
            </a:r>
            <a:r>
              <a:rPr lang="en-US" sz="2000" err="1">
                <a:ea typeface="+mn-lt"/>
                <a:cs typeface="+mn-lt"/>
              </a:rPr>
              <a:t>vrishya</a:t>
            </a:r>
            <a:endParaRPr lang="en-US" sz="2000"/>
          </a:p>
          <a:p>
            <a:endParaRPr lang="en-US" sz="2000"/>
          </a:p>
          <a:p>
            <a:r>
              <a:rPr lang="en-US" sz="2000" b="1" err="1">
                <a:ea typeface="+mn-lt"/>
                <a:cs typeface="+mn-lt"/>
              </a:rPr>
              <a:t>Malakarma</a:t>
            </a:r>
            <a:r>
              <a:rPr lang="en-US" sz="2000">
                <a:ea typeface="+mn-lt"/>
                <a:cs typeface="+mn-lt"/>
              </a:rPr>
              <a:t>: Mrudu </a:t>
            </a:r>
            <a:r>
              <a:rPr lang="en-US" sz="2000" err="1">
                <a:ea typeface="+mn-lt"/>
                <a:cs typeface="+mn-lt"/>
              </a:rPr>
              <a:t>virechaka</a:t>
            </a:r>
            <a:r>
              <a:rPr lang="en-US" sz="2000">
                <a:ea typeface="+mn-lt"/>
                <a:cs typeface="+mn-lt"/>
              </a:rPr>
              <a:t>, </a:t>
            </a:r>
            <a:r>
              <a:rPr lang="en-US" sz="2000" err="1">
                <a:ea typeface="+mn-lt"/>
                <a:cs typeface="+mn-lt"/>
              </a:rPr>
              <a:t>mutral</a:t>
            </a:r>
            <a:endParaRPr lang="en-US" sz="2000"/>
          </a:p>
        </p:txBody>
      </p:sp>
      <p:sp>
        <p:nvSpPr>
          <p:cNvPr id="3" name="TextBox 2">
            <a:extLst>
              <a:ext uri="{FF2B5EF4-FFF2-40B4-BE49-F238E27FC236}">
                <a16:creationId xmlns:a16="http://schemas.microsoft.com/office/drawing/2014/main" xmlns="" id="{80C775DF-A8E4-C35E-40ED-4F43F25793E9}"/>
              </a:ext>
            </a:extLst>
          </p:cNvPr>
          <p:cNvSpPr txBox="1"/>
          <p:nvPr/>
        </p:nvSpPr>
        <p:spPr>
          <a:xfrm>
            <a:off x="179024" y="2455223"/>
            <a:ext cx="998678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1.Pilatya</a:t>
            </a:r>
            <a:r>
              <a:rPr lang="en-US" sz="2000">
                <a:ea typeface="+mn-lt"/>
                <a:cs typeface="+mn-lt"/>
              </a:rPr>
              <a:t>: Taila prepared with Gambhari is taken as </a:t>
            </a:r>
            <a:r>
              <a:rPr lang="en-US" sz="2000" err="1">
                <a:ea typeface="+mn-lt"/>
                <a:cs typeface="+mn-lt"/>
              </a:rPr>
              <a:t>nasya</a:t>
            </a:r>
            <a:r>
              <a:rPr lang="en-US" sz="2000">
                <a:ea typeface="+mn-lt"/>
                <a:cs typeface="+mn-lt"/>
              </a:rPr>
              <a:t> to control graying of hairs. </a:t>
            </a:r>
            <a:endParaRPr lang="en-US" sz="2000"/>
          </a:p>
          <a:p>
            <a:endParaRPr lang="en-US" sz="2000"/>
          </a:p>
          <a:p>
            <a:r>
              <a:rPr lang="en-US" sz="2000" b="1">
                <a:ea typeface="+mn-lt"/>
                <a:cs typeface="+mn-lt"/>
              </a:rPr>
              <a:t>2</a:t>
            </a:r>
            <a:r>
              <a:rPr lang="en-US" sz="2000">
                <a:ea typeface="+mn-lt"/>
                <a:cs typeface="+mn-lt"/>
              </a:rPr>
              <a:t>. </a:t>
            </a:r>
            <a:r>
              <a:rPr lang="en-US" sz="2000" b="1">
                <a:ea typeface="+mn-lt"/>
                <a:cs typeface="+mn-lt"/>
              </a:rPr>
              <a:t>Vata </a:t>
            </a:r>
            <a:r>
              <a:rPr lang="en-US" sz="2000" b="1" err="1">
                <a:ea typeface="+mn-lt"/>
                <a:cs typeface="+mn-lt"/>
              </a:rPr>
              <a:t>rakta</a:t>
            </a:r>
            <a:r>
              <a:rPr lang="en-US" sz="2000">
                <a:ea typeface="+mn-lt"/>
                <a:cs typeface="+mn-lt"/>
              </a:rPr>
              <a:t>: Application of Gambhari and Madhuka paste or Siddh </a:t>
            </a:r>
            <a:r>
              <a:rPr lang="en-US" sz="2000" err="1">
                <a:ea typeface="+mn-lt"/>
                <a:cs typeface="+mn-lt"/>
              </a:rPr>
              <a:t>taila</a:t>
            </a:r>
            <a:r>
              <a:rPr lang="en-US" sz="2000">
                <a:ea typeface="+mn-lt"/>
                <a:cs typeface="+mn-lt"/>
              </a:rPr>
              <a:t> is beneficial  in </a:t>
            </a:r>
            <a:r>
              <a:rPr lang="en-US" sz="2000" err="1">
                <a:ea typeface="+mn-lt"/>
                <a:cs typeface="+mn-lt"/>
              </a:rPr>
              <a:t>vata</a:t>
            </a:r>
            <a:r>
              <a:rPr lang="en-US" sz="2000">
                <a:ea typeface="+mn-lt"/>
                <a:cs typeface="+mn-lt"/>
              </a:rPr>
              <a:t> rakta .</a:t>
            </a:r>
            <a:endParaRPr lang="en-US" sz="2000"/>
          </a:p>
          <a:p>
            <a:endParaRPr lang="en-US" sz="2000"/>
          </a:p>
          <a:p>
            <a:r>
              <a:rPr lang="en-US" sz="2000" b="1">
                <a:ea typeface="+mn-lt"/>
                <a:cs typeface="+mn-lt"/>
              </a:rPr>
              <a:t>3. </a:t>
            </a:r>
            <a:r>
              <a:rPr lang="en-US" sz="2000" b="1" err="1">
                <a:ea typeface="+mn-lt"/>
                <a:cs typeface="+mn-lt"/>
              </a:rPr>
              <a:t>Raktapitta</a:t>
            </a:r>
            <a:r>
              <a:rPr lang="en-US" sz="2000" b="1">
                <a:ea typeface="+mn-lt"/>
                <a:cs typeface="+mn-lt"/>
              </a:rPr>
              <a:t> (bleeding disorders):</a:t>
            </a:r>
            <a:r>
              <a:rPr lang="en-US" sz="2000">
                <a:ea typeface="+mn-lt"/>
                <a:cs typeface="+mn-lt"/>
              </a:rPr>
              <a:t> Pakwa fruits of </a:t>
            </a:r>
            <a:r>
              <a:rPr lang="en-US" sz="2000" err="1">
                <a:ea typeface="+mn-lt"/>
                <a:cs typeface="+mn-lt"/>
              </a:rPr>
              <a:t>Udumbar</a:t>
            </a:r>
            <a:r>
              <a:rPr lang="en-US" sz="2000">
                <a:ea typeface="+mn-lt"/>
                <a:cs typeface="+mn-lt"/>
              </a:rPr>
              <a:t>, </a:t>
            </a:r>
            <a:r>
              <a:rPr lang="en-US" sz="2000" err="1">
                <a:ea typeface="+mn-lt"/>
                <a:cs typeface="+mn-lt"/>
              </a:rPr>
              <a:t>Kashmarya</a:t>
            </a:r>
            <a:r>
              <a:rPr lang="en-US" sz="2000">
                <a:ea typeface="+mn-lt"/>
                <a:cs typeface="+mn-lt"/>
              </a:rPr>
              <a:t>, </a:t>
            </a:r>
            <a:r>
              <a:rPr lang="en-US" sz="2000" err="1">
                <a:ea typeface="+mn-lt"/>
                <a:cs typeface="+mn-lt"/>
              </a:rPr>
              <a:t>Haritaki</a:t>
            </a:r>
            <a:r>
              <a:rPr lang="en-US" sz="2000">
                <a:ea typeface="+mn-lt"/>
                <a:cs typeface="+mn-lt"/>
              </a:rPr>
              <a:t>,    </a:t>
            </a:r>
            <a:r>
              <a:rPr lang="en-US" sz="2000" err="1">
                <a:ea typeface="+mn-lt"/>
                <a:cs typeface="+mn-lt"/>
              </a:rPr>
              <a:t>Kharjura</a:t>
            </a:r>
            <a:r>
              <a:rPr lang="en-US" sz="2000">
                <a:ea typeface="+mn-lt"/>
                <a:cs typeface="+mn-lt"/>
              </a:rPr>
              <a:t>, and </a:t>
            </a:r>
            <a:r>
              <a:rPr lang="en-US" sz="2000" err="1">
                <a:ea typeface="+mn-lt"/>
                <a:cs typeface="+mn-lt"/>
              </a:rPr>
              <a:t>Draksha</a:t>
            </a:r>
            <a:r>
              <a:rPr lang="en-US" sz="2000">
                <a:ea typeface="+mn-lt"/>
                <a:cs typeface="+mn-lt"/>
              </a:rPr>
              <a:t> each taken separately  with </a:t>
            </a:r>
            <a:r>
              <a:rPr lang="en-US" sz="2000" err="1">
                <a:ea typeface="+mn-lt"/>
                <a:cs typeface="+mn-lt"/>
              </a:rPr>
              <a:t>madhu</a:t>
            </a:r>
            <a:r>
              <a:rPr lang="en-US" sz="2000">
                <a:ea typeface="+mn-lt"/>
                <a:cs typeface="+mn-lt"/>
              </a:rPr>
              <a:t> control hemorrhage             Flowers of </a:t>
            </a:r>
            <a:r>
              <a:rPr lang="en-US" sz="2000" err="1">
                <a:ea typeface="+mn-lt"/>
                <a:cs typeface="+mn-lt"/>
              </a:rPr>
              <a:t>Kovidara</a:t>
            </a:r>
            <a:r>
              <a:rPr lang="en-US" sz="2000">
                <a:ea typeface="+mn-lt"/>
                <a:cs typeface="+mn-lt"/>
              </a:rPr>
              <a:t>, </a:t>
            </a:r>
            <a:r>
              <a:rPr lang="en-US" sz="2000" err="1">
                <a:ea typeface="+mn-lt"/>
                <a:cs typeface="+mn-lt"/>
              </a:rPr>
              <a:t>Kashmarya</a:t>
            </a:r>
            <a:r>
              <a:rPr lang="en-US" sz="2000">
                <a:ea typeface="+mn-lt"/>
                <a:cs typeface="+mn-lt"/>
              </a:rPr>
              <a:t>, and Shalmali taken as vegetable  daily is useful in raktapitta .                                                        </a:t>
            </a:r>
            <a:endParaRPr lang="en-US" sz="2000"/>
          </a:p>
          <a:p>
            <a:endParaRPr lang="en-US" sz="2000"/>
          </a:p>
          <a:p>
            <a:r>
              <a:rPr lang="en-US" sz="2000" b="1">
                <a:ea typeface="+mn-lt"/>
                <a:cs typeface="+mn-lt"/>
              </a:rPr>
              <a:t>4. </a:t>
            </a:r>
            <a:r>
              <a:rPr lang="en-US" sz="2000" b="1" err="1">
                <a:ea typeface="+mn-lt"/>
                <a:cs typeface="+mn-lt"/>
              </a:rPr>
              <a:t>Jwar</a:t>
            </a:r>
            <a:r>
              <a:rPr lang="en-US" sz="2000" b="1">
                <a:ea typeface="+mn-lt"/>
                <a:cs typeface="+mn-lt"/>
              </a:rPr>
              <a:t> (fever):</a:t>
            </a:r>
            <a:r>
              <a:rPr lang="en-US" sz="2000">
                <a:ea typeface="+mn-lt"/>
                <a:cs typeface="+mn-lt"/>
              </a:rPr>
              <a:t> Cold decoction of </a:t>
            </a:r>
            <a:r>
              <a:rPr lang="en-US" sz="2000" err="1">
                <a:ea typeface="+mn-lt"/>
                <a:cs typeface="+mn-lt"/>
              </a:rPr>
              <a:t>Kashmarya</a:t>
            </a:r>
            <a:r>
              <a:rPr lang="en-US" sz="2000">
                <a:ea typeface="+mn-lt"/>
                <a:cs typeface="+mn-lt"/>
              </a:rPr>
              <a:t> mixed with </a:t>
            </a:r>
            <a:r>
              <a:rPr lang="en-US" sz="2000" err="1">
                <a:ea typeface="+mn-lt"/>
                <a:cs typeface="+mn-lt"/>
              </a:rPr>
              <a:t>sharkara</a:t>
            </a:r>
            <a:r>
              <a:rPr lang="en-US" sz="2000">
                <a:ea typeface="+mn-lt"/>
                <a:cs typeface="+mn-lt"/>
              </a:rPr>
              <a:t> pacifies </a:t>
            </a:r>
            <a:r>
              <a:rPr lang="en-US" sz="2000" err="1">
                <a:ea typeface="+mn-lt"/>
                <a:cs typeface="+mn-lt"/>
              </a:rPr>
              <a:t>trishna</a:t>
            </a:r>
            <a:r>
              <a:rPr lang="en-US" sz="2000">
                <a:ea typeface="+mn-lt"/>
                <a:cs typeface="+mn-lt"/>
              </a:rPr>
              <a:t>  and </a:t>
            </a:r>
            <a:r>
              <a:rPr lang="en-US" sz="2000" err="1">
                <a:ea typeface="+mn-lt"/>
                <a:cs typeface="+mn-lt"/>
              </a:rPr>
              <a:t>daha</a:t>
            </a:r>
            <a:r>
              <a:rPr lang="en-US" sz="2000">
                <a:ea typeface="+mn-lt"/>
                <a:cs typeface="+mn-lt"/>
              </a:rPr>
              <a:t> in </a:t>
            </a:r>
            <a:r>
              <a:rPr lang="en-US" sz="2000" err="1">
                <a:ea typeface="+mn-lt"/>
                <a:cs typeface="+mn-lt"/>
              </a:rPr>
              <a:t>pittaj</a:t>
            </a:r>
            <a:r>
              <a:rPr lang="en-US" sz="2000">
                <a:ea typeface="+mn-lt"/>
                <a:cs typeface="+mn-lt"/>
              </a:rPr>
              <a:t> jwar .</a:t>
            </a:r>
            <a:endParaRPr lang="en-US" sz="2000"/>
          </a:p>
        </p:txBody>
      </p:sp>
      <p:sp>
        <p:nvSpPr>
          <p:cNvPr id="4" name="TextBox 3">
            <a:extLst>
              <a:ext uri="{FF2B5EF4-FFF2-40B4-BE49-F238E27FC236}">
                <a16:creationId xmlns:a16="http://schemas.microsoft.com/office/drawing/2014/main" xmlns="" id="{9A8AA3BE-0179-07AA-2E4A-4F7D36BB0B8F}"/>
              </a:ext>
            </a:extLst>
          </p:cNvPr>
          <p:cNvSpPr txBox="1"/>
          <p:nvPr/>
        </p:nvSpPr>
        <p:spPr>
          <a:xfrm>
            <a:off x="175053" y="1858661"/>
            <a:ext cx="42157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Tree>
    <p:extLst>
      <p:ext uri="{BB962C8B-B14F-4D97-AF65-F5344CB8AC3E}">
        <p14:creationId xmlns:p14="http://schemas.microsoft.com/office/powerpoint/2010/main" xmlns="" val="33651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B715D-CFD3-CA6D-89DC-03E9D2BA0D3F}"/>
              </a:ext>
            </a:extLst>
          </p:cNvPr>
          <p:cNvSpPr>
            <a:spLocks noGrp="1"/>
          </p:cNvSpPr>
          <p:nvPr>
            <p:ph type="title"/>
          </p:nvPr>
        </p:nvSpPr>
        <p:spPr>
          <a:xfrm>
            <a:off x="5741" y="170481"/>
            <a:ext cx="8596668" cy="1320800"/>
          </a:xfrm>
        </p:spPr>
        <p:txBody>
          <a:bodyPr/>
          <a:lstStyle/>
          <a:p>
            <a:r>
              <a:rPr lang="en-US" b="1" err="1">
                <a:ea typeface="+mj-lt"/>
                <a:cs typeface="+mj-lt"/>
              </a:rPr>
              <a:t>लघुपंचमूलम्</a:t>
            </a:r>
            <a:r>
              <a:rPr lang="en-US" b="1">
                <a:ea typeface="+mj-lt"/>
                <a:cs typeface="+mj-lt"/>
              </a:rPr>
              <a:t>:-</a:t>
            </a:r>
            <a:endParaRPr lang="en-US" b="1"/>
          </a:p>
          <a:p>
            <a:endParaRPr lang="en-US" b="1"/>
          </a:p>
        </p:txBody>
      </p:sp>
      <p:sp>
        <p:nvSpPr>
          <p:cNvPr id="3" name="Content Placeholder 2">
            <a:extLst>
              <a:ext uri="{FF2B5EF4-FFF2-40B4-BE49-F238E27FC236}">
                <a16:creationId xmlns:a16="http://schemas.microsoft.com/office/drawing/2014/main" xmlns="" id="{7D16F9AF-72F2-915C-8BDF-6865400019FC}"/>
              </a:ext>
            </a:extLst>
          </p:cNvPr>
          <p:cNvSpPr>
            <a:spLocks noGrp="1"/>
          </p:cNvSpPr>
          <p:nvPr>
            <p:ph idx="1"/>
          </p:nvPr>
        </p:nvSpPr>
        <p:spPr>
          <a:xfrm>
            <a:off x="868969" y="2075942"/>
            <a:ext cx="7062370" cy="3860179"/>
          </a:xfrm>
        </p:spPr>
        <p:txBody>
          <a:bodyPr vert="horz" lIns="91440" tIns="45720" rIns="91440" bIns="45720" rtlCol="0" anchor="t">
            <a:normAutofit/>
          </a:bodyPr>
          <a:lstStyle/>
          <a:p>
            <a:pPr marL="0" indent="0">
              <a:buNone/>
            </a:pPr>
            <a:r>
              <a:rPr lang="en-US" sz="2800" b="1" err="1">
                <a:ea typeface="+mn-lt"/>
                <a:cs typeface="+mn-lt"/>
              </a:rPr>
              <a:t>पञ्चमूलं</a:t>
            </a:r>
            <a:r>
              <a:rPr lang="en-US" sz="2800" b="1">
                <a:ea typeface="+mn-lt"/>
                <a:cs typeface="+mn-lt"/>
              </a:rPr>
              <a:t> </a:t>
            </a:r>
            <a:r>
              <a:rPr lang="en-US" sz="2800" b="1" err="1">
                <a:ea typeface="+mn-lt"/>
                <a:cs typeface="+mn-lt"/>
              </a:rPr>
              <a:t>लघु</a:t>
            </a:r>
            <a:r>
              <a:rPr lang="en-US" sz="2800" b="1">
                <a:ea typeface="+mn-lt"/>
                <a:cs typeface="+mn-lt"/>
              </a:rPr>
              <a:t> </a:t>
            </a:r>
            <a:r>
              <a:rPr lang="en-US" sz="2800" b="1" err="1">
                <a:ea typeface="+mn-lt"/>
                <a:cs typeface="+mn-lt"/>
              </a:rPr>
              <a:t>स्वादु</a:t>
            </a:r>
            <a:r>
              <a:rPr lang="en-US" sz="2800" b="1">
                <a:ea typeface="+mn-lt"/>
                <a:cs typeface="+mn-lt"/>
              </a:rPr>
              <a:t> </a:t>
            </a:r>
            <a:r>
              <a:rPr lang="en-US" sz="2800" b="1" err="1">
                <a:ea typeface="+mn-lt"/>
                <a:cs typeface="+mn-lt"/>
              </a:rPr>
              <a:t>बल्यं</a:t>
            </a:r>
            <a:r>
              <a:rPr lang="en-US" sz="2800" b="1">
                <a:ea typeface="+mn-lt"/>
                <a:cs typeface="+mn-lt"/>
              </a:rPr>
              <a:t> </a:t>
            </a:r>
            <a:r>
              <a:rPr lang="en-US" sz="2800" b="1" err="1">
                <a:ea typeface="+mn-lt"/>
                <a:cs typeface="+mn-lt"/>
              </a:rPr>
              <a:t>पित्तानिलापहम्</a:t>
            </a:r>
            <a:r>
              <a:rPr lang="en-US" sz="2800" b="1">
                <a:ea typeface="+mn-lt"/>
                <a:cs typeface="+mn-lt"/>
              </a:rPr>
              <a:t> । </a:t>
            </a:r>
            <a:r>
              <a:rPr lang="en-US" sz="2800" b="1" err="1">
                <a:ea typeface="+mn-lt"/>
                <a:cs typeface="+mn-lt"/>
              </a:rPr>
              <a:t>नात्युष्णं</a:t>
            </a:r>
            <a:r>
              <a:rPr lang="en-US" sz="2800" b="1">
                <a:ea typeface="+mn-lt"/>
                <a:cs typeface="+mn-lt"/>
              </a:rPr>
              <a:t> </a:t>
            </a:r>
            <a:r>
              <a:rPr lang="en-US" sz="2800" b="1" err="1">
                <a:ea typeface="+mn-lt"/>
                <a:cs typeface="+mn-lt"/>
              </a:rPr>
              <a:t>बृंहणं</a:t>
            </a:r>
            <a:r>
              <a:rPr lang="en-US" sz="2800" b="1">
                <a:ea typeface="+mn-lt"/>
                <a:cs typeface="+mn-lt"/>
              </a:rPr>
              <a:t> </a:t>
            </a:r>
            <a:r>
              <a:rPr lang="en-US" sz="2800" b="1" err="1">
                <a:ea typeface="+mn-lt"/>
                <a:cs typeface="+mn-lt"/>
              </a:rPr>
              <a:t>ग्राहि</a:t>
            </a:r>
            <a:r>
              <a:rPr lang="en-US" sz="2800" b="1">
                <a:ea typeface="+mn-lt"/>
                <a:cs typeface="+mn-lt"/>
              </a:rPr>
              <a:t> </a:t>
            </a:r>
            <a:r>
              <a:rPr lang="en-US" sz="2800" b="1" err="1">
                <a:ea typeface="+mn-lt"/>
                <a:cs typeface="+mn-lt"/>
              </a:rPr>
              <a:t>ज्वरश्वासाश्परीप्रणुत्</a:t>
            </a:r>
            <a:r>
              <a:rPr lang="en-US" sz="2800" b="1">
                <a:ea typeface="+mn-lt"/>
                <a:cs typeface="+mn-lt"/>
              </a:rPr>
              <a:t> </a:t>
            </a:r>
            <a:r>
              <a:rPr lang="en-US" sz="2800" b="1">
                <a:solidFill>
                  <a:srgbClr val="000000"/>
                </a:solidFill>
                <a:ea typeface="+mn-lt"/>
                <a:cs typeface="+mn-lt"/>
              </a:rPr>
              <a:t>॥</a:t>
            </a:r>
            <a:r>
              <a:rPr lang="en-US" sz="2800" b="1">
                <a:ea typeface="+mn-lt"/>
                <a:cs typeface="+mn-lt"/>
              </a:rPr>
              <a:t>48</a:t>
            </a:r>
            <a:r>
              <a:rPr lang="en-US" sz="2800" b="1">
                <a:solidFill>
                  <a:srgbClr val="000000"/>
                </a:solidFill>
                <a:ea typeface="+mn-lt"/>
                <a:cs typeface="+mn-lt"/>
              </a:rPr>
              <a:t>॥</a:t>
            </a:r>
            <a:endParaRPr lang="en-US" sz="2800" b="1"/>
          </a:p>
          <a:p>
            <a:pPr>
              <a:buFont typeface="Courier New" charset="2"/>
              <a:buChar char="o"/>
            </a:pPr>
            <a:endParaRPr lang="en-US" sz="2800" b="1"/>
          </a:p>
        </p:txBody>
      </p:sp>
      <p:sp>
        <p:nvSpPr>
          <p:cNvPr id="5" name="TextBox 4">
            <a:extLst>
              <a:ext uri="{FF2B5EF4-FFF2-40B4-BE49-F238E27FC236}">
                <a16:creationId xmlns:a16="http://schemas.microsoft.com/office/drawing/2014/main" xmlns="" id="{5B32F090-F266-1DBA-DBCC-0376F139323E}"/>
              </a:ext>
            </a:extLst>
          </p:cNvPr>
          <p:cNvSpPr txBox="1"/>
          <p:nvPr/>
        </p:nvSpPr>
        <p:spPr>
          <a:xfrm>
            <a:off x="718889" y="4176861"/>
            <a:ext cx="881372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   </a:t>
            </a:r>
            <a:endParaRPr lang="en-US" sz="2400">
              <a:ea typeface="+mn-lt"/>
              <a:cs typeface="+mn-lt"/>
            </a:endParaRPr>
          </a:p>
          <a:p>
            <a:r>
              <a:rPr lang="en-US" sz="2400">
                <a:ea typeface="+mn-lt"/>
                <a:cs typeface="+mn-lt"/>
              </a:rPr>
              <a:t>  </a:t>
            </a:r>
            <a:r>
              <a:rPr lang="en-US" sz="2400" err="1">
                <a:ea typeface="+mn-lt"/>
                <a:cs typeface="+mn-lt"/>
              </a:rPr>
              <a:t>सरिवन</a:t>
            </a:r>
            <a:r>
              <a:rPr lang="en-US" sz="2400">
                <a:ea typeface="+mn-lt"/>
                <a:cs typeface="+mn-lt"/>
              </a:rPr>
              <a:t>,   </a:t>
            </a:r>
            <a:r>
              <a:rPr lang="en-US" sz="2400" err="1">
                <a:ea typeface="+mn-lt"/>
                <a:cs typeface="+mn-lt"/>
              </a:rPr>
              <a:t>पिठवन</a:t>
            </a:r>
            <a:r>
              <a:rPr lang="en-US" sz="2400">
                <a:ea typeface="+mn-lt"/>
                <a:cs typeface="+mn-lt"/>
              </a:rPr>
              <a:t>, </a:t>
            </a:r>
            <a:r>
              <a:rPr lang="en-US" sz="2400" err="1">
                <a:ea typeface="+mn-lt"/>
                <a:cs typeface="+mn-lt"/>
              </a:rPr>
              <a:t>बड़ी</a:t>
            </a:r>
            <a:r>
              <a:rPr lang="en-US" sz="2400">
                <a:ea typeface="+mn-lt"/>
                <a:cs typeface="+mn-lt"/>
              </a:rPr>
              <a:t> </a:t>
            </a:r>
            <a:r>
              <a:rPr lang="en-US" sz="2400" err="1">
                <a:ea typeface="+mn-lt"/>
                <a:cs typeface="+mn-lt"/>
              </a:rPr>
              <a:t>कटेरी</a:t>
            </a:r>
            <a:r>
              <a:rPr lang="en-US" sz="2400">
                <a:ea typeface="+mn-lt"/>
                <a:cs typeface="+mn-lt"/>
              </a:rPr>
              <a:t>, </a:t>
            </a:r>
            <a:r>
              <a:rPr lang="en-US" sz="2400" err="1">
                <a:ea typeface="+mn-lt"/>
                <a:cs typeface="+mn-lt"/>
              </a:rPr>
              <a:t>भटकटैया</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गोखरू</a:t>
            </a:r>
            <a:r>
              <a:rPr lang="en-US" sz="2400">
                <a:ea typeface="+mn-lt"/>
                <a:cs typeface="+mn-lt"/>
              </a:rPr>
              <a:t> </a:t>
            </a:r>
            <a:r>
              <a:rPr lang="en-US" sz="2400" err="1">
                <a:ea typeface="+mn-lt"/>
                <a:cs typeface="+mn-lt"/>
              </a:rPr>
              <a:t>इन</a:t>
            </a:r>
            <a:r>
              <a:rPr lang="en-US" sz="2400">
                <a:ea typeface="+mn-lt"/>
                <a:cs typeface="+mn-lt"/>
              </a:rPr>
              <a:t> </a:t>
            </a:r>
            <a:r>
              <a:rPr lang="en-US" sz="2400" err="1">
                <a:ea typeface="+mn-lt"/>
                <a:cs typeface="+mn-lt"/>
              </a:rPr>
              <a:t>पाँचों</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मूल</a:t>
            </a:r>
            <a:r>
              <a:rPr lang="en-US" sz="2400">
                <a:ea typeface="+mn-lt"/>
                <a:cs typeface="+mn-lt"/>
              </a:rPr>
              <a:t> </a:t>
            </a:r>
            <a:r>
              <a:rPr lang="en-US" sz="2400" err="1">
                <a:ea typeface="+mn-lt"/>
                <a:cs typeface="+mn-lt"/>
              </a:rPr>
              <a:t>एकत्र</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से</a:t>
            </a:r>
            <a:r>
              <a:rPr lang="en-US" sz="2400">
                <a:ea typeface="+mn-lt"/>
                <a:cs typeface="+mn-lt"/>
              </a:rPr>
              <a:t> </a:t>
            </a:r>
            <a:r>
              <a:rPr lang="en-US" sz="2400" err="1">
                <a:ea typeface="+mn-lt"/>
                <a:cs typeface="+mn-lt"/>
              </a:rPr>
              <a:t>लघु</a:t>
            </a:r>
            <a:r>
              <a:rPr lang="en-US" sz="2400">
                <a:ea typeface="+mn-lt"/>
                <a:cs typeface="+mn-lt"/>
              </a:rPr>
              <a:t> </a:t>
            </a:r>
            <a:r>
              <a:rPr lang="en-US" sz="2400" err="1">
                <a:ea typeface="+mn-lt"/>
                <a:cs typeface="+mn-lt"/>
              </a:rPr>
              <a:t>पञ्चमूल</a:t>
            </a:r>
            <a:r>
              <a:rPr lang="en-US" sz="2400">
                <a:ea typeface="+mn-lt"/>
                <a:cs typeface="+mn-lt"/>
              </a:rPr>
              <a:t> </a:t>
            </a:r>
            <a:r>
              <a:rPr lang="en-US" sz="2400" err="1">
                <a:ea typeface="+mn-lt"/>
                <a:cs typeface="+mn-lt"/>
              </a:rPr>
              <a:t>कहलाता</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लघुपञ्चमूल</a:t>
            </a:r>
            <a:r>
              <a:rPr lang="en-US" sz="2400">
                <a:ea typeface="+mn-lt"/>
                <a:cs typeface="+mn-lt"/>
              </a:rPr>
              <a:t> - </a:t>
            </a:r>
            <a:r>
              <a:rPr lang="en-US" sz="2400" err="1">
                <a:ea typeface="+mn-lt"/>
                <a:cs typeface="+mn-lt"/>
              </a:rPr>
              <a:t>लघु</a:t>
            </a:r>
            <a:r>
              <a:rPr lang="en-US" sz="2400">
                <a:ea typeface="+mn-lt"/>
                <a:cs typeface="+mn-lt"/>
              </a:rPr>
              <a:t>, </a:t>
            </a:r>
            <a:r>
              <a:rPr lang="en-US" sz="2400" err="1">
                <a:ea typeface="+mn-lt"/>
                <a:cs typeface="+mn-lt"/>
              </a:rPr>
              <a:t>स्वादु</a:t>
            </a:r>
            <a:r>
              <a:rPr lang="en-US" sz="2400">
                <a:ea typeface="+mn-lt"/>
                <a:cs typeface="+mn-lt"/>
              </a:rPr>
              <a:t>, </a:t>
            </a:r>
            <a:r>
              <a:rPr lang="en-US" sz="2400" err="1">
                <a:ea typeface="+mn-lt"/>
                <a:cs typeface="+mn-lt"/>
              </a:rPr>
              <a:t>बलकारक</a:t>
            </a:r>
            <a:r>
              <a:rPr lang="en-US" sz="2400">
                <a:ea typeface="+mn-lt"/>
                <a:cs typeface="+mn-lt"/>
              </a:rPr>
              <a:t>, </a:t>
            </a:r>
            <a:r>
              <a:rPr lang="en-US" sz="2400" err="1">
                <a:ea typeface="+mn-lt"/>
                <a:cs typeface="+mn-lt"/>
              </a:rPr>
              <a:t>वातपित्तनाशक</a:t>
            </a:r>
            <a:r>
              <a:rPr lang="en-US" sz="2400">
                <a:ea typeface="+mn-lt"/>
                <a:cs typeface="+mn-lt"/>
              </a:rPr>
              <a:t>, </a:t>
            </a:r>
            <a:r>
              <a:rPr lang="en-US" sz="2400" err="1">
                <a:ea typeface="+mn-lt"/>
                <a:cs typeface="+mn-lt"/>
              </a:rPr>
              <a:t>बृंहण</a:t>
            </a:r>
            <a:r>
              <a:rPr lang="en-US" sz="2400">
                <a:ea typeface="+mn-lt"/>
                <a:cs typeface="+mn-lt"/>
              </a:rPr>
              <a:t>, </a:t>
            </a:r>
            <a:r>
              <a:rPr lang="en-US" sz="2400" err="1">
                <a:ea typeface="+mn-lt"/>
                <a:cs typeface="+mn-lt"/>
              </a:rPr>
              <a:t>ग्राही</a:t>
            </a:r>
            <a:r>
              <a:rPr lang="en-US" sz="2400">
                <a:ea typeface="+mn-lt"/>
                <a:cs typeface="+mn-lt"/>
              </a:rPr>
              <a:t> </a:t>
            </a:r>
            <a:r>
              <a:rPr lang="en-US" sz="2400" err="1">
                <a:ea typeface="+mn-lt"/>
                <a:cs typeface="+mn-lt"/>
              </a:rPr>
              <a:t>एवं</a:t>
            </a:r>
            <a:r>
              <a:rPr lang="en-US" sz="2400">
                <a:ea typeface="+mn-lt"/>
                <a:cs typeface="+mn-lt"/>
              </a:rPr>
              <a:t> </a:t>
            </a:r>
            <a:r>
              <a:rPr lang="en-US" sz="2400" err="1">
                <a:ea typeface="+mn-lt"/>
                <a:cs typeface="+mn-lt"/>
              </a:rPr>
              <a:t>ज्वर</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पथरी</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वाला</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यह</a:t>
            </a:r>
            <a:r>
              <a:rPr lang="en-US" sz="2400">
                <a:ea typeface="+mn-lt"/>
                <a:cs typeface="+mn-lt"/>
              </a:rPr>
              <a:t> </a:t>
            </a:r>
            <a:r>
              <a:rPr lang="en-US" sz="2400" err="1">
                <a:ea typeface="+mn-lt"/>
                <a:cs typeface="+mn-lt"/>
              </a:rPr>
              <a:t>अत्यन्त</a:t>
            </a:r>
            <a:r>
              <a:rPr lang="en-US" sz="2400">
                <a:ea typeface="+mn-lt"/>
                <a:cs typeface="+mn-lt"/>
              </a:rPr>
              <a:t> </a:t>
            </a:r>
            <a:r>
              <a:rPr lang="en-US" sz="2400" err="1">
                <a:ea typeface="+mn-lt"/>
                <a:cs typeface="+mn-lt"/>
              </a:rPr>
              <a:t>उष्णवीर्य</a:t>
            </a:r>
            <a:r>
              <a:rPr lang="en-US" sz="2400">
                <a:ea typeface="+mn-lt"/>
                <a:cs typeface="+mn-lt"/>
              </a:rPr>
              <a:t> </a:t>
            </a:r>
            <a:r>
              <a:rPr lang="en-US" sz="2400" err="1">
                <a:ea typeface="+mn-lt"/>
                <a:cs typeface="+mn-lt"/>
              </a:rPr>
              <a:t>नहीं</a:t>
            </a:r>
            <a:r>
              <a:rPr lang="en-US" sz="2400">
                <a:ea typeface="+mn-lt"/>
                <a:cs typeface="+mn-lt"/>
              </a:rPr>
              <a:t> </a:t>
            </a:r>
            <a:r>
              <a:rPr lang="en-US" sz="2400" err="1">
                <a:ea typeface="+mn-lt"/>
                <a:cs typeface="+mn-lt"/>
              </a:rPr>
              <a:t>होता</a:t>
            </a:r>
            <a:r>
              <a:rPr lang="en-US" sz="2400">
                <a:ea typeface="+mn-lt"/>
                <a:cs typeface="+mn-lt"/>
              </a:rPr>
              <a:t> है |</a:t>
            </a:r>
          </a:p>
          <a:p>
            <a:endParaRPr lang="en-US" sz="2400"/>
          </a:p>
          <a:p>
            <a:pPr algn="l"/>
            <a:endParaRPr lang="en-US" sz="2400" b="1"/>
          </a:p>
        </p:txBody>
      </p:sp>
      <p:sp>
        <p:nvSpPr>
          <p:cNvPr id="6" name="TextBox 5">
            <a:extLst>
              <a:ext uri="{FF2B5EF4-FFF2-40B4-BE49-F238E27FC236}">
                <a16:creationId xmlns:a16="http://schemas.microsoft.com/office/drawing/2014/main" xmlns="" id="{16D0E475-4763-DD9D-74AF-94852B861100}"/>
              </a:ext>
            </a:extLst>
          </p:cNvPr>
          <p:cNvSpPr txBox="1"/>
          <p:nvPr/>
        </p:nvSpPr>
        <p:spPr>
          <a:xfrm>
            <a:off x="432485" y="3821170"/>
            <a:ext cx="56620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err="1">
                <a:solidFill>
                  <a:schemeClr val="accent1"/>
                </a:solidFill>
              </a:rPr>
              <a:t>लघु</a:t>
            </a:r>
            <a:r>
              <a:rPr lang="en-US" sz="3200" b="1" i="1">
                <a:solidFill>
                  <a:schemeClr val="accent1"/>
                </a:solidFill>
              </a:rPr>
              <a:t> </a:t>
            </a:r>
            <a:r>
              <a:rPr lang="en-US" sz="3200" b="1" i="1" err="1">
                <a:solidFill>
                  <a:schemeClr val="accent1"/>
                </a:solidFill>
              </a:rPr>
              <a:t>पञ्चमूल</a:t>
            </a:r>
            <a:r>
              <a:rPr lang="en-US" sz="3200" b="1" i="1">
                <a:solidFill>
                  <a:schemeClr val="accent1"/>
                </a:solidFill>
              </a:rPr>
              <a:t> </a:t>
            </a:r>
            <a:r>
              <a:rPr lang="en-US" sz="3200" b="1" i="1" err="1">
                <a:solidFill>
                  <a:schemeClr val="accent1"/>
                </a:solidFill>
              </a:rPr>
              <a:t>के</a:t>
            </a:r>
            <a:r>
              <a:rPr lang="en-US" sz="3200" b="1" i="1">
                <a:solidFill>
                  <a:schemeClr val="accent1"/>
                </a:solidFill>
              </a:rPr>
              <a:t> </a:t>
            </a:r>
            <a:r>
              <a:rPr lang="en-US" sz="3200" b="1" i="1" err="1">
                <a:solidFill>
                  <a:schemeClr val="accent1"/>
                </a:solidFill>
              </a:rPr>
              <a:t>लक्षण</a:t>
            </a:r>
            <a:r>
              <a:rPr lang="en-US" sz="3200" b="1" i="1">
                <a:solidFill>
                  <a:schemeClr val="accent1"/>
                </a:solidFill>
              </a:rPr>
              <a:t> </a:t>
            </a:r>
            <a:r>
              <a:rPr lang="en-US" sz="3200" b="1" i="1" err="1">
                <a:solidFill>
                  <a:schemeClr val="accent1"/>
                </a:solidFill>
              </a:rPr>
              <a:t>तथा</a:t>
            </a:r>
            <a:r>
              <a:rPr lang="en-US" sz="3200" b="1" i="1">
                <a:solidFill>
                  <a:schemeClr val="accent1"/>
                </a:solidFill>
              </a:rPr>
              <a:t> </a:t>
            </a:r>
            <a:r>
              <a:rPr lang="en-US" sz="3200" b="1" i="1" err="1">
                <a:solidFill>
                  <a:schemeClr val="accent1"/>
                </a:solidFill>
              </a:rPr>
              <a:t>गुण</a:t>
            </a:r>
            <a:r>
              <a:rPr lang="en-US" sz="3200" b="1" i="1">
                <a:solidFill>
                  <a:schemeClr val="accent1"/>
                </a:solidFill>
              </a:rPr>
              <a:t> </a:t>
            </a:r>
            <a:r>
              <a:rPr lang="en-US" sz="2800" b="1">
                <a:solidFill>
                  <a:schemeClr val="accent1"/>
                </a:solidFill>
              </a:rPr>
              <a:t>-  </a:t>
            </a:r>
            <a:endParaRPr lang="en-US">
              <a:solidFill>
                <a:schemeClr val="accent1"/>
              </a:solidFill>
            </a:endParaRPr>
          </a:p>
        </p:txBody>
      </p:sp>
      <p:sp>
        <p:nvSpPr>
          <p:cNvPr id="4" name="TextBox 3">
            <a:extLst>
              <a:ext uri="{FF2B5EF4-FFF2-40B4-BE49-F238E27FC236}">
                <a16:creationId xmlns:a16="http://schemas.microsoft.com/office/drawing/2014/main" xmlns="" id="{35AA3D5B-26D1-A31C-24D0-F768875B7C8D}"/>
              </a:ext>
            </a:extLst>
          </p:cNvPr>
          <p:cNvSpPr txBox="1"/>
          <p:nvPr/>
        </p:nvSpPr>
        <p:spPr>
          <a:xfrm>
            <a:off x="6619529" y="3063445"/>
            <a:ext cx="370963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rPr>
              <a:t>( </a:t>
            </a:r>
            <a:r>
              <a:rPr lang="en-US" sz="2400" b="1" err="1">
                <a:solidFill>
                  <a:schemeClr val="accent2"/>
                </a:solidFill>
              </a:rPr>
              <a:t>भा</a:t>
            </a:r>
            <a:r>
              <a:rPr lang="en-US" sz="2400" b="1">
                <a:solidFill>
                  <a:schemeClr val="accent2"/>
                </a:solidFill>
              </a:rPr>
              <a:t>. </a:t>
            </a:r>
            <a:r>
              <a:rPr lang="en-US" sz="2400" b="1" err="1">
                <a:solidFill>
                  <a:schemeClr val="accent2"/>
                </a:solidFill>
              </a:rPr>
              <a:t>प्र</a:t>
            </a:r>
            <a:r>
              <a:rPr lang="en-US" sz="2400" b="1">
                <a:solidFill>
                  <a:schemeClr val="accent2"/>
                </a:solidFill>
              </a:rPr>
              <a:t>. </a:t>
            </a:r>
            <a:r>
              <a:rPr lang="en-US" sz="2400" b="1" err="1">
                <a:solidFill>
                  <a:schemeClr val="accent2"/>
                </a:solidFill>
              </a:rPr>
              <a:t>गुडूच्यादिवर्ग</a:t>
            </a:r>
            <a:r>
              <a:rPr lang="en-US" sz="2400" b="1">
                <a:solidFill>
                  <a:schemeClr val="accent2"/>
                </a:solidFill>
              </a:rPr>
              <a:t>  3 )</a:t>
            </a:r>
          </a:p>
          <a:p>
            <a:endParaRPr lang="en-US" sz="2400"/>
          </a:p>
          <a:p>
            <a:pPr algn="l"/>
            <a:endParaRPr lang="en-US"/>
          </a:p>
        </p:txBody>
      </p:sp>
      <p:sp>
        <p:nvSpPr>
          <p:cNvPr id="7" name="TextBox 6">
            <a:extLst>
              <a:ext uri="{FF2B5EF4-FFF2-40B4-BE49-F238E27FC236}">
                <a16:creationId xmlns:a16="http://schemas.microsoft.com/office/drawing/2014/main" xmlns="" id="{DB20ED26-838E-8AE8-018D-A773367F5362}"/>
              </a:ext>
            </a:extLst>
          </p:cNvPr>
          <p:cNvSpPr txBox="1"/>
          <p:nvPr/>
        </p:nvSpPr>
        <p:spPr>
          <a:xfrm>
            <a:off x="870121" y="993688"/>
            <a:ext cx="726446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ea typeface="+mn-lt"/>
                <a:cs typeface="+mn-lt"/>
              </a:rPr>
              <a:t>शालपर्णी</a:t>
            </a:r>
            <a:r>
              <a:rPr lang="en-US" sz="2800" b="1">
                <a:ea typeface="+mn-lt"/>
                <a:cs typeface="+mn-lt"/>
              </a:rPr>
              <a:t> </a:t>
            </a:r>
            <a:r>
              <a:rPr lang="en-US" sz="2800" b="1" err="1">
                <a:ea typeface="+mn-lt"/>
                <a:cs typeface="+mn-lt"/>
              </a:rPr>
              <a:t>पृश्निपर्णी</a:t>
            </a:r>
            <a:r>
              <a:rPr lang="en-US" sz="2800" b="1">
                <a:ea typeface="+mn-lt"/>
                <a:cs typeface="+mn-lt"/>
              </a:rPr>
              <a:t> </a:t>
            </a:r>
            <a:r>
              <a:rPr lang="en-US" sz="2800" b="1" err="1">
                <a:ea typeface="+mn-lt"/>
                <a:cs typeface="+mn-lt"/>
              </a:rPr>
              <a:t>वार्त्ताकी</a:t>
            </a:r>
            <a:r>
              <a:rPr lang="en-US" sz="2800" b="1">
                <a:ea typeface="+mn-lt"/>
                <a:cs typeface="+mn-lt"/>
              </a:rPr>
              <a:t> </a:t>
            </a:r>
            <a:r>
              <a:rPr lang="en-US" sz="2800" b="1" err="1">
                <a:ea typeface="+mn-lt"/>
                <a:cs typeface="+mn-lt"/>
              </a:rPr>
              <a:t>कण्टकारिका</a:t>
            </a:r>
            <a:r>
              <a:rPr lang="en-US" sz="2800" b="1">
                <a:ea typeface="+mn-lt"/>
                <a:cs typeface="+mn-lt"/>
              </a:rPr>
              <a:t> ।</a:t>
            </a:r>
          </a:p>
          <a:p>
            <a:r>
              <a:rPr lang="en-US" sz="2800" b="1">
                <a:ea typeface="+mn-lt"/>
                <a:cs typeface="+mn-lt"/>
              </a:rPr>
              <a:t> </a:t>
            </a:r>
            <a:r>
              <a:rPr lang="en-US" sz="2800" b="1" err="1">
                <a:ea typeface="+mn-lt"/>
                <a:cs typeface="+mn-lt"/>
              </a:rPr>
              <a:t>गोक्षुरः</a:t>
            </a:r>
            <a:r>
              <a:rPr lang="en-US" sz="2800" b="1">
                <a:ea typeface="+mn-lt"/>
                <a:cs typeface="+mn-lt"/>
              </a:rPr>
              <a:t> </a:t>
            </a:r>
            <a:r>
              <a:rPr lang="en-US" sz="2800" b="1" err="1">
                <a:ea typeface="+mn-lt"/>
                <a:cs typeface="+mn-lt"/>
              </a:rPr>
              <a:t>पञ्चभिश्चैतैः</a:t>
            </a:r>
            <a:r>
              <a:rPr lang="en-US" sz="2800" b="1">
                <a:ea typeface="+mn-lt"/>
                <a:cs typeface="+mn-lt"/>
              </a:rPr>
              <a:t> </a:t>
            </a:r>
            <a:r>
              <a:rPr lang="en-US" sz="2800" b="1" err="1">
                <a:ea typeface="+mn-lt"/>
                <a:cs typeface="+mn-lt"/>
              </a:rPr>
              <a:t>कनिष्ठं</a:t>
            </a:r>
            <a:r>
              <a:rPr lang="en-US" sz="2800" b="1">
                <a:ea typeface="+mn-lt"/>
                <a:cs typeface="+mn-lt"/>
              </a:rPr>
              <a:t> </a:t>
            </a:r>
            <a:r>
              <a:rPr lang="en-US" sz="2800" b="1" err="1">
                <a:ea typeface="+mn-lt"/>
                <a:cs typeface="+mn-lt"/>
              </a:rPr>
              <a:t>पञ्चमूलकम्</a:t>
            </a:r>
            <a:r>
              <a:rPr lang="en-US" sz="2800" b="1">
                <a:ea typeface="+mn-lt"/>
                <a:cs typeface="+mn-lt"/>
              </a:rPr>
              <a:t> ॥47॥</a:t>
            </a:r>
            <a:endParaRPr lang="en-US" sz="2800" b="1"/>
          </a:p>
          <a:p>
            <a:pPr algn="l"/>
            <a:endParaRPr lang="en-US" sz="2800" b="1"/>
          </a:p>
        </p:txBody>
      </p:sp>
    </p:spTree>
    <p:extLst>
      <p:ext uri="{BB962C8B-B14F-4D97-AF65-F5344CB8AC3E}">
        <p14:creationId xmlns:p14="http://schemas.microsoft.com/office/powerpoint/2010/main" xmlns="" val="237716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xmlns="" id="{D920209C-E85B-4D6F-A56F-724F5ADA81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xmlns="" id="{9125522E-1DFD-4F78-912B-B922A2D39D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FDA72C10-FE9D-49B3-80CB-A7EE8BCB3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xmlns="" id="{6E7DF470-1055-45E4-AB9D-11E42EC53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xmlns="" id="{6AA35CFF-3837-4B7F-B875-718AC2E14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xmlns="" id="{62F41804-A347-47E3-8BD8-BD00CF2F64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xmlns="" id="{76894B81-EE9C-4546-BCFA-DD9ED2C0A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xmlns="" id="{3AF181D1-71AC-43D8-A6E1-D4C488D5D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xmlns="" id="{4132D661-917C-4D2D-8E37-8590B55D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xmlns="" id="{7969643D-8B71-434D-A235-68CB241F9D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xmlns="" id="{DF15C24A-4BCF-47C0-B2FA-76A0EF338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5" name="Rectangle 44">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09F10E74-8970-F9A9-5CF7-CD3D88F82B3C}"/>
              </a:ext>
            </a:extLst>
          </p:cNvPr>
          <p:cNvSpPr txBox="1"/>
          <p:nvPr/>
        </p:nvSpPr>
        <p:spPr>
          <a:xfrm>
            <a:off x="1108803" y="75210"/>
            <a:ext cx="10197494" cy="109945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शालपर्णी :-</a:t>
            </a:r>
          </a:p>
          <a:p>
            <a:pPr>
              <a:spcBef>
                <a:spcPct val="0"/>
              </a:spcBef>
              <a:spcAft>
                <a:spcPts val="600"/>
              </a:spcAft>
            </a:pPr>
            <a:endParaRPr lang="en-US" sz="3600" b="1">
              <a:solidFill>
                <a:schemeClr val="accent1"/>
              </a:solidFill>
              <a:latin typeface="+mj-lt"/>
              <a:ea typeface="+mj-ea"/>
              <a:cs typeface="+mj-cs"/>
            </a:endParaRPr>
          </a:p>
          <a:p>
            <a:pPr>
              <a:spcBef>
                <a:spcPct val="0"/>
              </a:spcBef>
              <a:spcAft>
                <a:spcPts val="600"/>
              </a:spcAft>
            </a:pPr>
            <a:endParaRPr lang="en-US" sz="3600" b="1">
              <a:solidFill>
                <a:schemeClr val="accent1"/>
              </a:solidFill>
              <a:latin typeface="+mj-lt"/>
              <a:ea typeface="+mj-ea"/>
              <a:cs typeface="+mj-cs"/>
            </a:endParaRPr>
          </a:p>
        </p:txBody>
      </p:sp>
      <p:sp>
        <p:nvSpPr>
          <p:cNvPr id="47" name="Isosceles Triangle 46">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xmlns="" id="{A2492243-F95A-C529-C2BD-FE7A793474E5}"/>
              </a:ext>
            </a:extLst>
          </p:cNvPr>
          <p:cNvSpPr txBox="1"/>
          <p:nvPr/>
        </p:nvSpPr>
        <p:spPr>
          <a:xfrm>
            <a:off x="814432" y="4329978"/>
            <a:ext cx="11333017"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err="1">
                <a:ea typeface="+mn-lt"/>
                <a:cs typeface="+mn-lt"/>
              </a:rPr>
              <a:t>सरिवन</a:t>
            </a:r>
            <a:r>
              <a:rPr lang="en-US" sz="2400" b="1">
                <a:ea typeface="+mn-lt"/>
                <a:cs typeface="+mn-lt"/>
              </a:rPr>
              <a:t>' </a:t>
            </a:r>
            <a:r>
              <a:rPr lang="en-US" sz="2400" b="1" err="1">
                <a:ea typeface="+mn-lt"/>
                <a:cs typeface="+mn-lt"/>
              </a:rPr>
              <a:t>के</a:t>
            </a:r>
            <a:r>
              <a:rPr lang="en-US" sz="2400" b="1">
                <a:ea typeface="+mn-lt"/>
                <a:cs typeface="+mn-lt"/>
              </a:rPr>
              <a:t> </a:t>
            </a:r>
            <a:r>
              <a:rPr lang="en-US" sz="2400" b="1" err="1">
                <a:ea typeface="+mn-lt"/>
                <a:cs typeface="+mn-lt"/>
              </a:rPr>
              <a:t>नाम</a:t>
            </a:r>
            <a:r>
              <a:rPr lang="en-US" sz="2400" b="1">
                <a:ea typeface="+mn-lt"/>
                <a:cs typeface="+mn-lt"/>
              </a:rPr>
              <a:t> </a:t>
            </a:r>
            <a:r>
              <a:rPr lang="en-US" sz="2400" b="1" err="1">
                <a:ea typeface="+mn-lt"/>
                <a:cs typeface="+mn-lt"/>
              </a:rPr>
              <a:t>तथा</a:t>
            </a:r>
            <a:r>
              <a:rPr lang="en-US" sz="2400" b="1">
                <a:ea typeface="+mn-lt"/>
                <a:cs typeface="+mn-lt"/>
              </a:rPr>
              <a:t> </a:t>
            </a:r>
            <a:r>
              <a:rPr lang="en-US" sz="2400" b="1" err="1">
                <a:ea typeface="+mn-lt"/>
                <a:cs typeface="+mn-lt"/>
              </a:rPr>
              <a:t>गुण</a:t>
            </a:r>
            <a:r>
              <a:rPr lang="en-US" sz="2400">
                <a:ea typeface="+mn-lt"/>
                <a:cs typeface="+mn-lt"/>
              </a:rPr>
              <a:t> - </a:t>
            </a:r>
            <a:r>
              <a:rPr lang="en-US" sz="2400" err="1">
                <a:ea typeface="+mn-lt"/>
                <a:cs typeface="+mn-lt"/>
              </a:rPr>
              <a:t>शालपर्णी</a:t>
            </a:r>
            <a:r>
              <a:rPr lang="en-US" sz="2400">
                <a:ea typeface="+mn-lt"/>
                <a:cs typeface="+mn-lt"/>
              </a:rPr>
              <a:t>, </a:t>
            </a:r>
            <a:r>
              <a:rPr lang="en-US" sz="2400" err="1">
                <a:ea typeface="+mn-lt"/>
                <a:cs typeface="+mn-lt"/>
              </a:rPr>
              <a:t>स्थिरा</a:t>
            </a:r>
            <a:r>
              <a:rPr lang="en-US" sz="2400">
                <a:ea typeface="+mn-lt"/>
                <a:cs typeface="+mn-lt"/>
              </a:rPr>
              <a:t>, </a:t>
            </a:r>
            <a:r>
              <a:rPr lang="en-US" sz="2400" err="1">
                <a:ea typeface="+mn-lt"/>
                <a:cs typeface="+mn-lt"/>
              </a:rPr>
              <a:t>सौम्या</a:t>
            </a:r>
            <a:r>
              <a:rPr lang="en-US" sz="2400">
                <a:ea typeface="+mn-lt"/>
                <a:cs typeface="+mn-lt"/>
              </a:rPr>
              <a:t>, </a:t>
            </a:r>
            <a:r>
              <a:rPr lang="en-US" sz="2400" err="1">
                <a:ea typeface="+mn-lt"/>
                <a:cs typeface="+mn-lt"/>
              </a:rPr>
              <a:t>त्रिपर्णी</a:t>
            </a:r>
            <a:r>
              <a:rPr lang="en-US" sz="2400">
                <a:ea typeface="+mn-lt"/>
                <a:cs typeface="+mn-lt"/>
              </a:rPr>
              <a:t>, </a:t>
            </a:r>
            <a:r>
              <a:rPr lang="en-US" sz="2400" err="1">
                <a:ea typeface="+mn-lt"/>
                <a:cs typeface="+mn-lt"/>
              </a:rPr>
              <a:t>पीवरी</a:t>
            </a:r>
            <a:r>
              <a:rPr lang="en-US" sz="2400">
                <a:ea typeface="+mn-lt"/>
                <a:cs typeface="+mn-lt"/>
              </a:rPr>
              <a:t>, </a:t>
            </a:r>
            <a:r>
              <a:rPr lang="en-US" sz="2400" err="1">
                <a:ea typeface="+mn-lt"/>
                <a:cs typeface="+mn-lt"/>
              </a:rPr>
              <a:t>गुहा</a:t>
            </a:r>
            <a:r>
              <a:rPr lang="en-US" sz="2400">
                <a:ea typeface="+mn-lt"/>
                <a:cs typeface="+mn-lt"/>
              </a:rPr>
              <a:t>, </a:t>
            </a:r>
            <a:r>
              <a:rPr lang="en-US" sz="2400" err="1">
                <a:ea typeface="+mn-lt"/>
                <a:cs typeface="+mn-lt"/>
              </a:rPr>
              <a:t>विदारिगन्धा,दीर्घाङ्गी</a:t>
            </a:r>
            <a:r>
              <a:rPr lang="en-US" sz="2400">
                <a:ea typeface="+mn-lt"/>
                <a:cs typeface="+mn-lt"/>
              </a:rPr>
              <a:t>, </a:t>
            </a:r>
            <a:r>
              <a:rPr lang="en-US" sz="2400" err="1">
                <a:ea typeface="+mn-lt"/>
                <a:cs typeface="+mn-lt"/>
              </a:rPr>
              <a:t>दीर्घपत्रा</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अंशुमती</a:t>
            </a:r>
            <a:r>
              <a:rPr lang="en-US" sz="2400">
                <a:ea typeface="+mn-lt"/>
                <a:cs typeface="+mn-lt"/>
              </a:rPr>
              <a:t> </a:t>
            </a:r>
            <a:r>
              <a:rPr lang="en-US" sz="2400" err="1">
                <a:ea typeface="+mn-lt"/>
                <a:cs typeface="+mn-lt"/>
              </a:rPr>
              <a:t>ये</a:t>
            </a:r>
            <a:r>
              <a:rPr lang="en-US" sz="2400">
                <a:ea typeface="+mn-lt"/>
                <a:cs typeface="+mn-lt"/>
              </a:rPr>
              <a:t> </a:t>
            </a:r>
            <a:r>
              <a:rPr lang="en-US" sz="2400" err="1">
                <a:ea typeface="+mn-lt"/>
                <a:cs typeface="+mn-lt"/>
              </a:rPr>
              <a:t>सब</a:t>
            </a:r>
            <a:r>
              <a:rPr lang="en-US" sz="2400">
                <a:ea typeface="+mn-lt"/>
                <a:cs typeface="+mn-lt"/>
              </a:rPr>
              <a:t> </a:t>
            </a:r>
            <a:r>
              <a:rPr lang="en-US" sz="2400" err="1">
                <a:ea typeface="+mn-lt"/>
                <a:cs typeface="+mn-lt"/>
              </a:rPr>
              <a:t>संस्कृत</a:t>
            </a:r>
            <a:r>
              <a:rPr lang="en-US" sz="2400">
                <a:ea typeface="+mn-lt"/>
                <a:cs typeface="+mn-lt"/>
              </a:rPr>
              <a:t> </a:t>
            </a:r>
            <a:r>
              <a:rPr lang="en-US" sz="2400" err="1">
                <a:ea typeface="+mn-lt"/>
                <a:cs typeface="+mn-lt"/>
              </a:rPr>
              <a:t>नाम</a:t>
            </a:r>
            <a:r>
              <a:rPr lang="en-US" sz="2400">
                <a:ea typeface="+mn-lt"/>
                <a:cs typeface="+mn-lt"/>
              </a:rPr>
              <a:t> '</a:t>
            </a:r>
            <a:r>
              <a:rPr lang="en-US" sz="2400" err="1">
                <a:ea typeface="+mn-lt"/>
                <a:cs typeface="+mn-lt"/>
              </a:rPr>
              <a:t>सरिवन</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सरिवन-पाक</a:t>
            </a:r>
            <a:r>
              <a:rPr lang="en-US" sz="2400">
                <a:ea typeface="+mn-lt"/>
                <a:cs typeface="+mn-lt"/>
              </a:rPr>
              <a:t> </a:t>
            </a:r>
            <a:r>
              <a:rPr lang="en-US" sz="2400" err="1">
                <a:ea typeface="+mn-lt"/>
                <a:cs typeface="+mn-lt"/>
              </a:rPr>
              <a:t>में</a:t>
            </a:r>
            <a:r>
              <a:rPr lang="en-US" sz="2400">
                <a:ea typeface="+mn-lt"/>
                <a:cs typeface="+mn-lt"/>
              </a:rPr>
              <a:t> </a:t>
            </a:r>
            <a:r>
              <a:rPr lang="en-US" sz="2400" err="1">
                <a:ea typeface="+mn-lt"/>
                <a:cs typeface="+mn-lt"/>
              </a:rPr>
              <a:t>गुरु</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वमन</a:t>
            </a:r>
            <a:r>
              <a:rPr lang="en-US" sz="2400">
                <a:ea typeface="+mn-lt"/>
                <a:cs typeface="+mn-lt"/>
              </a:rPr>
              <a:t>, </a:t>
            </a:r>
            <a:r>
              <a:rPr lang="en-US" sz="2400" err="1">
                <a:ea typeface="+mn-lt"/>
                <a:cs typeface="+mn-lt"/>
              </a:rPr>
              <a:t>ज्वर</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अतिसार</a:t>
            </a:r>
            <a:r>
              <a:rPr lang="en-US" sz="2400">
                <a:ea typeface="+mn-lt"/>
                <a:cs typeface="+mn-lt"/>
              </a:rPr>
              <a:t>, </a:t>
            </a:r>
            <a:r>
              <a:rPr lang="en-US" sz="2400" err="1">
                <a:ea typeface="+mn-lt"/>
                <a:cs typeface="+mn-lt"/>
              </a:rPr>
              <a:t>शोष</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त्रिदोष</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नाशक</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एवं</a:t>
            </a:r>
            <a:r>
              <a:rPr lang="en-US" sz="2400">
                <a:ea typeface="+mn-lt"/>
                <a:cs typeface="+mn-lt"/>
              </a:rPr>
              <a:t> </a:t>
            </a:r>
            <a:r>
              <a:rPr lang="en-US" sz="2400" err="1">
                <a:ea typeface="+mn-lt"/>
                <a:cs typeface="+mn-lt"/>
              </a:rPr>
              <a:t>वृंहण</a:t>
            </a:r>
            <a:r>
              <a:rPr lang="en-US" sz="2400">
                <a:ea typeface="+mn-lt"/>
                <a:cs typeface="+mn-lt"/>
              </a:rPr>
              <a:t>, </a:t>
            </a:r>
            <a:r>
              <a:rPr lang="en-US" sz="2400" err="1">
                <a:ea typeface="+mn-lt"/>
                <a:cs typeface="+mn-lt"/>
              </a:rPr>
              <a:t>रसायन</a:t>
            </a:r>
            <a:r>
              <a:rPr lang="en-US" sz="2400">
                <a:ea typeface="+mn-lt"/>
                <a:cs typeface="+mn-lt"/>
              </a:rPr>
              <a:t>, </a:t>
            </a:r>
            <a:r>
              <a:rPr lang="en-US" sz="2400" err="1">
                <a:ea typeface="+mn-lt"/>
                <a:cs typeface="+mn-lt"/>
              </a:rPr>
              <a:t>तिक्त</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मधुर</a:t>
            </a:r>
            <a:r>
              <a:rPr lang="en-US" sz="2400">
                <a:ea typeface="+mn-lt"/>
                <a:cs typeface="+mn-lt"/>
              </a:rPr>
              <a:t> </a:t>
            </a:r>
            <a:r>
              <a:rPr lang="en-US" sz="2400" err="1">
                <a:ea typeface="+mn-lt"/>
                <a:cs typeface="+mn-lt"/>
              </a:rPr>
              <a:t>रसयुक्त</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विष</a:t>
            </a:r>
            <a:r>
              <a:rPr lang="en-US" sz="2400">
                <a:ea typeface="+mn-lt"/>
                <a:cs typeface="+mn-lt"/>
              </a:rPr>
              <a:t>, </a:t>
            </a:r>
            <a:r>
              <a:rPr lang="en-US" sz="2400" err="1">
                <a:ea typeface="+mn-lt"/>
                <a:cs typeface="+mn-lt"/>
              </a:rPr>
              <a:t>क्षयकास</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कृमि</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भी</a:t>
            </a:r>
            <a:r>
              <a:rPr lang="en-US" sz="2400">
                <a:ea typeface="+mn-lt"/>
                <a:cs typeface="+mn-lt"/>
              </a:rPr>
              <a:t> </a:t>
            </a:r>
            <a:r>
              <a:rPr lang="en-US" sz="2400" err="1">
                <a:ea typeface="+mn-lt"/>
                <a:cs typeface="+mn-lt"/>
              </a:rPr>
              <a:t>नाशक</a:t>
            </a:r>
            <a:r>
              <a:rPr lang="en-US" sz="2400">
                <a:ea typeface="+mn-lt"/>
                <a:cs typeface="+mn-lt"/>
              </a:rPr>
              <a:t> </a:t>
            </a:r>
            <a:r>
              <a:rPr lang="en-US" sz="2400" err="1">
                <a:ea typeface="+mn-lt"/>
                <a:cs typeface="+mn-lt"/>
              </a:rPr>
              <a:t>है</a:t>
            </a:r>
            <a:r>
              <a:rPr lang="en-US" sz="2400">
                <a:ea typeface="+mn-lt"/>
                <a:cs typeface="+mn-lt"/>
              </a:rPr>
              <a:t>।</a:t>
            </a:r>
            <a:endParaRPr lang="en-US" sz="2400"/>
          </a:p>
          <a:p>
            <a:pPr algn="l">
              <a:spcAft>
                <a:spcPts val="600"/>
              </a:spcAft>
            </a:pPr>
            <a:endParaRPr lang="en-US" sz="2400"/>
          </a:p>
        </p:txBody>
      </p:sp>
      <p:graphicFrame>
        <p:nvGraphicFramePr>
          <p:cNvPr id="29" name="TextBox 2">
            <a:extLst>
              <a:ext uri="{FF2B5EF4-FFF2-40B4-BE49-F238E27FC236}">
                <a16:creationId xmlns:a16="http://schemas.microsoft.com/office/drawing/2014/main" xmlns="" id="{F7E438D8-B4B8-5578-D41E-4EFECAB04828}"/>
              </a:ext>
            </a:extLst>
          </p:cNvPr>
          <p:cNvGraphicFramePr/>
          <p:nvPr>
            <p:extLst>
              <p:ext uri="{D42A27DB-BD31-4B8C-83A1-F6EECF244321}">
                <p14:modId xmlns:p14="http://schemas.microsoft.com/office/powerpoint/2010/main" xmlns="" val="1883495568"/>
              </p:ext>
            </p:extLst>
          </p:nvPr>
        </p:nvGraphicFramePr>
        <p:xfrm>
          <a:off x="1108803" y="376798"/>
          <a:ext cx="10874939" cy="4034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5" name="TextBox 284">
            <a:extLst>
              <a:ext uri="{FF2B5EF4-FFF2-40B4-BE49-F238E27FC236}">
                <a16:creationId xmlns:a16="http://schemas.microsoft.com/office/drawing/2014/main" xmlns="" id="{2E2D9A2C-BDF4-A772-8A73-9914BC0253DF}"/>
              </a:ext>
            </a:extLst>
          </p:cNvPr>
          <p:cNvSpPr txBox="1"/>
          <p:nvPr/>
        </p:nvSpPr>
        <p:spPr>
          <a:xfrm>
            <a:off x="8756315" y="3636210"/>
            <a:ext cx="36789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endParaRPr lang="en-US"/>
          </a:p>
          <a:p>
            <a:pPr algn="l"/>
            <a:endParaRPr lang="en-US"/>
          </a:p>
        </p:txBody>
      </p:sp>
    </p:spTree>
    <p:extLst>
      <p:ext uri="{BB962C8B-B14F-4D97-AF65-F5344CB8AC3E}">
        <p14:creationId xmlns:p14="http://schemas.microsoft.com/office/powerpoint/2010/main" xmlns="" val="111244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09086718-3D64-6F8F-6F2F-B59F87C36304}"/>
              </a:ext>
            </a:extLst>
          </p:cNvPr>
          <p:cNvSpPr>
            <a:spLocks noGrp="1"/>
          </p:cNvSpPr>
          <p:nvPr>
            <p:ph type="title"/>
          </p:nvPr>
        </p:nvSpPr>
        <p:spPr>
          <a:xfrm>
            <a:off x="233079" y="-26726"/>
            <a:ext cx="4203045" cy="1375608"/>
          </a:xfrm>
        </p:spPr>
        <p:txBody>
          <a:bodyPr anchor="ctr">
            <a:normAutofit/>
          </a:bodyPr>
          <a:lstStyle/>
          <a:p>
            <a:r>
              <a:rPr lang="en-US" b="1" err="1">
                <a:solidFill>
                  <a:schemeClr val="bg1"/>
                </a:solidFill>
                <a:ea typeface="+mj-lt"/>
                <a:cs typeface="+mj-lt"/>
              </a:rPr>
              <a:t>शालपर्णी</a:t>
            </a:r>
            <a:r>
              <a:rPr lang="en-US" b="1">
                <a:solidFill>
                  <a:schemeClr val="bg1"/>
                </a:solidFill>
                <a:ea typeface="+mj-lt"/>
                <a:cs typeface="+mj-lt"/>
              </a:rPr>
              <a:t> :-</a:t>
            </a:r>
            <a:endParaRPr lang="en-US" b="1">
              <a:solidFill>
                <a:schemeClr val="bg1"/>
              </a:solidFill>
            </a:endParaRPr>
          </a:p>
          <a:p>
            <a:endParaRPr lang="en-US" b="1">
              <a:solidFill>
                <a:schemeClr val="bg1"/>
              </a:solidFill>
            </a:endParaRPr>
          </a:p>
        </p:txBody>
      </p:sp>
      <p:sp>
        <p:nvSpPr>
          <p:cNvPr id="3" name="Content Placeholder 2">
            <a:extLst>
              <a:ext uri="{FF2B5EF4-FFF2-40B4-BE49-F238E27FC236}">
                <a16:creationId xmlns:a16="http://schemas.microsoft.com/office/drawing/2014/main" xmlns="" id="{E8F3A649-1D52-38A6-44B4-4313F139F0AA}"/>
              </a:ext>
            </a:extLst>
          </p:cNvPr>
          <p:cNvSpPr>
            <a:spLocks noGrp="1"/>
          </p:cNvSpPr>
          <p:nvPr>
            <p:ph idx="1"/>
          </p:nvPr>
        </p:nvSpPr>
        <p:spPr>
          <a:xfrm>
            <a:off x="112375" y="223155"/>
            <a:ext cx="6158955" cy="3452601"/>
          </a:xfrm>
        </p:spPr>
        <p:txBody>
          <a:bodyPr vert="horz" lIns="91440" tIns="45720" rIns="91440" bIns="45720" rtlCol="0" anchor="t">
            <a:noAutofit/>
          </a:bodyPr>
          <a:lstStyle/>
          <a:p>
            <a:pPr marL="0" indent="0">
              <a:lnSpc>
                <a:spcPct val="90000"/>
              </a:lnSpc>
              <a:buNone/>
            </a:pPr>
            <a:endParaRPr lang="en-US" sz="2000" b="1">
              <a:solidFill>
                <a:schemeClr val="bg1"/>
              </a:solidFill>
              <a:ea typeface="+mn-lt"/>
              <a:cs typeface="+mn-lt"/>
            </a:endParaRPr>
          </a:p>
          <a:p>
            <a:pPr>
              <a:lnSpc>
                <a:spcPct val="90000"/>
              </a:lnSpc>
            </a:pPr>
            <a:r>
              <a:rPr lang="en-US" sz="2000" b="1">
                <a:solidFill>
                  <a:schemeClr val="bg1"/>
                </a:solidFill>
                <a:ea typeface="+mn-lt"/>
                <a:cs typeface="+mn-lt"/>
              </a:rPr>
              <a:t>  Latin name -</a:t>
            </a:r>
            <a:r>
              <a:rPr lang="en-US" sz="2000" err="1">
                <a:solidFill>
                  <a:schemeClr val="bg1"/>
                </a:solidFill>
                <a:ea typeface="+mn-lt"/>
                <a:cs typeface="+mn-lt"/>
              </a:rPr>
              <a:t>Desmodium</a:t>
            </a:r>
            <a:r>
              <a:rPr lang="en-US" sz="2000">
                <a:solidFill>
                  <a:schemeClr val="bg1"/>
                </a:solidFill>
                <a:ea typeface="+mn-lt"/>
                <a:cs typeface="+mn-lt"/>
              </a:rPr>
              <a:t> </a:t>
            </a:r>
            <a:r>
              <a:rPr lang="en-US" sz="2000" err="1">
                <a:solidFill>
                  <a:schemeClr val="bg1"/>
                </a:solidFill>
                <a:ea typeface="+mn-lt"/>
                <a:cs typeface="+mn-lt"/>
              </a:rPr>
              <a:t>gangeticum</a:t>
            </a:r>
            <a:endParaRPr lang="en-US" sz="2000" err="1">
              <a:solidFill>
                <a:schemeClr val="bg1"/>
              </a:solidFill>
            </a:endParaRPr>
          </a:p>
          <a:p>
            <a:pPr>
              <a:lnSpc>
                <a:spcPct val="90000"/>
              </a:lnSpc>
            </a:pPr>
            <a:endParaRPr lang="en-US" sz="2000">
              <a:solidFill>
                <a:schemeClr val="bg1"/>
              </a:solidFill>
              <a:ea typeface="+mn-lt"/>
              <a:cs typeface="+mn-lt"/>
            </a:endParaRPr>
          </a:p>
          <a:p>
            <a:pPr>
              <a:lnSpc>
                <a:spcPct val="90000"/>
              </a:lnSpc>
            </a:pPr>
            <a:r>
              <a:rPr lang="en-US" sz="2000" b="1">
                <a:solidFill>
                  <a:schemeClr val="bg1"/>
                </a:solidFill>
                <a:ea typeface="+mn-lt"/>
                <a:cs typeface="+mn-lt"/>
              </a:rPr>
              <a:t>Family – Fabaceae</a:t>
            </a:r>
          </a:p>
          <a:p>
            <a:pPr>
              <a:lnSpc>
                <a:spcPct val="90000"/>
              </a:lnSpc>
            </a:pPr>
            <a:endParaRPr lang="en-US" sz="2000" b="1">
              <a:solidFill>
                <a:schemeClr val="bg1"/>
              </a:solidFill>
              <a:ea typeface="+mn-lt"/>
              <a:cs typeface="+mn-lt"/>
            </a:endParaRPr>
          </a:p>
          <a:p>
            <a:pPr>
              <a:lnSpc>
                <a:spcPct val="90000"/>
              </a:lnSpc>
            </a:pPr>
            <a:r>
              <a:rPr lang="en-US" sz="2000" b="1" err="1">
                <a:solidFill>
                  <a:schemeClr val="bg1"/>
                </a:solidFill>
                <a:ea typeface="+mn-lt"/>
                <a:cs typeface="+mn-lt"/>
              </a:rPr>
              <a:t>रस</a:t>
            </a:r>
            <a:r>
              <a:rPr lang="en-US" sz="2000" b="1">
                <a:solidFill>
                  <a:schemeClr val="bg1"/>
                </a:solidFill>
                <a:ea typeface="+mn-lt"/>
                <a:cs typeface="+mn-lt"/>
              </a:rPr>
              <a:t>- </a:t>
            </a:r>
            <a:r>
              <a:rPr lang="en-US" sz="2000">
                <a:solidFill>
                  <a:schemeClr val="bg1"/>
                </a:solidFill>
                <a:ea typeface="+mn-lt"/>
                <a:cs typeface="+mn-lt"/>
              </a:rPr>
              <a:t> </a:t>
            </a:r>
            <a:r>
              <a:rPr lang="en-US" sz="2000" err="1">
                <a:solidFill>
                  <a:schemeClr val="bg1"/>
                </a:solidFill>
                <a:ea typeface="+mn-lt"/>
                <a:cs typeface="+mn-lt"/>
              </a:rPr>
              <a:t>मधुर</a:t>
            </a:r>
            <a:r>
              <a:rPr lang="en-US" sz="2000">
                <a:solidFill>
                  <a:schemeClr val="bg1"/>
                </a:solidFill>
                <a:ea typeface="+mn-lt"/>
                <a:cs typeface="+mn-lt"/>
              </a:rPr>
              <a:t>, </a:t>
            </a:r>
            <a:r>
              <a:rPr lang="en-US" sz="2000" err="1">
                <a:solidFill>
                  <a:schemeClr val="bg1"/>
                </a:solidFill>
                <a:ea typeface="+mn-lt"/>
                <a:cs typeface="+mn-lt"/>
              </a:rPr>
              <a:t>तिक्त</a:t>
            </a:r>
            <a:r>
              <a:rPr lang="en-US" sz="2000">
                <a:solidFill>
                  <a:schemeClr val="bg1"/>
                </a:solidFill>
                <a:ea typeface="+mn-lt"/>
                <a:cs typeface="+mn-lt"/>
              </a:rPr>
              <a:t> </a:t>
            </a:r>
          </a:p>
          <a:p>
            <a:pPr>
              <a:lnSpc>
                <a:spcPct val="90000"/>
              </a:lnSpc>
            </a:pPr>
            <a:endParaRPr lang="en-US" sz="2000">
              <a:solidFill>
                <a:schemeClr val="bg1"/>
              </a:solidFill>
              <a:ea typeface="+mn-lt"/>
              <a:cs typeface="+mn-lt"/>
            </a:endParaRPr>
          </a:p>
          <a:p>
            <a:pPr>
              <a:lnSpc>
                <a:spcPct val="90000"/>
              </a:lnSpc>
            </a:pPr>
            <a:r>
              <a:rPr lang="en-US" sz="2000" b="1" err="1">
                <a:solidFill>
                  <a:schemeClr val="bg1"/>
                </a:solidFill>
                <a:ea typeface="+mn-lt"/>
                <a:cs typeface="+mn-lt"/>
              </a:rPr>
              <a:t>गुण</a:t>
            </a:r>
            <a:r>
              <a:rPr lang="en-US" sz="2000" b="1">
                <a:solidFill>
                  <a:schemeClr val="bg1"/>
                </a:solidFill>
                <a:ea typeface="+mn-lt"/>
                <a:cs typeface="+mn-lt"/>
              </a:rPr>
              <a:t>-</a:t>
            </a:r>
            <a:r>
              <a:rPr lang="en-US" sz="2000">
                <a:solidFill>
                  <a:schemeClr val="bg1"/>
                </a:solidFill>
                <a:ea typeface="+mn-lt"/>
                <a:cs typeface="+mn-lt"/>
              </a:rPr>
              <a:t>  </a:t>
            </a:r>
            <a:r>
              <a:rPr lang="en-US" sz="2000" err="1">
                <a:solidFill>
                  <a:schemeClr val="bg1"/>
                </a:solidFill>
                <a:ea typeface="+mn-lt"/>
                <a:cs typeface="+mn-lt"/>
              </a:rPr>
              <a:t>गुरु</a:t>
            </a:r>
            <a:r>
              <a:rPr lang="en-US" sz="2000">
                <a:solidFill>
                  <a:schemeClr val="bg1"/>
                </a:solidFill>
                <a:ea typeface="+mn-lt"/>
                <a:cs typeface="+mn-lt"/>
              </a:rPr>
              <a:t>, </a:t>
            </a:r>
            <a:r>
              <a:rPr lang="en-US" sz="2000" err="1">
                <a:solidFill>
                  <a:schemeClr val="bg1"/>
                </a:solidFill>
                <a:ea typeface="+mn-lt"/>
                <a:cs typeface="+mn-lt"/>
              </a:rPr>
              <a:t>स्निग्ध</a:t>
            </a:r>
            <a:r>
              <a:rPr lang="en-US" sz="2000">
                <a:solidFill>
                  <a:schemeClr val="bg1"/>
                </a:solidFill>
                <a:ea typeface="+mn-lt"/>
                <a:cs typeface="+mn-lt"/>
              </a:rPr>
              <a:t> </a:t>
            </a:r>
          </a:p>
          <a:p>
            <a:pPr>
              <a:lnSpc>
                <a:spcPct val="90000"/>
              </a:lnSpc>
            </a:pPr>
            <a:endParaRPr lang="en-US" sz="2000">
              <a:solidFill>
                <a:schemeClr val="bg1"/>
              </a:solidFill>
              <a:ea typeface="+mn-lt"/>
              <a:cs typeface="+mn-lt"/>
            </a:endParaRPr>
          </a:p>
          <a:p>
            <a:pPr>
              <a:lnSpc>
                <a:spcPct val="90000"/>
              </a:lnSpc>
            </a:pPr>
            <a:r>
              <a:rPr lang="en-US" sz="2000" b="1" err="1">
                <a:solidFill>
                  <a:schemeClr val="bg1"/>
                </a:solidFill>
                <a:ea typeface="+mn-lt"/>
                <a:cs typeface="+mn-lt"/>
              </a:rPr>
              <a:t>वीर्य</a:t>
            </a:r>
            <a:r>
              <a:rPr lang="en-US" sz="2000" b="1">
                <a:solidFill>
                  <a:schemeClr val="bg1"/>
                </a:solidFill>
                <a:ea typeface="+mn-lt"/>
                <a:cs typeface="+mn-lt"/>
              </a:rPr>
              <a:t>-</a:t>
            </a:r>
            <a:r>
              <a:rPr lang="en-US" sz="2000">
                <a:solidFill>
                  <a:schemeClr val="bg1"/>
                </a:solidFill>
                <a:ea typeface="+mn-lt"/>
                <a:cs typeface="+mn-lt"/>
              </a:rPr>
              <a:t>  </a:t>
            </a:r>
            <a:r>
              <a:rPr lang="en-US" sz="2000" err="1">
                <a:solidFill>
                  <a:schemeClr val="bg1"/>
                </a:solidFill>
                <a:ea typeface="+mn-lt"/>
                <a:cs typeface="+mn-lt"/>
              </a:rPr>
              <a:t>उष्ण</a:t>
            </a:r>
            <a:endParaRPr lang="en-US" sz="2000">
              <a:solidFill>
                <a:schemeClr val="bg1"/>
              </a:solidFill>
              <a:ea typeface="+mn-lt"/>
              <a:cs typeface="+mn-lt"/>
            </a:endParaRPr>
          </a:p>
          <a:p>
            <a:pPr>
              <a:lnSpc>
                <a:spcPct val="90000"/>
              </a:lnSpc>
            </a:pPr>
            <a:endParaRPr lang="en-US" sz="2000">
              <a:solidFill>
                <a:schemeClr val="bg1"/>
              </a:solidFill>
              <a:ea typeface="+mn-lt"/>
              <a:cs typeface="+mn-lt"/>
            </a:endParaRPr>
          </a:p>
          <a:p>
            <a:pPr>
              <a:lnSpc>
                <a:spcPct val="90000"/>
              </a:lnSpc>
            </a:pPr>
            <a:r>
              <a:rPr lang="en-US" sz="2000" b="1" err="1">
                <a:solidFill>
                  <a:schemeClr val="bg1"/>
                </a:solidFill>
                <a:ea typeface="+mn-lt"/>
                <a:cs typeface="+mn-lt"/>
              </a:rPr>
              <a:t>विपाक</a:t>
            </a:r>
            <a:r>
              <a:rPr lang="en-US" sz="2000" b="1">
                <a:solidFill>
                  <a:schemeClr val="bg1"/>
                </a:solidFill>
                <a:ea typeface="+mn-lt"/>
                <a:cs typeface="+mn-lt"/>
              </a:rPr>
              <a:t> - </a:t>
            </a:r>
            <a:r>
              <a:rPr lang="en-US" sz="2000" err="1">
                <a:solidFill>
                  <a:schemeClr val="bg1"/>
                </a:solidFill>
                <a:ea typeface="+mn-lt"/>
                <a:cs typeface="+mn-lt"/>
              </a:rPr>
              <a:t>मधुर</a:t>
            </a:r>
            <a:endParaRPr lang="en-US" sz="2000">
              <a:solidFill>
                <a:schemeClr val="bg1"/>
              </a:solidFill>
              <a:ea typeface="+mn-lt"/>
              <a:cs typeface="+mn-lt"/>
            </a:endParaRPr>
          </a:p>
          <a:p>
            <a:pPr>
              <a:lnSpc>
                <a:spcPct val="90000"/>
              </a:lnSpc>
            </a:pPr>
            <a:endParaRPr lang="en-US" sz="2000" b="1">
              <a:solidFill>
                <a:schemeClr val="bg1"/>
              </a:solidFill>
            </a:endParaRPr>
          </a:p>
        </p:txBody>
      </p:sp>
      <p:pic>
        <p:nvPicPr>
          <p:cNvPr id="4" name="Picture 3" descr="Close-up of several roots&#10;&#10;Description automatically generated">
            <a:extLst>
              <a:ext uri="{FF2B5EF4-FFF2-40B4-BE49-F238E27FC236}">
                <a16:creationId xmlns:a16="http://schemas.microsoft.com/office/drawing/2014/main" xmlns="" id="{E9495D0F-5133-AC9F-EF8F-1A1ADEB9FA3F}"/>
              </a:ext>
            </a:extLst>
          </p:cNvPr>
          <p:cNvPicPr>
            <a:picLocks noChangeAspect="1"/>
          </p:cNvPicPr>
          <p:nvPr/>
        </p:nvPicPr>
        <p:blipFill>
          <a:blip r:embed="rId2"/>
          <a:stretch>
            <a:fillRect/>
          </a:stretch>
        </p:blipFill>
        <p:spPr>
          <a:xfrm>
            <a:off x="6096001" y="1346054"/>
            <a:ext cx="5143500" cy="4153376"/>
          </a:xfrm>
          <a:prstGeom prst="rect">
            <a:avLst/>
          </a:prstGeom>
        </p:spPr>
      </p:pic>
      <p:sp>
        <p:nvSpPr>
          <p:cNvPr id="15" name="Isosceles Triangle 14">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xmlns="" id="{C8E50E9C-5657-1D3B-FE5E-B15155C46D77}"/>
              </a:ext>
            </a:extLst>
          </p:cNvPr>
          <p:cNvSpPr txBox="1"/>
          <p:nvPr/>
        </p:nvSpPr>
        <p:spPr>
          <a:xfrm>
            <a:off x="114759" y="5112542"/>
            <a:ext cx="39183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Chemical composition :-</a:t>
            </a:r>
          </a:p>
        </p:txBody>
      </p:sp>
      <p:sp>
        <p:nvSpPr>
          <p:cNvPr id="6" name="TextBox 5">
            <a:extLst>
              <a:ext uri="{FF2B5EF4-FFF2-40B4-BE49-F238E27FC236}">
                <a16:creationId xmlns:a16="http://schemas.microsoft.com/office/drawing/2014/main" xmlns="" id="{B2186818-A3A5-6F3B-733B-57C3E69D39C0}"/>
              </a:ext>
            </a:extLst>
          </p:cNvPr>
          <p:cNvSpPr txBox="1"/>
          <p:nvPr/>
        </p:nvSpPr>
        <p:spPr>
          <a:xfrm>
            <a:off x="119349" y="5537589"/>
            <a:ext cx="5054949" cy="1351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ea typeface="+mn-lt"/>
                <a:cs typeface="+mn-lt"/>
              </a:rPr>
              <a:t>Rich in flavonoids, alkaloids, pterocarpans, phytosterol,  phenylpropanoids,</a:t>
            </a:r>
          </a:p>
          <a:p>
            <a:r>
              <a:rPr lang="en-US" sz="2000" err="1">
                <a:solidFill>
                  <a:schemeClr val="bg1"/>
                </a:solidFill>
              </a:rPr>
              <a:t>Voltile</a:t>
            </a:r>
            <a:r>
              <a:rPr lang="en-US" sz="2000">
                <a:solidFill>
                  <a:schemeClr val="bg1"/>
                </a:solidFill>
              </a:rPr>
              <a:t> oil .</a:t>
            </a:r>
          </a:p>
        </p:txBody>
      </p:sp>
    </p:spTree>
    <p:extLst>
      <p:ext uri="{BB962C8B-B14F-4D97-AF65-F5344CB8AC3E}">
        <p14:creationId xmlns:p14="http://schemas.microsoft.com/office/powerpoint/2010/main" xmlns="" val="3839982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A0B4095-DBF1-EF43-6F37-7453D744C4B5}"/>
              </a:ext>
            </a:extLst>
          </p:cNvPr>
          <p:cNvSpPr txBox="1"/>
          <p:nvPr/>
        </p:nvSpPr>
        <p:spPr>
          <a:xfrm>
            <a:off x="151481" y="4589"/>
            <a:ext cx="533216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Doshakarma</a:t>
            </a:r>
            <a:r>
              <a:rPr lang="en-US" sz="2400" b="1">
                <a:ea typeface="+mn-lt"/>
                <a:cs typeface="+mn-lt"/>
              </a:rPr>
              <a:t>:</a:t>
            </a:r>
            <a:r>
              <a:rPr lang="en-US" sz="2400">
                <a:ea typeface="+mn-lt"/>
                <a:cs typeface="+mn-lt"/>
              </a:rPr>
              <a:t> </a:t>
            </a:r>
            <a:r>
              <a:rPr lang="en-US" sz="2400" err="1">
                <a:ea typeface="+mn-lt"/>
                <a:cs typeface="+mn-lt"/>
              </a:rPr>
              <a:t>Tridoshahara</a:t>
            </a:r>
            <a:endParaRPr lang="en-US" sz="2400"/>
          </a:p>
          <a:p>
            <a:endParaRPr lang="en-US" sz="2400"/>
          </a:p>
          <a:p>
            <a:r>
              <a:rPr lang="en-US" sz="2400" b="1" err="1">
                <a:ea typeface="+mn-lt"/>
                <a:cs typeface="+mn-lt"/>
              </a:rPr>
              <a:t>Dhatukarma</a:t>
            </a:r>
            <a:r>
              <a:rPr lang="en-US" sz="2400">
                <a:ea typeface="+mn-lt"/>
                <a:cs typeface="+mn-lt"/>
              </a:rPr>
              <a:t>: Balya,  </a:t>
            </a:r>
            <a:r>
              <a:rPr lang="en-US" sz="2400" err="1">
                <a:ea typeface="+mn-lt"/>
                <a:cs typeface="+mn-lt"/>
              </a:rPr>
              <a:t>Vrishya</a:t>
            </a:r>
            <a:endParaRPr lang="en-US" sz="2400"/>
          </a:p>
          <a:p>
            <a:endParaRPr lang="en-US" sz="2400"/>
          </a:p>
          <a:p>
            <a:r>
              <a:rPr lang="en-US" sz="2400" b="1" err="1">
                <a:ea typeface="+mn-lt"/>
                <a:cs typeface="+mn-lt"/>
              </a:rPr>
              <a:t>Malakarma</a:t>
            </a:r>
            <a:r>
              <a:rPr lang="en-US" sz="2400" b="1">
                <a:ea typeface="+mn-lt"/>
                <a:cs typeface="+mn-lt"/>
              </a:rPr>
              <a:t>:</a:t>
            </a:r>
            <a:r>
              <a:rPr lang="en-US" sz="2400">
                <a:ea typeface="+mn-lt"/>
                <a:cs typeface="+mn-lt"/>
              </a:rPr>
              <a:t> </a:t>
            </a:r>
            <a:r>
              <a:rPr lang="en-US" sz="2400" err="1">
                <a:ea typeface="+mn-lt"/>
                <a:cs typeface="+mn-lt"/>
              </a:rPr>
              <a:t>Mutral</a:t>
            </a:r>
            <a:endParaRPr lang="en-US" sz="2400"/>
          </a:p>
        </p:txBody>
      </p:sp>
      <p:sp>
        <p:nvSpPr>
          <p:cNvPr id="3" name="TextBox 2">
            <a:extLst>
              <a:ext uri="{FF2B5EF4-FFF2-40B4-BE49-F238E27FC236}">
                <a16:creationId xmlns:a16="http://schemas.microsoft.com/office/drawing/2014/main" xmlns="" id="{9A783270-4B34-1791-1E26-BA67A9E18FC1}"/>
              </a:ext>
            </a:extLst>
          </p:cNvPr>
          <p:cNvSpPr txBox="1"/>
          <p:nvPr/>
        </p:nvSpPr>
        <p:spPr>
          <a:xfrm>
            <a:off x="156727" y="3215881"/>
            <a:ext cx="972054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1.Ardita </a:t>
            </a:r>
            <a:r>
              <a:rPr lang="en-US" sz="2400" b="1" err="1">
                <a:ea typeface="+mn-lt"/>
                <a:cs typeface="+mn-lt"/>
              </a:rPr>
              <a:t>vata</a:t>
            </a:r>
            <a:r>
              <a:rPr lang="en-US" sz="2400" b="1">
                <a:ea typeface="+mn-lt"/>
                <a:cs typeface="+mn-lt"/>
              </a:rPr>
              <a:t> (hemicrania):</a:t>
            </a:r>
            <a:r>
              <a:rPr lang="en-US" sz="2400">
                <a:ea typeface="+mn-lt"/>
                <a:cs typeface="+mn-lt"/>
              </a:rPr>
              <a:t> Juice of </a:t>
            </a:r>
            <a:r>
              <a:rPr lang="en-US" sz="2400" err="1">
                <a:ea typeface="+mn-lt"/>
                <a:cs typeface="+mn-lt"/>
              </a:rPr>
              <a:t>Shalaparni</a:t>
            </a:r>
            <a:r>
              <a:rPr lang="en-US" sz="2400">
                <a:ea typeface="+mn-lt"/>
                <a:cs typeface="+mn-lt"/>
              </a:rPr>
              <a:t> should be applied   locally or snuffed to alleviate hemicranias .</a:t>
            </a:r>
            <a:endParaRPr lang="en-US" sz="2400" err="1"/>
          </a:p>
          <a:p>
            <a:endParaRPr lang="en-US" sz="2400"/>
          </a:p>
          <a:p>
            <a:r>
              <a:rPr lang="en-US" sz="2400" b="1">
                <a:ea typeface="+mn-lt"/>
                <a:cs typeface="+mn-lt"/>
              </a:rPr>
              <a:t>2. Sukha </a:t>
            </a:r>
            <a:r>
              <a:rPr lang="en-US" sz="2400" b="1" err="1">
                <a:ea typeface="+mn-lt"/>
                <a:cs typeface="+mn-lt"/>
              </a:rPr>
              <a:t>Prasava</a:t>
            </a:r>
            <a:r>
              <a:rPr lang="en-US" sz="2400" b="1">
                <a:ea typeface="+mn-lt"/>
                <a:cs typeface="+mn-lt"/>
              </a:rPr>
              <a:t> Dharana (for easy delivery): </a:t>
            </a:r>
            <a:r>
              <a:rPr lang="en-US" sz="2400">
                <a:ea typeface="+mn-lt"/>
                <a:cs typeface="+mn-lt"/>
              </a:rPr>
              <a:t>Application of the </a:t>
            </a:r>
            <a:r>
              <a:rPr lang="en-US" sz="2400" err="1">
                <a:ea typeface="+mn-lt"/>
                <a:cs typeface="+mn-lt"/>
              </a:rPr>
              <a:t>Shalaparni</a:t>
            </a:r>
            <a:r>
              <a:rPr lang="en-US" sz="2400">
                <a:ea typeface="+mn-lt"/>
                <a:cs typeface="+mn-lt"/>
              </a:rPr>
              <a:t> root paste on navel, pelvis, vulva, etc. expels the confounded </a:t>
            </a:r>
            <a:r>
              <a:rPr lang="en-US" sz="2400" err="1">
                <a:ea typeface="+mn-lt"/>
                <a:cs typeface="+mn-lt"/>
              </a:rPr>
              <a:t>foetus</a:t>
            </a:r>
            <a:r>
              <a:rPr lang="en-US" sz="2400">
                <a:ea typeface="+mn-lt"/>
                <a:cs typeface="+mn-lt"/>
              </a:rPr>
              <a:t> .</a:t>
            </a:r>
          </a:p>
          <a:p>
            <a:endParaRPr lang="en-US" sz="2400"/>
          </a:p>
        </p:txBody>
      </p:sp>
      <p:sp>
        <p:nvSpPr>
          <p:cNvPr id="4" name="TextBox 3">
            <a:extLst>
              <a:ext uri="{FF2B5EF4-FFF2-40B4-BE49-F238E27FC236}">
                <a16:creationId xmlns:a16="http://schemas.microsoft.com/office/drawing/2014/main" xmlns="" id="{D54DD452-B03B-B558-9DCC-7199074DE74D}"/>
              </a:ext>
            </a:extLst>
          </p:cNvPr>
          <p:cNvSpPr txBox="1"/>
          <p:nvPr/>
        </p:nvSpPr>
        <p:spPr>
          <a:xfrm>
            <a:off x="154459" y="2335796"/>
            <a:ext cx="43186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a:t>
            </a:r>
          </a:p>
        </p:txBody>
      </p:sp>
    </p:spTree>
    <p:extLst>
      <p:ext uri="{BB962C8B-B14F-4D97-AF65-F5344CB8AC3E}">
        <p14:creationId xmlns:p14="http://schemas.microsoft.com/office/powerpoint/2010/main" xmlns="" val="222211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E4A1408-BAB4-DCBB-6975-379A1AAD887E}"/>
              </a:ext>
            </a:extLst>
          </p:cNvPr>
          <p:cNvSpPr txBox="1"/>
          <p:nvPr/>
        </p:nvSpPr>
        <p:spPr>
          <a:xfrm>
            <a:off x="194452" y="648269"/>
            <a:ext cx="10362782"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t>3. Diseases of eye:</a:t>
            </a:r>
            <a:r>
              <a:rPr lang="en-US" sz="2600"/>
              <a:t> </a:t>
            </a:r>
            <a:r>
              <a:rPr lang="en-US" sz="2600" err="1"/>
              <a:t>Shalaparni</a:t>
            </a:r>
            <a:r>
              <a:rPr lang="en-US" sz="2600"/>
              <a:t> root combined with rock salt and </a:t>
            </a:r>
            <a:r>
              <a:rPr lang="en-US" sz="2600" err="1"/>
              <a:t>marich</a:t>
            </a:r>
            <a:r>
              <a:rPr lang="en-US" sz="2600"/>
              <a:t> and rubbed with sour gruel in a copper vessel should be used as collyrium; it destroys pila .</a:t>
            </a:r>
          </a:p>
          <a:p>
            <a:endParaRPr lang="en-US" sz="2600"/>
          </a:p>
          <a:p>
            <a:r>
              <a:rPr lang="en-US" sz="2600" b="1"/>
              <a:t>4. </a:t>
            </a:r>
            <a:r>
              <a:rPr lang="en-US" sz="2600" b="1" err="1"/>
              <a:t>Hrit-shoola</a:t>
            </a:r>
            <a:r>
              <a:rPr lang="en-US" sz="2600" b="1"/>
              <a:t> (cardiac pain): </a:t>
            </a:r>
            <a:r>
              <a:rPr lang="en-US" sz="2600" err="1"/>
              <a:t>Shalaparni</a:t>
            </a:r>
            <a:r>
              <a:rPr lang="en-US" sz="2600"/>
              <a:t> boiled with milk is efficacious in cardiac pain .</a:t>
            </a:r>
          </a:p>
          <a:p>
            <a:endParaRPr lang="en-US" sz="2600"/>
          </a:p>
          <a:p>
            <a:r>
              <a:rPr lang="en-US" sz="2600" b="1"/>
              <a:t>5. Rakta pitta (hemorrhage):</a:t>
            </a:r>
            <a:r>
              <a:rPr lang="en-US" sz="2600"/>
              <a:t> </a:t>
            </a:r>
            <a:r>
              <a:rPr lang="en-US" sz="2600" err="1"/>
              <a:t>Shalaparni</a:t>
            </a:r>
            <a:r>
              <a:rPr lang="en-US" sz="2600"/>
              <a:t> with </a:t>
            </a:r>
            <a:r>
              <a:rPr lang="en-US" sz="2600" err="1"/>
              <a:t>mudga</a:t>
            </a:r>
            <a:r>
              <a:rPr lang="en-US" sz="2600"/>
              <a:t> rasa in </a:t>
            </a:r>
            <a:r>
              <a:rPr lang="en-US" sz="2600" err="1"/>
              <a:t>ahara</a:t>
            </a:r>
            <a:r>
              <a:rPr lang="en-US" sz="2600"/>
              <a:t> .</a:t>
            </a:r>
          </a:p>
          <a:p>
            <a:endParaRPr lang="en-US" sz="2600"/>
          </a:p>
          <a:p>
            <a:r>
              <a:rPr lang="en-US" sz="2600" b="1"/>
              <a:t>6. </a:t>
            </a:r>
            <a:r>
              <a:rPr lang="en-US" sz="2600" b="1" err="1"/>
              <a:t>Vatarakta</a:t>
            </a:r>
            <a:r>
              <a:rPr lang="en-US" sz="2600" b="1"/>
              <a:t> (gout):</a:t>
            </a:r>
            <a:r>
              <a:rPr lang="en-US" sz="2600"/>
              <a:t> </a:t>
            </a:r>
            <a:r>
              <a:rPr lang="en-US" sz="2600" err="1"/>
              <a:t>Shalaparni</a:t>
            </a:r>
            <a:r>
              <a:rPr lang="en-US" sz="2600"/>
              <a:t>, </a:t>
            </a:r>
            <a:r>
              <a:rPr lang="en-US" sz="2600" err="1"/>
              <a:t>Prisniparni</a:t>
            </a:r>
            <a:r>
              <a:rPr lang="en-US" sz="2600"/>
              <a:t>, and both types of  Brihati are pounded with milk and mixed  with </a:t>
            </a:r>
            <a:r>
              <a:rPr lang="en-US" sz="2600" err="1"/>
              <a:t>tarpana</a:t>
            </a:r>
            <a:r>
              <a:rPr lang="en-US" sz="2600"/>
              <a:t>  and applied externally in gout .</a:t>
            </a:r>
          </a:p>
          <a:p>
            <a:pPr algn="l"/>
            <a:endParaRPr lang="en-US" sz="2600"/>
          </a:p>
        </p:txBody>
      </p:sp>
    </p:spTree>
    <p:extLst>
      <p:ext uri="{BB962C8B-B14F-4D97-AF65-F5344CB8AC3E}">
        <p14:creationId xmlns:p14="http://schemas.microsoft.com/office/powerpoint/2010/main" xmlns="" val="54640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D343896D-FD03-CB90-1658-3FF9087E38AD}"/>
              </a:ext>
            </a:extLst>
          </p:cNvPr>
          <p:cNvSpPr>
            <a:spLocks noGrp="1"/>
          </p:cNvSpPr>
          <p:nvPr>
            <p:ph type="title"/>
          </p:nvPr>
        </p:nvSpPr>
        <p:spPr>
          <a:xfrm>
            <a:off x="643467" y="816638"/>
            <a:ext cx="3367359" cy="5224724"/>
          </a:xfrm>
        </p:spPr>
        <p:txBody>
          <a:bodyPr anchor="ctr">
            <a:normAutofit/>
          </a:bodyPr>
          <a:lstStyle/>
          <a:p>
            <a:r>
              <a:rPr lang="en-US"/>
              <a:t>Reference in </a:t>
            </a:r>
            <a:r>
              <a:rPr lang="en-US" err="1"/>
              <a:t>ayurvedic</a:t>
            </a:r>
            <a:r>
              <a:rPr lang="en-US"/>
              <a:t> text :</a:t>
            </a:r>
          </a:p>
        </p:txBody>
      </p:sp>
      <p:graphicFrame>
        <p:nvGraphicFramePr>
          <p:cNvPr id="24" name="Content Placeholder 2">
            <a:extLst>
              <a:ext uri="{FF2B5EF4-FFF2-40B4-BE49-F238E27FC236}">
                <a16:creationId xmlns:a16="http://schemas.microsoft.com/office/drawing/2014/main" xmlns="" id="{0E0D4359-5811-83DC-9D72-427BF6B322D8}"/>
              </a:ext>
            </a:extLst>
          </p:cNvPr>
          <p:cNvGraphicFramePr>
            <a:graphicFrameLocks noGrp="1"/>
          </p:cNvGraphicFramePr>
          <p:nvPr>
            <p:ph idx="1"/>
          </p:nvPr>
        </p:nvGraphicFramePr>
        <p:xfrm>
          <a:off x="4119758" y="1169206"/>
          <a:ext cx="8190870" cy="522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2916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xmlns="" id="{D920209C-E85B-4D6F-A56F-724F5ADA81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48" name="Straight Connector 47">
              <a:extLst>
                <a:ext uri="{FF2B5EF4-FFF2-40B4-BE49-F238E27FC236}">
                  <a16:creationId xmlns:a16="http://schemas.microsoft.com/office/drawing/2014/main" xmlns="" id="{9125522E-1DFD-4F78-912B-B922A2D39D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 id="{FDA72C10-FE9D-49B3-80CB-A7EE8BCB3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xmlns="" id="{6E7DF470-1055-45E4-AB9D-11E42EC53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5">
              <a:extLst>
                <a:ext uri="{FF2B5EF4-FFF2-40B4-BE49-F238E27FC236}">
                  <a16:creationId xmlns:a16="http://schemas.microsoft.com/office/drawing/2014/main" xmlns="" id="{6AA35CFF-3837-4B7F-B875-718AC2E14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xmlns="" id="{62F41804-A347-47E3-8BD8-BD00CF2F64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xmlns="" id="{76894B81-EE9C-4546-BCFA-DD9ED2C0A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a:extLst>
                <a:ext uri="{FF2B5EF4-FFF2-40B4-BE49-F238E27FC236}">
                  <a16:creationId xmlns:a16="http://schemas.microsoft.com/office/drawing/2014/main" xmlns="" id="{3AF181D1-71AC-43D8-A6E1-D4C488D5D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9">
              <a:extLst>
                <a:ext uri="{FF2B5EF4-FFF2-40B4-BE49-F238E27FC236}">
                  <a16:creationId xmlns:a16="http://schemas.microsoft.com/office/drawing/2014/main" xmlns="" id="{4132D661-917C-4D2D-8E37-8590B55D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xmlns="" id="{7969643D-8B71-434D-A235-68CB241F9D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xmlns="" id="{DF15C24A-4BCF-47C0-B2FA-76A0EF338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9" name="Rectangle 58">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552DD18D-433E-615E-2A1D-C62403E90F3A}"/>
              </a:ext>
            </a:extLst>
          </p:cNvPr>
          <p:cNvSpPr txBox="1"/>
          <p:nvPr/>
        </p:nvSpPr>
        <p:spPr>
          <a:xfrm>
            <a:off x="966091" y="262021"/>
            <a:ext cx="10197494" cy="109945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पृश्निपर्णी :-</a:t>
            </a: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p:txBody>
      </p:sp>
      <p:sp>
        <p:nvSpPr>
          <p:cNvPr id="61" name="Isosceles Triangle 60">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xmlns="" id="{5DCBD2B9-F2A8-1405-6327-4FFF307C6101}"/>
              </a:ext>
            </a:extLst>
          </p:cNvPr>
          <p:cNvSpPr txBox="1"/>
          <p:nvPr/>
        </p:nvSpPr>
        <p:spPr>
          <a:xfrm>
            <a:off x="855578" y="4979737"/>
            <a:ext cx="10389936" cy="20159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err="1">
                <a:ea typeface="+mn-lt"/>
                <a:cs typeface="+mn-lt"/>
              </a:rPr>
              <a:t>पिठवन</a:t>
            </a:r>
            <a:r>
              <a:rPr lang="en-US" sz="2400" b="1">
                <a:ea typeface="+mn-lt"/>
                <a:cs typeface="+mn-lt"/>
              </a:rPr>
              <a:t> </a:t>
            </a:r>
            <a:r>
              <a:rPr lang="en-US" sz="2400" b="1" err="1">
                <a:ea typeface="+mn-lt"/>
                <a:cs typeface="+mn-lt"/>
              </a:rPr>
              <a:t>के</a:t>
            </a:r>
            <a:r>
              <a:rPr lang="en-US" sz="2400" b="1">
                <a:ea typeface="+mn-lt"/>
                <a:cs typeface="+mn-lt"/>
              </a:rPr>
              <a:t> </a:t>
            </a:r>
            <a:r>
              <a:rPr lang="en-US" sz="2400" b="1" err="1">
                <a:ea typeface="+mn-lt"/>
                <a:cs typeface="+mn-lt"/>
              </a:rPr>
              <a:t>नाम</a:t>
            </a:r>
            <a:r>
              <a:rPr lang="en-US" sz="2400" b="1">
                <a:ea typeface="+mn-lt"/>
                <a:cs typeface="+mn-lt"/>
              </a:rPr>
              <a:t> </a:t>
            </a:r>
            <a:r>
              <a:rPr lang="en-US" sz="2400" b="1" err="1">
                <a:ea typeface="+mn-lt"/>
                <a:cs typeface="+mn-lt"/>
              </a:rPr>
              <a:t>तथा</a:t>
            </a:r>
            <a:r>
              <a:rPr lang="en-US" sz="2400" b="1">
                <a:ea typeface="+mn-lt"/>
                <a:cs typeface="+mn-lt"/>
              </a:rPr>
              <a:t> </a:t>
            </a:r>
            <a:r>
              <a:rPr lang="en-US" sz="2400" b="1" err="1">
                <a:ea typeface="+mn-lt"/>
                <a:cs typeface="+mn-lt"/>
              </a:rPr>
              <a:t>गुण</a:t>
            </a:r>
            <a:r>
              <a:rPr lang="en-US" sz="2400" b="1">
                <a:ea typeface="+mn-lt"/>
                <a:cs typeface="+mn-lt"/>
              </a:rPr>
              <a:t>- </a:t>
            </a:r>
            <a:r>
              <a:rPr lang="en-US" sz="2400" err="1">
                <a:ea typeface="+mn-lt"/>
                <a:cs typeface="+mn-lt"/>
              </a:rPr>
              <a:t>पृश्निपर्णी</a:t>
            </a:r>
            <a:r>
              <a:rPr lang="en-US" sz="2400">
                <a:ea typeface="+mn-lt"/>
                <a:cs typeface="+mn-lt"/>
              </a:rPr>
              <a:t>, </a:t>
            </a:r>
            <a:r>
              <a:rPr lang="en-US" sz="2400" err="1">
                <a:ea typeface="+mn-lt"/>
                <a:cs typeface="+mn-lt"/>
              </a:rPr>
              <a:t>पृथक्पर्णी</a:t>
            </a:r>
            <a:r>
              <a:rPr lang="en-US" sz="2400">
                <a:ea typeface="+mn-lt"/>
                <a:cs typeface="+mn-lt"/>
              </a:rPr>
              <a:t>, </a:t>
            </a:r>
            <a:r>
              <a:rPr lang="en-US" sz="2400" err="1">
                <a:ea typeface="+mn-lt"/>
                <a:cs typeface="+mn-lt"/>
              </a:rPr>
              <a:t>चित्रपर्णी</a:t>
            </a:r>
            <a:r>
              <a:rPr lang="en-US" sz="2400">
                <a:ea typeface="+mn-lt"/>
                <a:cs typeface="+mn-lt"/>
              </a:rPr>
              <a:t>, </a:t>
            </a:r>
            <a:r>
              <a:rPr lang="en-US" sz="2400" err="1">
                <a:ea typeface="+mn-lt"/>
                <a:cs typeface="+mn-lt"/>
              </a:rPr>
              <a:t>अहिपर्णी</a:t>
            </a:r>
            <a:r>
              <a:rPr lang="en-US" sz="2400">
                <a:ea typeface="+mn-lt"/>
                <a:cs typeface="+mn-lt"/>
              </a:rPr>
              <a:t>, </a:t>
            </a:r>
            <a:r>
              <a:rPr lang="en-US" sz="2400" err="1">
                <a:ea typeface="+mn-lt"/>
                <a:cs typeface="+mn-lt"/>
              </a:rPr>
              <a:t>क्रोष्टुविन्ना</a:t>
            </a:r>
            <a:r>
              <a:rPr lang="en-US" sz="2400">
                <a:ea typeface="+mn-lt"/>
                <a:cs typeface="+mn-lt"/>
              </a:rPr>
              <a:t>, </a:t>
            </a:r>
            <a:r>
              <a:rPr lang="en-US" sz="2400" err="1">
                <a:ea typeface="+mn-lt"/>
                <a:cs typeface="+mn-lt"/>
              </a:rPr>
              <a:t>सिहपुच्छी</a:t>
            </a:r>
            <a:r>
              <a:rPr lang="en-US" sz="2400">
                <a:ea typeface="+mn-lt"/>
                <a:cs typeface="+mn-lt"/>
              </a:rPr>
              <a:t>, </a:t>
            </a:r>
            <a:r>
              <a:rPr lang="en-US" sz="2400" err="1">
                <a:ea typeface="+mn-lt"/>
                <a:cs typeface="+mn-lt"/>
              </a:rPr>
              <a:t>कलशी</a:t>
            </a:r>
            <a:r>
              <a:rPr lang="en-US" sz="2400">
                <a:ea typeface="+mn-lt"/>
                <a:cs typeface="+mn-lt"/>
              </a:rPr>
              <a:t>, </a:t>
            </a:r>
            <a:r>
              <a:rPr lang="en-US" sz="2400" err="1">
                <a:ea typeface="+mn-lt"/>
                <a:cs typeface="+mn-lt"/>
              </a:rPr>
              <a:t>धावनी</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गुहा</a:t>
            </a:r>
            <a:r>
              <a:rPr lang="en-US" sz="2400">
                <a:ea typeface="+mn-lt"/>
                <a:cs typeface="+mn-lt"/>
              </a:rPr>
              <a:t> </a:t>
            </a:r>
            <a:r>
              <a:rPr lang="en-US" sz="2400" err="1">
                <a:ea typeface="+mn-lt"/>
                <a:cs typeface="+mn-lt"/>
              </a:rPr>
              <a:t>ये</a:t>
            </a:r>
            <a:r>
              <a:rPr lang="en-US" sz="2400">
                <a:ea typeface="+mn-lt"/>
                <a:cs typeface="+mn-lt"/>
              </a:rPr>
              <a:t> </a:t>
            </a:r>
            <a:r>
              <a:rPr lang="en-US" sz="2400" err="1">
                <a:ea typeface="+mn-lt"/>
                <a:cs typeface="+mn-lt"/>
              </a:rPr>
              <a:t>सब</a:t>
            </a:r>
            <a:r>
              <a:rPr lang="en-US" sz="2400">
                <a:ea typeface="+mn-lt"/>
                <a:cs typeface="+mn-lt"/>
              </a:rPr>
              <a:t> </a:t>
            </a:r>
            <a:r>
              <a:rPr lang="en-US" sz="2400" err="1">
                <a:ea typeface="+mn-lt"/>
                <a:cs typeface="+mn-lt"/>
              </a:rPr>
              <a:t>संस्कृत</a:t>
            </a:r>
            <a:r>
              <a:rPr lang="en-US" sz="2400">
                <a:ea typeface="+mn-lt"/>
                <a:cs typeface="+mn-lt"/>
              </a:rPr>
              <a:t> </a:t>
            </a:r>
            <a:r>
              <a:rPr lang="en-US" sz="2400" err="1">
                <a:ea typeface="+mn-lt"/>
                <a:cs typeface="+mn-lt"/>
              </a:rPr>
              <a:t>नाम</a:t>
            </a:r>
            <a:r>
              <a:rPr lang="en-US" sz="2400">
                <a:ea typeface="+mn-lt"/>
                <a:cs typeface="+mn-lt"/>
              </a:rPr>
              <a:t> </a:t>
            </a:r>
            <a:r>
              <a:rPr lang="en-US" sz="2400" err="1">
                <a:ea typeface="+mn-lt"/>
                <a:cs typeface="+mn-lt"/>
              </a:rPr>
              <a:t>पिठवन</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पिठवन</a:t>
            </a:r>
            <a:r>
              <a:rPr lang="en-US" sz="2400">
                <a:ea typeface="+mn-lt"/>
                <a:cs typeface="+mn-lt"/>
              </a:rPr>
              <a:t>- </a:t>
            </a:r>
            <a:r>
              <a:rPr lang="en-US" sz="2400" err="1">
                <a:ea typeface="+mn-lt"/>
                <a:cs typeface="+mn-lt"/>
              </a:rPr>
              <a:t>त्रिदोष</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वाली</a:t>
            </a:r>
            <a:r>
              <a:rPr lang="en-US" sz="2400">
                <a:ea typeface="+mn-lt"/>
                <a:cs typeface="+mn-lt"/>
              </a:rPr>
              <a:t>, </a:t>
            </a:r>
            <a:r>
              <a:rPr lang="en-US" sz="2400" err="1">
                <a:ea typeface="+mn-lt"/>
                <a:cs typeface="+mn-lt"/>
              </a:rPr>
              <a:t>वृष्य</a:t>
            </a:r>
            <a:r>
              <a:rPr lang="en-US" sz="2400">
                <a:ea typeface="+mn-lt"/>
                <a:cs typeface="+mn-lt"/>
              </a:rPr>
              <a:t>, </a:t>
            </a:r>
            <a:r>
              <a:rPr lang="en-US" sz="2400" err="1">
                <a:ea typeface="+mn-lt"/>
                <a:cs typeface="+mn-lt"/>
              </a:rPr>
              <a:t>उष्णवीर्य</a:t>
            </a:r>
            <a:r>
              <a:rPr lang="en-US" sz="2400">
                <a:ea typeface="+mn-lt"/>
                <a:cs typeface="+mn-lt"/>
              </a:rPr>
              <a:t>, </a:t>
            </a:r>
            <a:r>
              <a:rPr lang="en-US" sz="2400" err="1">
                <a:ea typeface="+mn-lt"/>
                <a:cs typeface="+mn-lt"/>
              </a:rPr>
              <a:t>मधुर</a:t>
            </a:r>
            <a:r>
              <a:rPr lang="en-US" sz="2400">
                <a:ea typeface="+mn-lt"/>
                <a:cs typeface="+mn-lt"/>
              </a:rPr>
              <a:t> </a:t>
            </a:r>
            <a:r>
              <a:rPr lang="en-US" sz="2400" err="1">
                <a:ea typeface="+mn-lt"/>
                <a:cs typeface="+mn-lt"/>
              </a:rPr>
              <a:t>रस</a:t>
            </a:r>
            <a:r>
              <a:rPr lang="en-US" sz="2400">
                <a:ea typeface="+mn-lt"/>
                <a:cs typeface="+mn-lt"/>
              </a:rPr>
              <a:t> </a:t>
            </a:r>
            <a:r>
              <a:rPr lang="en-US" sz="2400" err="1">
                <a:ea typeface="+mn-lt"/>
                <a:cs typeface="+mn-lt"/>
              </a:rPr>
              <a:t>युक्त</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संग्राही</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यह</a:t>
            </a:r>
            <a:r>
              <a:rPr lang="en-US" sz="2400">
                <a:ea typeface="+mn-lt"/>
                <a:cs typeface="+mn-lt"/>
              </a:rPr>
              <a:t> </a:t>
            </a:r>
            <a:r>
              <a:rPr lang="en-US" sz="2400" err="1">
                <a:ea typeface="+mn-lt"/>
                <a:cs typeface="+mn-lt"/>
              </a:rPr>
              <a:t>दाह</a:t>
            </a:r>
            <a:r>
              <a:rPr lang="en-US" sz="2400">
                <a:ea typeface="+mn-lt"/>
                <a:cs typeface="+mn-lt"/>
              </a:rPr>
              <a:t>, </a:t>
            </a:r>
            <a:r>
              <a:rPr lang="en-US" sz="2400" err="1">
                <a:ea typeface="+mn-lt"/>
                <a:cs typeface="+mn-lt"/>
              </a:rPr>
              <a:t>ज्वर</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रक्तातिसार</a:t>
            </a:r>
            <a:r>
              <a:rPr lang="en-US" sz="2400">
                <a:ea typeface="+mn-lt"/>
                <a:cs typeface="+mn-lt"/>
              </a:rPr>
              <a:t>, </a:t>
            </a:r>
            <a:r>
              <a:rPr lang="en-US" sz="2400" err="1">
                <a:ea typeface="+mn-lt"/>
                <a:cs typeface="+mn-lt"/>
              </a:rPr>
              <a:t>तृषा</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वमन</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करती</a:t>
            </a:r>
            <a:r>
              <a:rPr lang="en-US" sz="2400">
                <a:ea typeface="+mn-lt"/>
                <a:cs typeface="+mn-lt"/>
              </a:rPr>
              <a:t> </a:t>
            </a:r>
            <a:r>
              <a:rPr lang="en-US" sz="2400" err="1">
                <a:ea typeface="+mn-lt"/>
                <a:cs typeface="+mn-lt"/>
              </a:rPr>
              <a:t>है</a:t>
            </a:r>
            <a:r>
              <a:rPr lang="en-US" sz="2400">
                <a:ea typeface="+mn-lt"/>
                <a:cs typeface="+mn-lt"/>
              </a:rPr>
              <a:t>।</a:t>
            </a:r>
            <a:endParaRPr lang="en-US" sz="2400"/>
          </a:p>
          <a:p>
            <a:pPr algn="l">
              <a:spcAft>
                <a:spcPts val="600"/>
              </a:spcAft>
            </a:pPr>
            <a:endParaRPr lang="en-US" sz="2400"/>
          </a:p>
        </p:txBody>
      </p:sp>
      <p:graphicFrame>
        <p:nvGraphicFramePr>
          <p:cNvPr id="43" name="TextBox 2">
            <a:extLst>
              <a:ext uri="{FF2B5EF4-FFF2-40B4-BE49-F238E27FC236}">
                <a16:creationId xmlns:a16="http://schemas.microsoft.com/office/drawing/2014/main" xmlns="" id="{57EA73A1-AF10-CEF8-F0DA-FA4906365050}"/>
              </a:ext>
            </a:extLst>
          </p:cNvPr>
          <p:cNvGraphicFramePr/>
          <p:nvPr>
            <p:extLst>
              <p:ext uri="{D42A27DB-BD31-4B8C-83A1-F6EECF244321}">
                <p14:modId xmlns:p14="http://schemas.microsoft.com/office/powerpoint/2010/main" xmlns="" val="834519339"/>
              </p:ext>
            </p:extLst>
          </p:nvPr>
        </p:nvGraphicFramePr>
        <p:xfrm>
          <a:off x="1286933" y="371069"/>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7" name="TextBox 76">
            <a:extLst>
              <a:ext uri="{FF2B5EF4-FFF2-40B4-BE49-F238E27FC236}">
                <a16:creationId xmlns:a16="http://schemas.microsoft.com/office/drawing/2014/main" xmlns="" id="{0DD5C4E6-9FE5-4090-8830-9304A8D43DB1}"/>
              </a:ext>
            </a:extLst>
          </p:cNvPr>
          <p:cNvSpPr txBox="1"/>
          <p:nvPr/>
        </p:nvSpPr>
        <p:spPr>
          <a:xfrm>
            <a:off x="8141368" y="4211052"/>
            <a:ext cx="359877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endParaRPr lang="en-US"/>
          </a:p>
          <a:p>
            <a:endParaRPr lang="en-US"/>
          </a:p>
          <a:p>
            <a:pPr algn="l"/>
            <a:endParaRPr lang="en-US"/>
          </a:p>
        </p:txBody>
      </p:sp>
    </p:spTree>
    <p:extLst>
      <p:ext uri="{BB962C8B-B14F-4D97-AF65-F5344CB8AC3E}">
        <p14:creationId xmlns:p14="http://schemas.microsoft.com/office/powerpoint/2010/main" xmlns="" val="3961869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47F9B-8AC2-7990-5BCB-5D711D8D44CC}"/>
              </a:ext>
            </a:extLst>
          </p:cNvPr>
          <p:cNvSpPr>
            <a:spLocks noGrp="1"/>
          </p:cNvSpPr>
          <p:nvPr>
            <p:ph type="title"/>
          </p:nvPr>
        </p:nvSpPr>
        <p:spPr>
          <a:xfrm>
            <a:off x="245840" y="143062"/>
            <a:ext cx="8596668" cy="1320800"/>
          </a:xfrm>
        </p:spPr>
        <p:txBody>
          <a:bodyPr anchor="t">
            <a:normAutofit/>
          </a:bodyPr>
          <a:lstStyle/>
          <a:p>
            <a:r>
              <a:rPr lang="en-US" b="1" err="1">
                <a:ea typeface="+mj-lt"/>
                <a:cs typeface="+mj-lt"/>
              </a:rPr>
              <a:t>पृश्निपर्णी</a:t>
            </a:r>
            <a:r>
              <a:rPr lang="en-US" b="1">
                <a:ea typeface="+mj-lt"/>
                <a:cs typeface="+mj-lt"/>
              </a:rPr>
              <a:t> :-</a:t>
            </a:r>
            <a:endParaRPr lang="en-US" b="1"/>
          </a:p>
        </p:txBody>
      </p:sp>
      <p:sp>
        <p:nvSpPr>
          <p:cNvPr id="3" name="Content Placeholder 2">
            <a:extLst>
              <a:ext uri="{FF2B5EF4-FFF2-40B4-BE49-F238E27FC236}">
                <a16:creationId xmlns:a16="http://schemas.microsoft.com/office/drawing/2014/main" xmlns="" id="{1263ECB3-20AF-55AF-3FE3-505EBCFCACEB}"/>
              </a:ext>
            </a:extLst>
          </p:cNvPr>
          <p:cNvSpPr>
            <a:spLocks noGrp="1"/>
          </p:cNvSpPr>
          <p:nvPr>
            <p:ph idx="1"/>
          </p:nvPr>
        </p:nvSpPr>
        <p:spPr>
          <a:xfrm>
            <a:off x="5422580" y="-556904"/>
            <a:ext cx="4246353" cy="2264966"/>
          </a:xfrm>
        </p:spPr>
        <p:txBody>
          <a:bodyPr vert="horz" lIns="91440" tIns="45720" rIns="91440" bIns="45720" rtlCol="0" anchor="t">
            <a:noAutofit/>
          </a:bodyPr>
          <a:lstStyle/>
          <a:p>
            <a:pPr marL="0" indent="0">
              <a:lnSpc>
                <a:spcPct val="90000"/>
              </a:lnSpc>
              <a:buNone/>
            </a:pPr>
            <a:endParaRPr lang="en-US" sz="2000"/>
          </a:p>
          <a:p>
            <a:pPr marL="0" indent="0">
              <a:lnSpc>
                <a:spcPct val="90000"/>
              </a:lnSpc>
              <a:buNone/>
            </a:pPr>
            <a:endParaRPr lang="en-US" sz="2000" b="1"/>
          </a:p>
          <a:p>
            <a:pPr marL="0" indent="0">
              <a:lnSpc>
                <a:spcPct val="90000"/>
              </a:lnSpc>
              <a:buNone/>
            </a:pPr>
            <a:endParaRPr lang="en-US" sz="2000"/>
          </a:p>
          <a:p>
            <a:pPr>
              <a:lnSpc>
                <a:spcPct val="90000"/>
              </a:lnSpc>
            </a:pPr>
            <a:endParaRPr lang="en-US" sz="2000"/>
          </a:p>
          <a:p>
            <a:pPr>
              <a:lnSpc>
                <a:spcPct val="90000"/>
              </a:lnSpc>
            </a:pPr>
            <a:r>
              <a:rPr lang="en-US" sz="2000" b="1"/>
              <a:t> Latin name - </a:t>
            </a:r>
            <a:r>
              <a:rPr lang="en-US" sz="2000" err="1"/>
              <a:t>Uraria</a:t>
            </a:r>
            <a:r>
              <a:rPr lang="en-US" sz="2000"/>
              <a:t> </a:t>
            </a:r>
            <a:r>
              <a:rPr lang="en-US" sz="2000" err="1"/>
              <a:t>picta</a:t>
            </a:r>
            <a:endParaRPr lang="en-US" sz="2000"/>
          </a:p>
          <a:p>
            <a:pPr>
              <a:lnSpc>
                <a:spcPct val="90000"/>
              </a:lnSpc>
            </a:pPr>
            <a:endParaRPr lang="en-US" sz="2000"/>
          </a:p>
          <a:p>
            <a:pPr>
              <a:lnSpc>
                <a:spcPct val="90000"/>
              </a:lnSpc>
            </a:pPr>
            <a:r>
              <a:rPr lang="en-US" sz="2000" b="1"/>
              <a:t>Family </a:t>
            </a:r>
            <a:r>
              <a:rPr lang="en-US" sz="2000"/>
              <a:t>- Fabaceae </a:t>
            </a:r>
          </a:p>
          <a:p>
            <a:pPr>
              <a:lnSpc>
                <a:spcPct val="90000"/>
              </a:lnSpc>
            </a:pPr>
            <a:endParaRPr lang="en-US" sz="2000"/>
          </a:p>
          <a:p>
            <a:pPr>
              <a:lnSpc>
                <a:spcPct val="90000"/>
              </a:lnSpc>
            </a:pPr>
            <a:r>
              <a:rPr lang="en-US" sz="2000" b="1" err="1"/>
              <a:t>रस</a:t>
            </a:r>
            <a:r>
              <a:rPr lang="en-US" sz="2000" b="1"/>
              <a:t>-  </a:t>
            </a:r>
            <a:r>
              <a:rPr lang="en-US" sz="2000" err="1"/>
              <a:t>मधुर</a:t>
            </a:r>
            <a:r>
              <a:rPr lang="en-US" sz="2000"/>
              <a:t>, </a:t>
            </a:r>
            <a:r>
              <a:rPr lang="en-US" sz="2000" err="1"/>
              <a:t>तिक्त</a:t>
            </a:r>
            <a:r>
              <a:rPr lang="en-US" sz="2000"/>
              <a:t> </a:t>
            </a:r>
            <a:endParaRPr lang="en-US" sz="2000">
              <a:solidFill>
                <a:srgbClr val="000000"/>
              </a:solidFill>
            </a:endParaRPr>
          </a:p>
          <a:p>
            <a:pPr>
              <a:lnSpc>
                <a:spcPct val="90000"/>
              </a:lnSpc>
            </a:pPr>
            <a:endParaRPr lang="en-US" sz="2000"/>
          </a:p>
          <a:p>
            <a:pPr>
              <a:lnSpc>
                <a:spcPct val="90000"/>
              </a:lnSpc>
            </a:pPr>
            <a:r>
              <a:rPr lang="en-US" sz="2000" b="1" err="1">
                <a:ea typeface="+mn-lt"/>
                <a:cs typeface="+mn-lt"/>
              </a:rPr>
              <a:t>गुण</a:t>
            </a:r>
            <a:r>
              <a:rPr lang="en-US" sz="2000" b="1">
                <a:ea typeface="+mn-lt"/>
                <a:cs typeface="+mn-lt"/>
              </a:rPr>
              <a:t> -  </a:t>
            </a:r>
            <a:r>
              <a:rPr lang="en-US" sz="2000" err="1">
                <a:ea typeface="+mn-lt"/>
                <a:cs typeface="+mn-lt"/>
              </a:rPr>
              <a:t>लघु</a:t>
            </a:r>
            <a:r>
              <a:rPr lang="en-US" sz="2000">
                <a:ea typeface="+mn-lt"/>
                <a:cs typeface="+mn-lt"/>
              </a:rPr>
              <a:t>, </a:t>
            </a:r>
            <a:r>
              <a:rPr lang="en-US" sz="2000" err="1">
                <a:ea typeface="+mn-lt"/>
                <a:cs typeface="+mn-lt"/>
              </a:rPr>
              <a:t>स्निग्ध</a:t>
            </a:r>
            <a:endParaRPr lang="en-US" sz="2000" err="1"/>
          </a:p>
          <a:p>
            <a:pPr>
              <a:lnSpc>
                <a:spcPct val="90000"/>
              </a:lnSpc>
            </a:pPr>
            <a:endParaRPr lang="en-US" sz="2000"/>
          </a:p>
          <a:p>
            <a:pPr>
              <a:lnSpc>
                <a:spcPct val="90000"/>
              </a:lnSpc>
            </a:pPr>
            <a:r>
              <a:rPr lang="en-US" sz="2000" b="1" err="1">
                <a:ea typeface="+mn-lt"/>
                <a:cs typeface="+mn-lt"/>
              </a:rPr>
              <a:t>वीर्य</a:t>
            </a:r>
            <a:r>
              <a:rPr lang="en-US" sz="2000" b="1">
                <a:ea typeface="+mn-lt"/>
                <a:cs typeface="+mn-lt"/>
              </a:rPr>
              <a:t> -</a:t>
            </a:r>
            <a:r>
              <a:rPr lang="en-US" sz="2000">
                <a:ea typeface="+mn-lt"/>
                <a:cs typeface="+mn-lt"/>
              </a:rPr>
              <a:t> </a:t>
            </a:r>
            <a:r>
              <a:rPr lang="en-US" sz="2000" err="1">
                <a:ea typeface="+mn-lt"/>
                <a:cs typeface="+mn-lt"/>
              </a:rPr>
              <a:t>उष्ण</a:t>
            </a:r>
            <a:endParaRPr lang="en-US" sz="2000"/>
          </a:p>
          <a:p>
            <a:pPr>
              <a:lnSpc>
                <a:spcPct val="90000"/>
              </a:lnSpc>
            </a:pPr>
            <a:endParaRPr lang="en-US" sz="2000"/>
          </a:p>
          <a:p>
            <a:pPr>
              <a:lnSpc>
                <a:spcPct val="90000"/>
              </a:lnSpc>
            </a:pPr>
            <a:r>
              <a:rPr lang="en-US" sz="2000" b="1" err="1"/>
              <a:t>विपाक</a:t>
            </a:r>
            <a:r>
              <a:rPr lang="en-US" sz="2000" b="1"/>
              <a:t>  -</a:t>
            </a:r>
            <a:r>
              <a:rPr lang="en-US" sz="2000" err="1"/>
              <a:t>मधुर</a:t>
            </a:r>
            <a:endParaRPr lang="en-US" sz="2000" err="1">
              <a:solidFill>
                <a:srgbClr val="000000"/>
              </a:solidFill>
            </a:endParaRPr>
          </a:p>
          <a:p>
            <a:pPr>
              <a:lnSpc>
                <a:spcPct val="90000"/>
              </a:lnSpc>
            </a:pPr>
            <a:endParaRPr lang="en-US" sz="2000"/>
          </a:p>
          <a:p>
            <a:pPr>
              <a:lnSpc>
                <a:spcPct val="90000"/>
              </a:lnSpc>
            </a:pPr>
            <a:endParaRPr lang="en-US" sz="2000" b="1"/>
          </a:p>
        </p:txBody>
      </p:sp>
      <p:pic>
        <p:nvPicPr>
          <p:cNvPr id="4" name="Picture 3" descr="A purple flower in a field&#10;&#10;Description automatically generated">
            <a:extLst>
              <a:ext uri="{FF2B5EF4-FFF2-40B4-BE49-F238E27FC236}">
                <a16:creationId xmlns:a16="http://schemas.microsoft.com/office/drawing/2014/main" xmlns="" id="{9BCA7307-A868-E242-D0E6-A59A97DE7586}"/>
              </a:ext>
            </a:extLst>
          </p:cNvPr>
          <p:cNvPicPr>
            <a:picLocks noChangeAspect="1"/>
          </p:cNvPicPr>
          <p:nvPr/>
        </p:nvPicPr>
        <p:blipFill rotWithShape="1">
          <a:blip r:embed="rId2"/>
          <a:srcRect t="29348" r="1" b="17033"/>
          <a:stretch/>
        </p:blipFill>
        <p:spPr>
          <a:xfrm>
            <a:off x="-2039" y="1158632"/>
            <a:ext cx="5423429" cy="3882362"/>
          </a:xfrm>
          <a:prstGeom prst="rect">
            <a:avLst/>
          </a:prstGeom>
        </p:spPr>
      </p:pic>
      <p:sp>
        <p:nvSpPr>
          <p:cNvPr id="5" name="TextBox 4">
            <a:extLst>
              <a:ext uri="{FF2B5EF4-FFF2-40B4-BE49-F238E27FC236}">
                <a16:creationId xmlns:a16="http://schemas.microsoft.com/office/drawing/2014/main" xmlns="" id="{808D417A-2E5A-3F5E-AA4D-109388BBFFC7}"/>
              </a:ext>
            </a:extLst>
          </p:cNvPr>
          <p:cNvSpPr txBox="1"/>
          <p:nvPr/>
        </p:nvSpPr>
        <p:spPr>
          <a:xfrm>
            <a:off x="481987" y="5274325"/>
            <a:ext cx="40560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Chemical composition :-</a:t>
            </a:r>
          </a:p>
        </p:txBody>
      </p:sp>
      <p:sp>
        <p:nvSpPr>
          <p:cNvPr id="6" name="TextBox 5">
            <a:extLst>
              <a:ext uri="{FF2B5EF4-FFF2-40B4-BE49-F238E27FC236}">
                <a16:creationId xmlns:a16="http://schemas.microsoft.com/office/drawing/2014/main" xmlns="" id="{443E29C1-E216-ABE4-85CA-5585F5AD62C0}"/>
              </a:ext>
            </a:extLst>
          </p:cNvPr>
          <p:cNvSpPr txBox="1"/>
          <p:nvPr/>
        </p:nvSpPr>
        <p:spPr>
          <a:xfrm>
            <a:off x="481987" y="5747132"/>
            <a:ext cx="77558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ea typeface="+mn-lt"/>
                <a:cs typeface="+mn-lt"/>
              </a:rPr>
              <a:t>Prishniparni</a:t>
            </a:r>
            <a:r>
              <a:rPr lang="en-US" sz="2400">
                <a:ea typeface="+mn-lt"/>
                <a:cs typeface="+mn-lt"/>
              </a:rPr>
              <a:t> roots are reported to be rich in flavonoids, </a:t>
            </a:r>
            <a:r>
              <a:rPr lang="en-US" sz="2400" err="1">
                <a:ea typeface="+mn-lt"/>
                <a:cs typeface="+mn-lt"/>
              </a:rPr>
              <a:t>isoflavanones</a:t>
            </a:r>
            <a:r>
              <a:rPr lang="en-US" sz="2400">
                <a:ea typeface="+mn-lt"/>
                <a:cs typeface="+mn-lt"/>
              </a:rPr>
              <a:t>, tri terpenes, steroids, stigmasta-4 .</a:t>
            </a:r>
            <a:endParaRPr lang="en-US" sz="2400"/>
          </a:p>
        </p:txBody>
      </p:sp>
    </p:spTree>
    <p:extLst>
      <p:ext uri="{BB962C8B-B14F-4D97-AF65-F5344CB8AC3E}">
        <p14:creationId xmlns:p14="http://schemas.microsoft.com/office/powerpoint/2010/main" xmlns="" val="46529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FE371BB-562F-445F-DB23-6CD4DDAEE577}"/>
              </a:ext>
            </a:extLst>
          </p:cNvPr>
          <p:cNvSpPr txBox="1"/>
          <p:nvPr/>
        </p:nvSpPr>
        <p:spPr>
          <a:xfrm>
            <a:off x="307554" y="293782"/>
            <a:ext cx="686534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ea typeface="+mn-lt"/>
                <a:cs typeface="+mn-lt"/>
              </a:rPr>
              <a:t>Doshakarma</a:t>
            </a:r>
            <a:r>
              <a:rPr lang="en-US" sz="2000" b="1">
                <a:ea typeface="+mn-lt"/>
                <a:cs typeface="+mn-lt"/>
              </a:rPr>
              <a:t>:</a:t>
            </a:r>
            <a:r>
              <a:rPr lang="en-US" sz="2000">
                <a:ea typeface="+mn-lt"/>
                <a:cs typeface="+mn-lt"/>
              </a:rPr>
              <a:t> </a:t>
            </a:r>
            <a:r>
              <a:rPr lang="en-US" sz="2000" err="1">
                <a:ea typeface="+mn-lt"/>
                <a:cs typeface="+mn-lt"/>
              </a:rPr>
              <a:t>Tridoshashamaka</a:t>
            </a:r>
            <a:endParaRPr lang="en-US" sz="2000"/>
          </a:p>
          <a:p>
            <a:endParaRPr lang="en-US" sz="2000"/>
          </a:p>
          <a:p>
            <a:r>
              <a:rPr lang="en-US" sz="2000" b="1" err="1">
                <a:ea typeface="+mn-lt"/>
                <a:cs typeface="+mn-lt"/>
              </a:rPr>
              <a:t>Dhatukarma</a:t>
            </a:r>
            <a:r>
              <a:rPr lang="en-US" sz="2000" b="1">
                <a:ea typeface="+mn-lt"/>
                <a:cs typeface="+mn-lt"/>
              </a:rPr>
              <a:t>:</a:t>
            </a:r>
            <a:r>
              <a:rPr lang="en-US" sz="2000">
                <a:ea typeface="+mn-lt"/>
                <a:cs typeface="+mn-lt"/>
              </a:rPr>
              <a:t> </a:t>
            </a:r>
            <a:r>
              <a:rPr lang="en-US" sz="2000" err="1">
                <a:ea typeface="+mn-lt"/>
                <a:cs typeface="+mn-lt"/>
              </a:rPr>
              <a:t>Vrishya</a:t>
            </a:r>
            <a:r>
              <a:rPr lang="en-US" sz="2000">
                <a:ea typeface="+mn-lt"/>
                <a:cs typeface="+mn-lt"/>
              </a:rPr>
              <a:t>, </a:t>
            </a:r>
            <a:r>
              <a:rPr lang="en-US" sz="2000" err="1">
                <a:ea typeface="+mn-lt"/>
                <a:cs typeface="+mn-lt"/>
              </a:rPr>
              <a:t>balya</a:t>
            </a:r>
            <a:endParaRPr lang="en-US" sz="2000"/>
          </a:p>
          <a:p>
            <a:endParaRPr lang="en-US" sz="2000"/>
          </a:p>
          <a:p>
            <a:r>
              <a:rPr lang="en-US" sz="2000" b="1" err="1">
                <a:ea typeface="+mn-lt"/>
                <a:cs typeface="+mn-lt"/>
              </a:rPr>
              <a:t>Malakarma</a:t>
            </a:r>
            <a:r>
              <a:rPr lang="en-US" sz="2000" b="1">
                <a:ea typeface="+mn-lt"/>
                <a:cs typeface="+mn-lt"/>
              </a:rPr>
              <a:t>:</a:t>
            </a:r>
            <a:r>
              <a:rPr lang="en-US" sz="2000">
                <a:ea typeface="+mn-lt"/>
                <a:cs typeface="+mn-lt"/>
              </a:rPr>
              <a:t> Sara, </a:t>
            </a:r>
            <a:r>
              <a:rPr lang="en-US" sz="2000" err="1">
                <a:ea typeface="+mn-lt"/>
                <a:cs typeface="+mn-lt"/>
              </a:rPr>
              <a:t>mutral</a:t>
            </a:r>
            <a:endParaRPr lang="en-US" sz="2000"/>
          </a:p>
        </p:txBody>
      </p:sp>
      <p:sp>
        <p:nvSpPr>
          <p:cNvPr id="3" name="TextBox 2">
            <a:extLst>
              <a:ext uri="{FF2B5EF4-FFF2-40B4-BE49-F238E27FC236}">
                <a16:creationId xmlns:a16="http://schemas.microsoft.com/office/drawing/2014/main" xmlns="" id="{D87D73AE-3360-0AB0-B911-70B019B614B2}"/>
              </a:ext>
            </a:extLst>
          </p:cNvPr>
          <p:cNvSpPr txBox="1"/>
          <p:nvPr/>
        </p:nvSpPr>
        <p:spPr>
          <a:xfrm>
            <a:off x="304079" y="2598393"/>
            <a:ext cx="962874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 1.Sarpa Dansha (snake bite):</a:t>
            </a:r>
            <a:r>
              <a:rPr lang="en-US" sz="2000">
                <a:ea typeface="+mn-lt"/>
                <a:cs typeface="+mn-lt"/>
              </a:rPr>
              <a:t> Fresh juice extracted from </a:t>
            </a:r>
            <a:r>
              <a:rPr lang="en-US" sz="2000" err="1">
                <a:ea typeface="+mn-lt"/>
                <a:cs typeface="+mn-lt"/>
              </a:rPr>
              <a:t>Prishniparni</a:t>
            </a:r>
            <a:r>
              <a:rPr lang="en-US" sz="2000">
                <a:ea typeface="+mn-lt"/>
                <a:cs typeface="+mn-lt"/>
              </a:rPr>
              <a:t> </a:t>
            </a:r>
            <a:r>
              <a:rPr lang="en-US" sz="2000" err="1">
                <a:ea typeface="+mn-lt"/>
                <a:cs typeface="+mn-lt"/>
              </a:rPr>
              <a:t>panchang</a:t>
            </a:r>
            <a:r>
              <a:rPr lang="en-US" sz="2000">
                <a:ea typeface="+mn-lt"/>
                <a:cs typeface="+mn-lt"/>
              </a:rPr>
              <a:t>      is  applied on the affected area in snake poison, scorpion sting, and other insect bite.</a:t>
            </a:r>
            <a:endParaRPr lang="en-US" sz="2000"/>
          </a:p>
          <a:p>
            <a:endParaRPr lang="en-US" sz="2000"/>
          </a:p>
          <a:p>
            <a:r>
              <a:rPr lang="en-US" sz="2000" b="1">
                <a:ea typeface="+mn-lt"/>
                <a:cs typeface="+mn-lt"/>
              </a:rPr>
              <a:t>2. Vrana </a:t>
            </a:r>
            <a:r>
              <a:rPr lang="en-US" sz="2000" b="1" err="1">
                <a:ea typeface="+mn-lt"/>
                <a:cs typeface="+mn-lt"/>
              </a:rPr>
              <a:t>Ropana</a:t>
            </a:r>
            <a:r>
              <a:rPr lang="en-US" sz="2000" b="1">
                <a:ea typeface="+mn-lt"/>
                <a:cs typeface="+mn-lt"/>
              </a:rPr>
              <a:t> (wound healing):</a:t>
            </a:r>
            <a:r>
              <a:rPr lang="en-US" sz="2000">
                <a:ea typeface="+mn-lt"/>
                <a:cs typeface="+mn-lt"/>
              </a:rPr>
              <a:t> </a:t>
            </a:r>
            <a:r>
              <a:rPr lang="en-US" sz="2000" err="1">
                <a:ea typeface="+mn-lt"/>
                <a:cs typeface="+mn-lt"/>
              </a:rPr>
              <a:t>Ghrita</a:t>
            </a:r>
            <a:r>
              <a:rPr lang="en-US" sz="2000">
                <a:ea typeface="+mn-lt"/>
                <a:cs typeface="+mn-lt"/>
              </a:rPr>
              <a:t> prepared with </a:t>
            </a:r>
            <a:r>
              <a:rPr lang="en-US" sz="2000" err="1">
                <a:ea typeface="+mn-lt"/>
                <a:cs typeface="+mn-lt"/>
              </a:rPr>
              <a:t>Prishniparni</a:t>
            </a:r>
            <a:r>
              <a:rPr lang="en-US" sz="2000">
                <a:ea typeface="+mn-lt"/>
                <a:cs typeface="+mn-lt"/>
              </a:rPr>
              <a:t>, Kapikacchu, Haridra, Malati, </a:t>
            </a:r>
            <a:r>
              <a:rPr lang="en-US" sz="2000" err="1">
                <a:ea typeface="+mn-lt"/>
                <a:cs typeface="+mn-lt"/>
              </a:rPr>
              <a:t>sharkara</a:t>
            </a:r>
            <a:r>
              <a:rPr lang="en-US" sz="2000">
                <a:ea typeface="+mn-lt"/>
                <a:cs typeface="+mn-lt"/>
              </a:rPr>
              <a:t>, and drugs of   </a:t>
            </a:r>
            <a:r>
              <a:rPr lang="en-US" sz="2000" err="1">
                <a:ea typeface="+mn-lt"/>
                <a:cs typeface="+mn-lt"/>
              </a:rPr>
              <a:t>Kakolyadi</a:t>
            </a:r>
            <a:r>
              <a:rPr lang="en-US" sz="2000">
                <a:ea typeface="+mn-lt"/>
                <a:cs typeface="+mn-lt"/>
              </a:rPr>
              <a:t> </a:t>
            </a:r>
            <a:r>
              <a:rPr lang="en-US" sz="2000" err="1">
                <a:ea typeface="+mn-lt"/>
                <a:cs typeface="+mn-lt"/>
              </a:rPr>
              <a:t>gana</a:t>
            </a:r>
            <a:r>
              <a:rPr lang="en-US" sz="2000">
                <a:ea typeface="+mn-lt"/>
                <a:cs typeface="+mn-lt"/>
              </a:rPr>
              <a:t> should be used for vranaropana .</a:t>
            </a:r>
            <a:endParaRPr lang="en-US" sz="2000"/>
          </a:p>
          <a:p>
            <a:endParaRPr lang="en-US" sz="2000">
              <a:ea typeface="+mn-lt"/>
              <a:cs typeface="+mn-lt"/>
            </a:endParaRPr>
          </a:p>
          <a:p>
            <a:r>
              <a:rPr lang="en-US" sz="2000" b="1">
                <a:ea typeface="+mn-lt"/>
                <a:cs typeface="+mn-lt"/>
              </a:rPr>
              <a:t>3.Rakta-atisaar (bleeding diarrhea):</a:t>
            </a:r>
            <a:r>
              <a:rPr lang="en-US" sz="2000">
                <a:ea typeface="+mn-lt"/>
                <a:cs typeface="+mn-lt"/>
              </a:rPr>
              <a:t> Peya (liquid gruel) prepared with </a:t>
            </a:r>
            <a:r>
              <a:rPr lang="en-US" sz="2000" err="1">
                <a:ea typeface="+mn-lt"/>
                <a:cs typeface="+mn-lt"/>
              </a:rPr>
              <a:t>Prishniparni</a:t>
            </a:r>
            <a:r>
              <a:rPr lang="en-US" sz="2000">
                <a:ea typeface="+mn-lt"/>
                <a:cs typeface="+mn-lt"/>
              </a:rPr>
              <a:t> checks bleeding in diarrhea . </a:t>
            </a:r>
            <a:endParaRPr lang="en-US" sz="2000"/>
          </a:p>
          <a:p>
            <a:endParaRPr lang="en-US" sz="2000"/>
          </a:p>
          <a:p>
            <a:r>
              <a:rPr lang="en-US" sz="2000" b="1">
                <a:ea typeface="+mn-lt"/>
                <a:cs typeface="+mn-lt"/>
              </a:rPr>
              <a:t>4.Rakta-arsha (bleeding piles):</a:t>
            </a:r>
            <a:r>
              <a:rPr lang="en-US" sz="2000">
                <a:ea typeface="+mn-lt"/>
                <a:cs typeface="+mn-lt"/>
              </a:rPr>
              <a:t> </a:t>
            </a:r>
            <a:r>
              <a:rPr lang="en-US" sz="2000" err="1">
                <a:ea typeface="+mn-lt"/>
                <a:cs typeface="+mn-lt"/>
              </a:rPr>
              <a:t>Lajapeya</a:t>
            </a:r>
            <a:r>
              <a:rPr lang="en-US" sz="2000">
                <a:ea typeface="+mn-lt"/>
                <a:cs typeface="+mn-lt"/>
              </a:rPr>
              <a:t> processed with Bala and </a:t>
            </a:r>
            <a:r>
              <a:rPr lang="en-US" sz="2000" err="1">
                <a:ea typeface="+mn-lt"/>
                <a:cs typeface="+mn-lt"/>
              </a:rPr>
              <a:t>Prishniparni</a:t>
            </a:r>
            <a:r>
              <a:rPr lang="en-US" sz="2000">
                <a:ea typeface="+mn-lt"/>
                <a:cs typeface="+mn-lt"/>
              </a:rPr>
              <a:t>   controls bleeding in arsha .</a:t>
            </a:r>
            <a:endParaRPr lang="en-US" sz="2000"/>
          </a:p>
          <a:p>
            <a:endParaRPr lang="en-US" sz="2000"/>
          </a:p>
          <a:p>
            <a:pPr algn="l"/>
            <a:endParaRPr lang="en-US" sz="2000"/>
          </a:p>
        </p:txBody>
      </p:sp>
      <p:sp>
        <p:nvSpPr>
          <p:cNvPr id="4" name="TextBox 3">
            <a:extLst>
              <a:ext uri="{FF2B5EF4-FFF2-40B4-BE49-F238E27FC236}">
                <a16:creationId xmlns:a16="http://schemas.microsoft.com/office/drawing/2014/main" xmlns="" id="{42BA9A09-C26B-A454-01BB-4F6EAABA00E4}"/>
              </a:ext>
            </a:extLst>
          </p:cNvPr>
          <p:cNvSpPr txBox="1"/>
          <p:nvPr/>
        </p:nvSpPr>
        <p:spPr>
          <a:xfrm>
            <a:off x="303769" y="2085203"/>
            <a:ext cx="36493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Tree>
    <p:extLst>
      <p:ext uri="{BB962C8B-B14F-4D97-AF65-F5344CB8AC3E}">
        <p14:creationId xmlns:p14="http://schemas.microsoft.com/office/powerpoint/2010/main" xmlns="" val="194687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F3745C-A069-CCFE-63DB-8AF000E4A3AF}"/>
              </a:ext>
            </a:extLst>
          </p:cNvPr>
          <p:cNvSpPr txBox="1"/>
          <p:nvPr/>
        </p:nvSpPr>
        <p:spPr>
          <a:xfrm>
            <a:off x="472807" y="872167"/>
            <a:ext cx="878411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5. </a:t>
            </a:r>
            <a:r>
              <a:rPr lang="en-US" sz="2400" b="1" err="1">
                <a:ea typeface="+mn-lt"/>
                <a:cs typeface="+mn-lt"/>
              </a:rPr>
              <a:t>Raktapitta</a:t>
            </a:r>
            <a:r>
              <a:rPr lang="en-US" sz="2400" b="1">
                <a:ea typeface="+mn-lt"/>
                <a:cs typeface="+mn-lt"/>
              </a:rPr>
              <a:t> (hemorrhagic disorders):</a:t>
            </a:r>
            <a:r>
              <a:rPr lang="en-US" sz="2400">
                <a:ea typeface="+mn-lt"/>
                <a:cs typeface="+mn-lt"/>
              </a:rPr>
              <a:t> </a:t>
            </a:r>
            <a:r>
              <a:rPr lang="en-US" sz="2400" err="1">
                <a:ea typeface="+mn-lt"/>
                <a:cs typeface="+mn-lt"/>
              </a:rPr>
              <a:t>Yavagu</a:t>
            </a:r>
            <a:r>
              <a:rPr lang="en-US" sz="2400">
                <a:ea typeface="+mn-lt"/>
                <a:cs typeface="+mn-lt"/>
              </a:rPr>
              <a:t> prepared with Masura and  </a:t>
            </a:r>
            <a:r>
              <a:rPr lang="en-US" sz="2400" err="1">
                <a:ea typeface="+mn-lt"/>
                <a:cs typeface="+mn-lt"/>
              </a:rPr>
              <a:t>Prishniparni</a:t>
            </a:r>
            <a:r>
              <a:rPr lang="en-US" sz="2400">
                <a:ea typeface="+mn-lt"/>
                <a:cs typeface="+mn-lt"/>
              </a:rPr>
              <a:t> added with </a:t>
            </a:r>
            <a:r>
              <a:rPr lang="en-US" sz="2400" err="1">
                <a:ea typeface="+mn-lt"/>
                <a:cs typeface="+mn-lt"/>
              </a:rPr>
              <a:t>madhu</a:t>
            </a:r>
            <a:r>
              <a:rPr lang="en-US" sz="2400">
                <a:ea typeface="+mn-lt"/>
                <a:cs typeface="+mn-lt"/>
              </a:rPr>
              <a:t> </a:t>
            </a:r>
            <a:r>
              <a:rPr lang="en-US" sz="2400" err="1">
                <a:ea typeface="+mn-lt"/>
                <a:cs typeface="+mn-lt"/>
              </a:rPr>
              <a:t>sharkara</a:t>
            </a:r>
            <a:r>
              <a:rPr lang="en-US" sz="2400">
                <a:ea typeface="+mn-lt"/>
                <a:cs typeface="+mn-lt"/>
              </a:rPr>
              <a:t> checks internal hemorrhage .</a:t>
            </a:r>
            <a:endParaRPr lang="en-US" sz="2400"/>
          </a:p>
          <a:p>
            <a:endParaRPr lang="en-US" sz="2400"/>
          </a:p>
          <a:p>
            <a:r>
              <a:rPr lang="en-US" sz="2400" b="1">
                <a:ea typeface="+mn-lt"/>
                <a:cs typeface="+mn-lt"/>
              </a:rPr>
              <a:t>6. </a:t>
            </a:r>
            <a:r>
              <a:rPr lang="en-US" sz="2400" b="1" err="1">
                <a:ea typeface="+mn-lt"/>
                <a:cs typeface="+mn-lt"/>
              </a:rPr>
              <a:t>Bhagna</a:t>
            </a:r>
            <a:r>
              <a:rPr lang="en-US" sz="2400" b="1">
                <a:ea typeface="+mn-lt"/>
                <a:cs typeface="+mn-lt"/>
              </a:rPr>
              <a:t> (fracture):</a:t>
            </a:r>
            <a:r>
              <a:rPr lang="en-US" sz="2400">
                <a:ea typeface="+mn-lt"/>
                <a:cs typeface="+mn-lt"/>
              </a:rPr>
              <a:t> Intake of </a:t>
            </a:r>
            <a:r>
              <a:rPr lang="en-US" sz="2400" err="1">
                <a:ea typeface="+mn-lt"/>
                <a:cs typeface="+mn-lt"/>
              </a:rPr>
              <a:t>Prishniparni</a:t>
            </a:r>
            <a:r>
              <a:rPr lang="en-US" sz="2400">
                <a:ea typeface="+mn-lt"/>
                <a:cs typeface="+mn-lt"/>
              </a:rPr>
              <a:t> </a:t>
            </a:r>
            <a:r>
              <a:rPr lang="en-US" sz="2400" err="1">
                <a:ea typeface="+mn-lt"/>
                <a:cs typeface="+mn-lt"/>
              </a:rPr>
              <a:t>mool</a:t>
            </a:r>
            <a:r>
              <a:rPr lang="en-US" sz="2400">
                <a:ea typeface="+mn-lt"/>
                <a:cs typeface="+mn-lt"/>
              </a:rPr>
              <a:t> </a:t>
            </a:r>
            <a:r>
              <a:rPr lang="en-US" sz="2400" err="1">
                <a:ea typeface="+mn-lt"/>
                <a:cs typeface="+mn-lt"/>
              </a:rPr>
              <a:t>churna</a:t>
            </a:r>
            <a:r>
              <a:rPr lang="en-US" sz="2400">
                <a:ea typeface="+mn-lt"/>
                <a:cs typeface="+mn-lt"/>
              </a:rPr>
              <a:t> with mansh rasa  for 3 weeks unites the fracture bone .</a:t>
            </a:r>
            <a:endParaRPr lang="en-US" sz="2400"/>
          </a:p>
          <a:p>
            <a:endParaRPr lang="en-US" sz="2400"/>
          </a:p>
          <a:p>
            <a:r>
              <a:rPr lang="en-US" sz="2400" b="1">
                <a:ea typeface="+mn-lt"/>
                <a:cs typeface="+mn-lt"/>
              </a:rPr>
              <a:t>7. </a:t>
            </a:r>
            <a:r>
              <a:rPr lang="en-US" sz="2400" b="1" err="1">
                <a:ea typeface="+mn-lt"/>
                <a:cs typeface="+mn-lt"/>
              </a:rPr>
              <a:t>Vatarakta</a:t>
            </a:r>
            <a:r>
              <a:rPr lang="en-US" sz="2400" b="1">
                <a:ea typeface="+mn-lt"/>
                <a:cs typeface="+mn-lt"/>
              </a:rPr>
              <a:t> (gout):</a:t>
            </a:r>
            <a:r>
              <a:rPr lang="en-US" sz="2400">
                <a:ea typeface="+mn-lt"/>
                <a:cs typeface="+mn-lt"/>
              </a:rPr>
              <a:t> </a:t>
            </a:r>
            <a:r>
              <a:rPr lang="en-US" sz="2400" err="1">
                <a:ea typeface="+mn-lt"/>
                <a:cs typeface="+mn-lt"/>
              </a:rPr>
              <a:t>Prishniparni</a:t>
            </a:r>
            <a:r>
              <a:rPr lang="en-US" sz="2400">
                <a:ea typeface="+mn-lt"/>
                <a:cs typeface="+mn-lt"/>
              </a:rPr>
              <a:t> cooked in Aja </a:t>
            </a:r>
            <a:r>
              <a:rPr lang="en-US" sz="2400" err="1">
                <a:ea typeface="+mn-lt"/>
                <a:cs typeface="+mn-lt"/>
              </a:rPr>
              <a:t>dugdha</a:t>
            </a:r>
            <a:r>
              <a:rPr lang="en-US" sz="2400">
                <a:ea typeface="+mn-lt"/>
                <a:cs typeface="+mn-lt"/>
              </a:rPr>
              <a:t> and mixed with  </a:t>
            </a:r>
            <a:r>
              <a:rPr lang="en-US" sz="2400" err="1">
                <a:ea typeface="+mn-lt"/>
                <a:cs typeface="+mn-lt"/>
              </a:rPr>
              <a:t>madhu</a:t>
            </a:r>
            <a:r>
              <a:rPr lang="en-US" sz="2400">
                <a:ea typeface="+mn-lt"/>
                <a:cs typeface="+mn-lt"/>
              </a:rPr>
              <a:t> </a:t>
            </a:r>
            <a:r>
              <a:rPr lang="en-US" sz="2400" err="1">
                <a:ea typeface="+mn-lt"/>
                <a:cs typeface="+mn-lt"/>
              </a:rPr>
              <a:t>sharkara</a:t>
            </a:r>
            <a:r>
              <a:rPr lang="en-US" sz="2400">
                <a:ea typeface="+mn-lt"/>
                <a:cs typeface="+mn-lt"/>
              </a:rPr>
              <a:t> is beneficial in </a:t>
            </a:r>
            <a:r>
              <a:rPr lang="en-US" sz="2400" err="1">
                <a:ea typeface="+mn-lt"/>
                <a:cs typeface="+mn-lt"/>
              </a:rPr>
              <a:t>vatarakta</a:t>
            </a:r>
            <a:r>
              <a:rPr lang="en-US" sz="2400">
                <a:ea typeface="+mn-lt"/>
                <a:cs typeface="+mn-lt"/>
              </a:rPr>
              <a:t> .</a:t>
            </a:r>
            <a:endParaRPr lang="en-US" sz="2400"/>
          </a:p>
          <a:p>
            <a:endParaRPr lang="en-US" sz="2400"/>
          </a:p>
          <a:p>
            <a:r>
              <a:rPr lang="en-US" sz="2400" b="1">
                <a:ea typeface="+mn-lt"/>
                <a:cs typeface="+mn-lt"/>
              </a:rPr>
              <a:t>8. </a:t>
            </a:r>
            <a:r>
              <a:rPr lang="en-US" sz="2400" b="1" err="1">
                <a:ea typeface="+mn-lt"/>
                <a:cs typeface="+mn-lt"/>
              </a:rPr>
              <a:t>Madatyaya</a:t>
            </a:r>
            <a:r>
              <a:rPr lang="en-US" sz="2400" b="1">
                <a:ea typeface="+mn-lt"/>
                <a:cs typeface="+mn-lt"/>
              </a:rPr>
              <a:t> </a:t>
            </a:r>
            <a:r>
              <a:rPr lang="en-US" sz="2400" b="1" err="1">
                <a:ea typeface="+mn-lt"/>
                <a:cs typeface="+mn-lt"/>
              </a:rPr>
              <a:t>janya</a:t>
            </a:r>
            <a:r>
              <a:rPr lang="en-US" sz="2400" b="1">
                <a:ea typeface="+mn-lt"/>
                <a:cs typeface="+mn-lt"/>
              </a:rPr>
              <a:t> </a:t>
            </a:r>
            <a:r>
              <a:rPr lang="en-US" sz="2400" b="1" err="1">
                <a:ea typeface="+mn-lt"/>
                <a:cs typeface="+mn-lt"/>
              </a:rPr>
              <a:t>trishna</a:t>
            </a:r>
            <a:r>
              <a:rPr lang="en-US" sz="2400" b="1">
                <a:ea typeface="+mn-lt"/>
                <a:cs typeface="+mn-lt"/>
              </a:rPr>
              <a:t> (thirst due to alcoholism)</a:t>
            </a:r>
            <a:r>
              <a:rPr lang="en-US" sz="2400">
                <a:ea typeface="+mn-lt"/>
                <a:cs typeface="+mn-lt"/>
              </a:rPr>
              <a:t>: Water processed  with Prishniparni  should be used as drink in excessive  thirst due to   alcoholism .</a:t>
            </a:r>
            <a:endParaRPr lang="en-US" sz="2400"/>
          </a:p>
        </p:txBody>
      </p:sp>
    </p:spTree>
    <p:extLst>
      <p:ext uri="{BB962C8B-B14F-4D97-AF65-F5344CB8AC3E}">
        <p14:creationId xmlns:p14="http://schemas.microsoft.com/office/powerpoint/2010/main" xmlns="" val="399438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D920209C-E85B-4D6F-A56F-724F5ADA81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xmlns="" id="{9125522E-1DFD-4F78-912B-B922A2D39D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FDA72C10-FE9D-49B3-80CB-A7EE8BCB3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xmlns="" id="{6E7DF470-1055-45E4-AB9D-11E42EC53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xmlns="" id="{6AA35CFF-3837-4B7F-B875-718AC2E14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xmlns="" id="{62F41804-A347-47E3-8BD8-BD00CF2F64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xmlns="" id="{76894B81-EE9C-4546-BCFA-DD9ED2C0A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xmlns="" id="{3AF181D1-71AC-43D8-A6E1-D4C488D5D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xmlns="" id="{4132D661-917C-4D2D-8E37-8590B55D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7969643D-8B71-434D-A235-68CB241F9D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xmlns="" id="{DF15C24A-4BCF-47C0-B2FA-76A0EF338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42">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4584658A-242F-8A72-AD57-08EE0CB7EC8C}"/>
              </a:ext>
            </a:extLst>
          </p:cNvPr>
          <p:cNvSpPr txBox="1"/>
          <p:nvPr/>
        </p:nvSpPr>
        <p:spPr>
          <a:xfrm>
            <a:off x="1073038" y="21389"/>
            <a:ext cx="10197494" cy="109945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बृहती :-</a:t>
            </a: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p:txBody>
      </p:sp>
      <p:sp>
        <p:nvSpPr>
          <p:cNvPr id="45" name="Isosceles Triangle 44">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xmlns="" id="{09CBF55D-52AC-8CBF-501D-82C70674510B}"/>
              </a:ext>
            </a:extLst>
          </p:cNvPr>
          <p:cNvSpPr txBox="1"/>
          <p:nvPr/>
        </p:nvSpPr>
        <p:spPr>
          <a:xfrm>
            <a:off x="815472" y="4612106"/>
            <a:ext cx="10924673"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err="1">
                <a:ea typeface="+mn-lt"/>
                <a:cs typeface="+mn-lt"/>
              </a:rPr>
              <a:t>बड़ी</a:t>
            </a:r>
            <a:r>
              <a:rPr lang="en-US" sz="2400" b="1">
                <a:ea typeface="+mn-lt"/>
                <a:cs typeface="+mn-lt"/>
              </a:rPr>
              <a:t> </a:t>
            </a:r>
            <a:r>
              <a:rPr lang="en-US" sz="2400" b="1" err="1">
                <a:ea typeface="+mn-lt"/>
                <a:cs typeface="+mn-lt"/>
              </a:rPr>
              <a:t>कटेरी</a:t>
            </a:r>
            <a:r>
              <a:rPr lang="en-US" sz="2400" b="1">
                <a:ea typeface="+mn-lt"/>
                <a:cs typeface="+mn-lt"/>
              </a:rPr>
              <a:t> </a:t>
            </a:r>
            <a:r>
              <a:rPr lang="en-US" sz="2400" b="1" err="1">
                <a:ea typeface="+mn-lt"/>
                <a:cs typeface="+mn-lt"/>
              </a:rPr>
              <a:t>के</a:t>
            </a:r>
            <a:r>
              <a:rPr lang="en-US" sz="2400" b="1">
                <a:ea typeface="+mn-lt"/>
                <a:cs typeface="+mn-lt"/>
              </a:rPr>
              <a:t> </a:t>
            </a:r>
            <a:r>
              <a:rPr lang="en-US" sz="2400" b="1" err="1">
                <a:ea typeface="+mn-lt"/>
                <a:cs typeface="+mn-lt"/>
              </a:rPr>
              <a:t>नाम</a:t>
            </a:r>
            <a:r>
              <a:rPr lang="en-US" sz="2400" b="1">
                <a:ea typeface="+mn-lt"/>
                <a:cs typeface="+mn-lt"/>
              </a:rPr>
              <a:t> </a:t>
            </a:r>
            <a:r>
              <a:rPr lang="en-US" sz="2400" b="1" err="1">
                <a:ea typeface="+mn-lt"/>
                <a:cs typeface="+mn-lt"/>
              </a:rPr>
              <a:t>तथा</a:t>
            </a:r>
            <a:r>
              <a:rPr lang="en-US" sz="2400" b="1">
                <a:ea typeface="+mn-lt"/>
                <a:cs typeface="+mn-lt"/>
              </a:rPr>
              <a:t> </a:t>
            </a:r>
            <a:r>
              <a:rPr lang="en-US" sz="2400" b="1" err="1">
                <a:ea typeface="+mn-lt"/>
                <a:cs typeface="+mn-lt"/>
              </a:rPr>
              <a:t>गुण</a:t>
            </a:r>
            <a:r>
              <a:rPr lang="en-US" sz="2400" b="1">
                <a:ea typeface="+mn-lt"/>
                <a:cs typeface="+mn-lt"/>
              </a:rPr>
              <a:t> -</a:t>
            </a:r>
            <a:r>
              <a:rPr lang="en-US" sz="2400">
                <a:ea typeface="+mn-lt"/>
                <a:cs typeface="+mn-lt"/>
              </a:rPr>
              <a:t> </a:t>
            </a:r>
            <a:r>
              <a:rPr lang="en-US" sz="2400" err="1">
                <a:ea typeface="+mn-lt"/>
                <a:cs typeface="+mn-lt"/>
              </a:rPr>
              <a:t>वार्ताकी</a:t>
            </a:r>
            <a:r>
              <a:rPr lang="en-US" sz="2400">
                <a:ea typeface="+mn-lt"/>
                <a:cs typeface="+mn-lt"/>
              </a:rPr>
              <a:t>, </a:t>
            </a:r>
            <a:r>
              <a:rPr lang="en-US" sz="2400" err="1">
                <a:ea typeface="+mn-lt"/>
                <a:cs typeface="+mn-lt"/>
              </a:rPr>
              <a:t>क्षुद्रभण्टाकी</a:t>
            </a:r>
            <a:r>
              <a:rPr lang="en-US" sz="2400">
                <a:ea typeface="+mn-lt"/>
                <a:cs typeface="+mn-lt"/>
              </a:rPr>
              <a:t>, </a:t>
            </a:r>
            <a:r>
              <a:rPr lang="en-US" sz="2400" err="1">
                <a:ea typeface="+mn-lt"/>
                <a:cs typeface="+mn-lt"/>
              </a:rPr>
              <a:t>महती</a:t>
            </a:r>
            <a:r>
              <a:rPr lang="en-US" sz="2400">
                <a:ea typeface="+mn-lt"/>
                <a:cs typeface="+mn-lt"/>
              </a:rPr>
              <a:t>, </a:t>
            </a:r>
            <a:r>
              <a:rPr lang="en-US" sz="2400" err="1">
                <a:ea typeface="+mn-lt"/>
                <a:cs typeface="+mn-lt"/>
              </a:rPr>
              <a:t>बृहती</a:t>
            </a:r>
            <a:r>
              <a:rPr lang="en-US" sz="2400">
                <a:ea typeface="+mn-lt"/>
                <a:cs typeface="+mn-lt"/>
              </a:rPr>
              <a:t>, </a:t>
            </a:r>
            <a:r>
              <a:rPr lang="en-US" sz="2400" err="1">
                <a:ea typeface="+mn-lt"/>
                <a:cs typeface="+mn-lt"/>
              </a:rPr>
              <a:t>कुली</a:t>
            </a:r>
            <a:r>
              <a:rPr lang="en-US" sz="2400">
                <a:ea typeface="+mn-lt"/>
                <a:cs typeface="+mn-lt"/>
              </a:rPr>
              <a:t>, </a:t>
            </a:r>
            <a:r>
              <a:rPr lang="en-US" sz="2400" err="1">
                <a:ea typeface="+mn-lt"/>
                <a:cs typeface="+mn-lt"/>
              </a:rPr>
              <a:t>हिङ्गुली</a:t>
            </a:r>
            <a:r>
              <a:rPr lang="en-US" sz="2400">
                <a:ea typeface="+mn-lt"/>
                <a:cs typeface="+mn-lt"/>
              </a:rPr>
              <a:t>, </a:t>
            </a:r>
            <a:r>
              <a:rPr lang="en-US" sz="2400" err="1">
                <a:ea typeface="+mn-lt"/>
                <a:cs typeface="+mn-lt"/>
              </a:rPr>
              <a:t>राष्ट्रिका</a:t>
            </a:r>
            <a:r>
              <a:rPr lang="en-US" sz="2400">
                <a:ea typeface="+mn-lt"/>
                <a:cs typeface="+mn-lt"/>
              </a:rPr>
              <a:t>,  </a:t>
            </a:r>
            <a:r>
              <a:rPr lang="en-US" sz="2400" err="1">
                <a:ea typeface="+mn-lt"/>
                <a:cs typeface="+mn-lt"/>
              </a:rPr>
              <a:t>सिही</a:t>
            </a:r>
            <a:r>
              <a:rPr lang="en-US" sz="2400">
                <a:ea typeface="+mn-lt"/>
                <a:cs typeface="+mn-lt"/>
              </a:rPr>
              <a:t>, </a:t>
            </a:r>
            <a:r>
              <a:rPr lang="en-US" sz="2400" err="1">
                <a:ea typeface="+mn-lt"/>
                <a:cs typeface="+mn-lt"/>
              </a:rPr>
              <a:t>महोष्ट्री</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दुष्प्रघर्षिणी</a:t>
            </a:r>
            <a:r>
              <a:rPr lang="en-US" sz="2400">
                <a:ea typeface="+mn-lt"/>
                <a:cs typeface="+mn-lt"/>
              </a:rPr>
              <a:t> </a:t>
            </a:r>
            <a:r>
              <a:rPr lang="en-US" sz="2400" err="1">
                <a:ea typeface="+mn-lt"/>
                <a:cs typeface="+mn-lt"/>
              </a:rPr>
              <a:t>ये</a:t>
            </a:r>
            <a:r>
              <a:rPr lang="en-US" sz="2400">
                <a:ea typeface="+mn-lt"/>
                <a:cs typeface="+mn-lt"/>
              </a:rPr>
              <a:t> </a:t>
            </a:r>
            <a:r>
              <a:rPr lang="en-US" sz="2400" err="1">
                <a:ea typeface="+mn-lt"/>
                <a:cs typeface="+mn-lt"/>
              </a:rPr>
              <a:t>सब</a:t>
            </a:r>
            <a:r>
              <a:rPr lang="en-US" sz="2400">
                <a:ea typeface="+mn-lt"/>
                <a:cs typeface="+mn-lt"/>
              </a:rPr>
              <a:t> </a:t>
            </a:r>
            <a:r>
              <a:rPr lang="en-US" sz="2400" err="1">
                <a:ea typeface="+mn-lt"/>
                <a:cs typeface="+mn-lt"/>
              </a:rPr>
              <a:t>संस्कृत</a:t>
            </a:r>
            <a:r>
              <a:rPr lang="en-US" sz="2400">
                <a:ea typeface="+mn-lt"/>
                <a:cs typeface="+mn-lt"/>
              </a:rPr>
              <a:t> </a:t>
            </a:r>
            <a:r>
              <a:rPr lang="en-US" sz="2400" err="1">
                <a:ea typeface="+mn-lt"/>
                <a:cs typeface="+mn-lt"/>
              </a:rPr>
              <a:t>नाम</a:t>
            </a:r>
            <a:r>
              <a:rPr lang="en-US" sz="2400">
                <a:ea typeface="+mn-lt"/>
                <a:cs typeface="+mn-lt"/>
              </a:rPr>
              <a:t> </a:t>
            </a:r>
            <a:r>
              <a:rPr lang="en-US" sz="2400" err="1">
                <a:ea typeface="+mn-lt"/>
                <a:cs typeface="+mn-lt"/>
              </a:rPr>
              <a:t>बड़ी</a:t>
            </a:r>
            <a:r>
              <a:rPr lang="en-US" sz="2400">
                <a:ea typeface="+mn-lt"/>
                <a:cs typeface="+mn-lt"/>
              </a:rPr>
              <a:t> </a:t>
            </a:r>
            <a:r>
              <a:rPr lang="en-US" sz="2400" err="1">
                <a:ea typeface="+mn-lt"/>
                <a:cs typeface="+mn-lt"/>
              </a:rPr>
              <a:t>कटेरी</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बड़ी</a:t>
            </a:r>
            <a:r>
              <a:rPr lang="en-US" sz="2400">
                <a:ea typeface="+mn-lt"/>
                <a:cs typeface="+mn-lt"/>
              </a:rPr>
              <a:t> </a:t>
            </a:r>
            <a:r>
              <a:rPr lang="en-US" sz="2400" err="1">
                <a:ea typeface="+mn-lt"/>
                <a:cs typeface="+mn-lt"/>
              </a:rPr>
              <a:t>कटेरी-संग्राही</a:t>
            </a:r>
            <a:r>
              <a:rPr lang="en-US" sz="2400">
                <a:ea typeface="+mn-lt"/>
                <a:cs typeface="+mn-lt"/>
              </a:rPr>
              <a:t> (</a:t>
            </a:r>
            <a:r>
              <a:rPr lang="en-US" sz="2400" err="1">
                <a:ea typeface="+mn-lt"/>
                <a:cs typeface="+mn-lt"/>
              </a:rPr>
              <a:t>मलरोधक</a:t>
            </a:r>
            <a:r>
              <a:rPr lang="en-US" sz="2400">
                <a:ea typeface="+mn-lt"/>
                <a:cs typeface="+mn-lt"/>
              </a:rPr>
              <a:t>), </a:t>
            </a:r>
            <a:r>
              <a:rPr lang="en-US" sz="2400" err="1">
                <a:ea typeface="+mn-lt"/>
                <a:cs typeface="+mn-lt"/>
              </a:rPr>
              <a:t>हृदय</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हितकर</a:t>
            </a:r>
            <a:r>
              <a:rPr lang="en-US" sz="2400">
                <a:ea typeface="+mn-lt"/>
                <a:cs typeface="+mn-lt"/>
              </a:rPr>
              <a:t>, </a:t>
            </a:r>
            <a:r>
              <a:rPr lang="en-US" sz="2400" err="1">
                <a:ea typeface="+mn-lt"/>
                <a:cs typeface="+mn-lt"/>
              </a:rPr>
              <a:t>पाचक</a:t>
            </a:r>
            <a:r>
              <a:rPr lang="en-US" sz="2400">
                <a:ea typeface="+mn-lt"/>
                <a:cs typeface="+mn-lt"/>
              </a:rPr>
              <a:t>, </a:t>
            </a:r>
            <a:r>
              <a:rPr lang="en-US" sz="2400" err="1">
                <a:ea typeface="+mn-lt"/>
                <a:cs typeface="+mn-lt"/>
              </a:rPr>
              <a:t>कफवात-नाशक</a:t>
            </a:r>
            <a:r>
              <a:rPr lang="en-US" sz="2400">
                <a:ea typeface="+mn-lt"/>
                <a:cs typeface="+mn-lt"/>
              </a:rPr>
              <a:t>, </a:t>
            </a:r>
            <a:r>
              <a:rPr lang="en-US" sz="2400" err="1">
                <a:ea typeface="+mn-lt"/>
                <a:cs typeface="+mn-lt"/>
              </a:rPr>
              <a:t>कटु</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तिक्तरस-युक्त</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यह</a:t>
            </a:r>
            <a:r>
              <a:rPr lang="en-US" sz="2400">
                <a:ea typeface="+mn-lt"/>
                <a:cs typeface="+mn-lt"/>
              </a:rPr>
              <a:t> </a:t>
            </a:r>
            <a:r>
              <a:rPr lang="en-US" sz="2400" err="1">
                <a:ea typeface="+mn-lt"/>
                <a:cs typeface="+mn-lt"/>
              </a:rPr>
              <a:t>मुख</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विरसता</a:t>
            </a:r>
            <a:r>
              <a:rPr lang="en-US" sz="2400">
                <a:ea typeface="+mn-lt"/>
                <a:cs typeface="+mn-lt"/>
              </a:rPr>
              <a:t>  ,</a:t>
            </a:r>
            <a:r>
              <a:rPr lang="en-US" sz="2400" err="1">
                <a:ea typeface="+mn-lt"/>
                <a:cs typeface="+mn-lt"/>
              </a:rPr>
              <a:t>मल</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अरुचि</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नाश</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वाली</a:t>
            </a:r>
            <a:r>
              <a:rPr lang="en-US" sz="2400">
                <a:ea typeface="+mn-lt"/>
                <a:cs typeface="+mn-lt"/>
              </a:rPr>
              <a:t>, </a:t>
            </a:r>
            <a:r>
              <a:rPr lang="en-US" sz="2400" err="1">
                <a:ea typeface="+mn-lt"/>
                <a:cs typeface="+mn-lt"/>
              </a:rPr>
              <a:t>उष्णवीर्य</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कुष्ठ</a:t>
            </a:r>
            <a:r>
              <a:rPr lang="en-US" sz="2400">
                <a:ea typeface="+mn-lt"/>
                <a:cs typeface="+mn-lt"/>
              </a:rPr>
              <a:t>, </a:t>
            </a:r>
            <a:r>
              <a:rPr lang="en-US" sz="2400" err="1">
                <a:ea typeface="+mn-lt"/>
                <a:cs typeface="+mn-lt"/>
              </a:rPr>
              <a:t>ज्वर</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शूल</a:t>
            </a:r>
            <a:r>
              <a:rPr lang="en-US" sz="2400">
                <a:ea typeface="+mn-lt"/>
                <a:cs typeface="+mn-lt"/>
              </a:rPr>
              <a:t>, </a:t>
            </a:r>
            <a:r>
              <a:rPr lang="en-US" sz="2400" err="1">
                <a:ea typeface="+mn-lt"/>
                <a:cs typeface="+mn-lt"/>
              </a:rPr>
              <a:t>कास</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अग्नि</a:t>
            </a:r>
            <a:r>
              <a:rPr lang="en-US" sz="2400">
                <a:ea typeface="+mn-lt"/>
                <a:cs typeface="+mn-lt"/>
              </a:rPr>
              <a:t> </a:t>
            </a:r>
            <a:r>
              <a:rPr lang="en-US" sz="2400" err="1">
                <a:ea typeface="+mn-lt"/>
                <a:cs typeface="+mn-lt"/>
              </a:rPr>
              <a:t>मन्दता</a:t>
            </a:r>
            <a:r>
              <a:rPr lang="en-US" sz="2400">
                <a:ea typeface="+mn-lt"/>
                <a:cs typeface="+mn-lt"/>
              </a:rPr>
              <a:t> </a:t>
            </a:r>
            <a:r>
              <a:rPr lang="en-US" sz="2400" err="1">
                <a:ea typeface="+mn-lt"/>
                <a:cs typeface="+mn-lt"/>
              </a:rPr>
              <a:t>इन</a:t>
            </a:r>
            <a:r>
              <a:rPr lang="en-US" sz="2400">
                <a:ea typeface="+mn-lt"/>
                <a:cs typeface="+mn-lt"/>
              </a:rPr>
              <a:t> </a:t>
            </a:r>
            <a:r>
              <a:rPr lang="en-US" sz="2400" err="1">
                <a:ea typeface="+mn-lt"/>
                <a:cs typeface="+mn-lt"/>
              </a:rPr>
              <a:t>सभी</a:t>
            </a:r>
            <a:r>
              <a:rPr lang="en-US" sz="2400">
                <a:ea typeface="+mn-lt"/>
                <a:cs typeface="+mn-lt"/>
              </a:rPr>
              <a:t> </a:t>
            </a:r>
            <a:r>
              <a:rPr lang="en-US" sz="2400" err="1">
                <a:ea typeface="+mn-lt"/>
                <a:cs typeface="+mn-lt"/>
              </a:rPr>
              <a:t>रोगों</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वाली</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a:t>
            </a:r>
          </a:p>
          <a:p>
            <a:pPr>
              <a:spcAft>
                <a:spcPts val="600"/>
              </a:spcAft>
            </a:pPr>
            <a:endParaRPr lang="en-US" sz="2400"/>
          </a:p>
          <a:p>
            <a:pPr algn="l">
              <a:spcAft>
                <a:spcPts val="600"/>
              </a:spcAft>
            </a:pPr>
            <a:endParaRPr lang="en-US" sz="2400"/>
          </a:p>
        </p:txBody>
      </p:sp>
      <p:graphicFrame>
        <p:nvGraphicFramePr>
          <p:cNvPr id="27" name="TextBox 2">
            <a:extLst>
              <a:ext uri="{FF2B5EF4-FFF2-40B4-BE49-F238E27FC236}">
                <a16:creationId xmlns:a16="http://schemas.microsoft.com/office/drawing/2014/main" xmlns="" id="{1D230A85-F291-C05C-1CB7-833BAE7A7684}"/>
              </a:ext>
            </a:extLst>
          </p:cNvPr>
          <p:cNvGraphicFramePr/>
          <p:nvPr>
            <p:extLst>
              <p:ext uri="{D42A27DB-BD31-4B8C-83A1-F6EECF244321}">
                <p14:modId xmlns:p14="http://schemas.microsoft.com/office/powerpoint/2010/main" xmlns="" val="2687444285"/>
              </p:ext>
            </p:extLst>
          </p:nvPr>
        </p:nvGraphicFramePr>
        <p:xfrm>
          <a:off x="1073039" y="437912"/>
          <a:ext cx="10594027"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4" name="TextBox 83">
            <a:extLst>
              <a:ext uri="{FF2B5EF4-FFF2-40B4-BE49-F238E27FC236}">
                <a16:creationId xmlns:a16="http://schemas.microsoft.com/office/drawing/2014/main" xmlns="" id="{298D7FF0-2785-50A4-FE5E-18201D5C4CAC}"/>
              </a:ext>
            </a:extLst>
          </p:cNvPr>
          <p:cNvSpPr txBox="1"/>
          <p:nvPr/>
        </p:nvSpPr>
        <p:spPr>
          <a:xfrm>
            <a:off x="8662736" y="4144210"/>
            <a:ext cx="409341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endParaRPr lang="en-US"/>
          </a:p>
          <a:p>
            <a:endParaRPr lang="en-US"/>
          </a:p>
          <a:p>
            <a:endParaRPr lang="en-US"/>
          </a:p>
          <a:p>
            <a:pPr algn="l"/>
            <a:endParaRPr lang="en-US"/>
          </a:p>
        </p:txBody>
      </p:sp>
    </p:spTree>
    <p:extLst>
      <p:ext uri="{BB962C8B-B14F-4D97-AF65-F5344CB8AC3E}">
        <p14:creationId xmlns:p14="http://schemas.microsoft.com/office/powerpoint/2010/main" xmlns="" val="410900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some berries&#10;&#10;Description automatically generated">
            <a:extLst>
              <a:ext uri="{FF2B5EF4-FFF2-40B4-BE49-F238E27FC236}">
                <a16:creationId xmlns:a16="http://schemas.microsoft.com/office/drawing/2014/main" xmlns="" id="{478F9A51-C0F9-25DE-1EB6-6FE5E94E7A1D}"/>
              </a:ext>
            </a:extLst>
          </p:cNvPr>
          <p:cNvPicPr>
            <a:picLocks noChangeAspect="1"/>
          </p:cNvPicPr>
          <p:nvPr/>
        </p:nvPicPr>
        <p:blipFill rotWithShape="1">
          <a:blip r:embed="rId2"/>
          <a:srcRect l="20262" r="1476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1681A26B-4CF8-E7BF-B53B-F17BBCDE930E}"/>
              </a:ext>
            </a:extLst>
          </p:cNvPr>
          <p:cNvSpPr>
            <a:spLocks noGrp="1"/>
          </p:cNvSpPr>
          <p:nvPr>
            <p:ph type="title"/>
          </p:nvPr>
        </p:nvSpPr>
        <p:spPr>
          <a:xfrm>
            <a:off x="199935" y="245282"/>
            <a:ext cx="3851123" cy="1320800"/>
          </a:xfrm>
        </p:spPr>
        <p:txBody>
          <a:bodyPr>
            <a:normAutofit/>
          </a:bodyPr>
          <a:lstStyle/>
          <a:p>
            <a:r>
              <a:rPr lang="en-US" b="1" err="1">
                <a:ea typeface="+mj-lt"/>
                <a:cs typeface="+mj-lt"/>
              </a:rPr>
              <a:t>बृहती</a:t>
            </a:r>
            <a:r>
              <a:rPr lang="en-US" b="1">
                <a:ea typeface="+mj-lt"/>
                <a:cs typeface="+mj-lt"/>
              </a:rPr>
              <a:t> :-</a:t>
            </a:r>
            <a:endParaRPr lang="en-US" b="1" err="1"/>
          </a:p>
          <a:p>
            <a:endParaRPr lang="en-US" b="1"/>
          </a:p>
        </p:txBody>
      </p:sp>
      <p:sp>
        <p:nvSpPr>
          <p:cNvPr id="3" name="Content Placeholder 2">
            <a:extLst>
              <a:ext uri="{FF2B5EF4-FFF2-40B4-BE49-F238E27FC236}">
                <a16:creationId xmlns:a16="http://schemas.microsoft.com/office/drawing/2014/main" xmlns="" id="{0F336F3C-B350-7464-7E3A-C1A78C4230DB}"/>
              </a:ext>
            </a:extLst>
          </p:cNvPr>
          <p:cNvSpPr>
            <a:spLocks noGrp="1"/>
          </p:cNvSpPr>
          <p:nvPr>
            <p:ph idx="1"/>
          </p:nvPr>
        </p:nvSpPr>
        <p:spPr>
          <a:xfrm>
            <a:off x="48337" y="340156"/>
            <a:ext cx="4887941" cy="1704943"/>
          </a:xfrm>
        </p:spPr>
        <p:txBody>
          <a:bodyPr vert="horz" lIns="91440" tIns="45720" rIns="91440" bIns="45720" rtlCol="0" anchor="t">
            <a:noAutofit/>
          </a:bodyPr>
          <a:lstStyle/>
          <a:p>
            <a:pPr marL="0" indent="0">
              <a:lnSpc>
                <a:spcPct val="90000"/>
              </a:lnSpc>
              <a:buNone/>
            </a:pPr>
            <a:endParaRPr lang="en-US" sz="2000">
              <a:ea typeface="+mn-lt"/>
              <a:cs typeface="+mn-lt"/>
            </a:endParaRPr>
          </a:p>
          <a:p>
            <a:pPr>
              <a:lnSpc>
                <a:spcPct val="90000"/>
              </a:lnSpc>
            </a:pPr>
            <a:endParaRPr lang="en-US" sz="2000"/>
          </a:p>
          <a:p>
            <a:pPr>
              <a:lnSpc>
                <a:spcPct val="90000"/>
              </a:lnSpc>
            </a:pPr>
            <a:r>
              <a:rPr lang="en-US" sz="2000" b="1"/>
              <a:t>Latin name </a:t>
            </a:r>
            <a:r>
              <a:rPr lang="en-US" sz="2000"/>
              <a:t>-Solanum indicum</a:t>
            </a:r>
          </a:p>
          <a:p>
            <a:pPr>
              <a:lnSpc>
                <a:spcPct val="90000"/>
              </a:lnSpc>
            </a:pPr>
            <a:r>
              <a:rPr lang="en-US" sz="2000" b="1"/>
              <a:t>Family –</a:t>
            </a:r>
            <a:r>
              <a:rPr lang="en-US" sz="2000"/>
              <a:t>Solanaceae</a:t>
            </a:r>
          </a:p>
          <a:p>
            <a:pPr>
              <a:lnSpc>
                <a:spcPct val="90000"/>
              </a:lnSpc>
            </a:pPr>
            <a:r>
              <a:rPr lang="en-US" sz="2000" b="1" err="1">
                <a:ea typeface="+mn-lt"/>
                <a:cs typeface="+mn-lt"/>
              </a:rPr>
              <a:t>रस</a:t>
            </a:r>
            <a:r>
              <a:rPr lang="en-US" sz="2000" b="1">
                <a:ea typeface="+mn-lt"/>
                <a:cs typeface="+mn-lt"/>
              </a:rPr>
              <a:t>-  </a:t>
            </a:r>
            <a:r>
              <a:rPr lang="en-US" sz="2000" err="1">
                <a:ea typeface="+mn-lt"/>
                <a:cs typeface="+mn-lt"/>
              </a:rPr>
              <a:t>कटु</a:t>
            </a:r>
            <a:r>
              <a:rPr lang="en-US" sz="2000">
                <a:ea typeface="+mn-lt"/>
                <a:cs typeface="+mn-lt"/>
              </a:rPr>
              <a:t>, </a:t>
            </a:r>
            <a:r>
              <a:rPr lang="en-US" sz="2000" err="1">
                <a:ea typeface="+mn-lt"/>
                <a:cs typeface="+mn-lt"/>
              </a:rPr>
              <a:t>तिक्त</a:t>
            </a:r>
            <a:r>
              <a:rPr lang="en-US" sz="2000">
                <a:ea typeface="+mn-lt"/>
                <a:cs typeface="+mn-lt"/>
              </a:rPr>
              <a:t> </a:t>
            </a:r>
          </a:p>
          <a:p>
            <a:pPr>
              <a:lnSpc>
                <a:spcPct val="90000"/>
              </a:lnSpc>
            </a:pPr>
            <a:r>
              <a:rPr lang="en-US" sz="2000" b="1" err="1">
                <a:ea typeface="+mn-lt"/>
                <a:cs typeface="+mn-lt"/>
              </a:rPr>
              <a:t>गुण</a:t>
            </a:r>
            <a:r>
              <a:rPr lang="en-US" sz="2000" b="1">
                <a:ea typeface="+mn-lt"/>
                <a:cs typeface="+mn-lt"/>
              </a:rPr>
              <a:t>-    </a:t>
            </a:r>
            <a:r>
              <a:rPr lang="en-US" sz="2000" err="1">
                <a:ea typeface="+mn-lt"/>
                <a:cs typeface="+mn-lt"/>
              </a:rPr>
              <a:t>लघु</a:t>
            </a:r>
            <a:r>
              <a:rPr lang="en-US" sz="2000">
                <a:ea typeface="+mn-lt"/>
                <a:cs typeface="+mn-lt"/>
              </a:rPr>
              <a:t>, </a:t>
            </a:r>
            <a:r>
              <a:rPr lang="en-US" sz="2000" err="1">
                <a:ea typeface="+mn-lt"/>
                <a:cs typeface="+mn-lt"/>
              </a:rPr>
              <a:t>रूक्ष</a:t>
            </a:r>
            <a:r>
              <a:rPr lang="en-US" sz="2000">
                <a:ea typeface="+mn-lt"/>
                <a:cs typeface="+mn-lt"/>
              </a:rPr>
              <a:t>, </a:t>
            </a:r>
            <a:r>
              <a:rPr lang="en-US" sz="2000" err="1">
                <a:ea typeface="+mn-lt"/>
                <a:cs typeface="+mn-lt"/>
              </a:rPr>
              <a:t>तीक्ष्ण</a:t>
            </a:r>
          </a:p>
          <a:p>
            <a:pPr>
              <a:lnSpc>
                <a:spcPct val="90000"/>
              </a:lnSpc>
            </a:pPr>
            <a:r>
              <a:rPr lang="en-US" sz="2000" b="1" err="1">
                <a:ea typeface="+mn-lt"/>
                <a:cs typeface="+mn-lt"/>
              </a:rPr>
              <a:t>वीर्य</a:t>
            </a:r>
            <a:r>
              <a:rPr lang="en-US" sz="2000" b="1">
                <a:ea typeface="+mn-lt"/>
                <a:cs typeface="+mn-lt"/>
              </a:rPr>
              <a:t>-   </a:t>
            </a:r>
            <a:r>
              <a:rPr lang="en-US" sz="2000" err="1">
                <a:ea typeface="+mn-lt"/>
                <a:cs typeface="+mn-lt"/>
              </a:rPr>
              <a:t>उष्ण</a:t>
            </a:r>
            <a:endParaRPr lang="en-US" sz="2000" err="1"/>
          </a:p>
          <a:p>
            <a:pPr>
              <a:lnSpc>
                <a:spcPct val="90000"/>
              </a:lnSpc>
            </a:pPr>
            <a:r>
              <a:rPr lang="en-US" sz="2000" b="1" err="1">
                <a:ea typeface="+mn-lt"/>
                <a:cs typeface="+mn-lt"/>
              </a:rPr>
              <a:t>विपाक</a:t>
            </a:r>
            <a:r>
              <a:rPr lang="en-US" sz="2000" err="1">
                <a:ea typeface="+mn-lt"/>
                <a:cs typeface="+mn-lt"/>
              </a:rPr>
              <a:t>-कटु</a:t>
            </a:r>
            <a:endParaRPr lang="en-US" sz="2000"/>
          </a:p>
          <a:p>
            <a:pPr>
              <a:lnSpc>
                <a:spcPct val="90000"/>
              </a:lnSpc>
            </a:pPr>
            <a:endParaRPr lang="en-US" sz="2000"/>
          </a:p>
          <a:p>
            <a:pPr>
              <a:lnSpc>
                <a:spcPct val="90000"/>
              </a:lnSpc>
            </a:pPr>
            <a:endParaRPr lang="en-US" sz="2000" b="1"/>
          </a:p>
        </p:txBody>
      </p:sp>
      <p:cxnSp>
        <p:nvCxnSpPr>
          <p:cNvPr id="9" name="Straight Connector 8">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xmlns="" id="{6C0E5B93-B744-90E6-C815-CBDA08C66CA8}"/>
              </a:ext>
            </a:extLst>
          </p:cNvPr>
          <p:cNvSpPr txBox="1"/>
          <p:nvPr/>
        </p:nvSpPr>
        <p:spPr>
          <a:xfrm>
            <a:off x="199063" y="3777419"/>
            <a:ext cx="45793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Chemical composition :-</a:t>
            </a:r>
          </a:p>
        </p:txBody>
      </p:sp>
      <p:sp>
        <p:nvSpPr>
          <p:cNvPr id="6" name="TextBox 5">
            <a:extLst>
              <a:ext uri="{FF2B5EF4-FFF2-40B4-BE49-F238E27FC236}">
                <a16:creationId xmlns:a16="http://schemas.microsoft.com/office/drawing/2014/main" xmlns="" id="{5C89EF70-F149-905D-3474-E9A104502ECE}"/>
              </a:ext>
            </a:extLst>
          </p:cNvPr>
          <p:cNvSpPr txBox="1"/>
          <p:nvPr/>
        </p:nvSpPr>
        <p:spPr>
          <a:xfrm>
            <a:off x="199064" y="4436193"/>
            <a:ext cx="57361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Phytoconstituents like phytosterols, steroidal glycosides, steroidal glycoalkaloids, flavonoids, and fatty acid .</a:t>
            </a:r>
            <a:endParaRPr lang="en-US" sz="2400"/>
          </a:p>
        </p:txBody>
      </p:sp>
    </p:spTree>
    <p:extLst>
      <p:ext uri="{BB962C8B-B14F-4D97-AF65-F5344CB8AC3E}">
        <p14:creationId xmlns:p14="http://schemas.microsoft.com/office/powerpoint/2010/main" xmlns="" val="215476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4DBED3-5FED-5B58-0357-907955337079}"/>
              </a:ext>
            </a:extLst>
          </p:cNvPr>
          <p:cNvSpPr txBox="1"/>
          <p:nvPr/>
        </p:nvSpPr>
        <p:spPr>
          <a:xfrm>
            <a:off x="425787" y="-211653"/>
            <a:ext cx="92431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b="1" err="1">
                <a:ea typeface="+mn-lt"/>
                <a:cs typeface="+mn-lt"/>
              </a:rPr>
              <a:t>Doshakarma</a:t>
            </a:r>
            <a:r>
              <a:rPr lang="en-US" b="1">
                <a:ea typeface="+mn-lt"/>
                <a:cs typeface="+mn-lt"/>
              </a:rPr>
              <a:t>:</a:t>
            </a:r>
            <a:r>
              <a:rPr lang="en-US">
                <a:ea typeface="+mn-lt"/>
                <a:cs typeface="+mn-lt"/>
              </a:rPr>
              <a:t> Vata kapha </a:t>
            </a:r>
            <a:r>
              <a:rPr lang="en-US" err="1">
                <a:ea typeface="+mn-lt"/>
                <a:cs typeface="+mn-lt"/>
              </a:rPr>
              <a:t>shamaka</a:t>
            </a:r>
            <a:endParaRPr lang="en-US" err="1"/>
          </a:p>
          <a:p>
            <a:endParaRPr lang="en-US"/>
          </a:p>
          <a:p>
            <a:r>
              <a:rPr lang="en-US" b="1" err="1">
                <a:ea typeface="+mn-lt"/>
                <a:cs typeface="+mn-lt"/>
              </a:rPr>
              <a:t>Dhatukarma</a:t>
            </a:r>
            <a:r>
              <a:rPr lang="en-US" b="1">
                <a:ea typeface="+mn-lt"/>
                <a:cs typeface="+mn-lt"/>
              </a:rPr>
              <a:t>: </a:t>
            </a:r>
            <a:r>
              <a:rPr lang="en-US">
                <a:ea typeface="+mn-lt"/>
                <a:cs typeface="+mn-lt"/>
              </a:rPr>
              <a:t>Sukra </a:t>
            </a:r>
            <a:r>
              <a:rPr lang="en-US" err="1">
                <a:ea typeface="+mn-lt"/>
                <a:cs typeface="+mn-lt"/>
              </a:rPr>
              <a:t>rechaka</a:t>
            </a:r>
            <a:r>
              <a:rPr lang="en-US">
                <a:ea typeface="+mn-lt"/>
                <a:cs typeface="+mn-lt"/>
              </a:rPr>
              <a:t>, Ruksha</a:t>
            </a:r>
            <a:endParaRPr lang="en-US" err="1"/>
          </a:p>
          <a:p>
            <a:endParaRPr lang="en-US"/>
          </a:p>
          <a:p>
            <a:r>
              <a:rPr lang="en-US" b="1" err="1">
                <a:ea typeface="+mn-lt"/>
                <a:cs typeface="+mn-lt"/>
              </a:rPr>
              <a:t>Malakarma</a:t>
            </a:r>
            <a:r>
              <a:rPr lang="en-US" b="1">
                <a:ea typeface="+mn-lt"/>
                <a:cs typeface="+mn-lt"/>
              </a:rPr>
              <a:t>:</a:t>
            </a:r>
            <a:r>
              <a:rPr lang="en-US">
                <a:ea typeface="+mn-lt"/>
                <a:cs typeface="+mn-lt"/>
              </a:rPr>
              <a:t> Grahi, </a:t>
            </a:r>
            <a:r>
              <a:rPr lang="en-US" err="1">
                <a:ea typeface="+mn-lt"/>
                <a:cs typeface="+mn-lt"/>
              </a:rPr>
              <a:t>mutrala</a:t>
            </a:r>
            <a:endParaRPr lang="en-US" err="1"/>
          </a:p>
        </p:txBody>
      </p:sp>
      <p:sp>
        <p:nvSpPr>
          <p:cNvPr id="3" name="TextBox 2">
            <a:extLst>
              <a:ext uri="{FF2B5EF4-FFF2-40B4-BE49-F238E27FC236}">
                <a16:creationId xmlns:a16="http://schemas.microsoft.com/office/drawing/2014/main" xmlns="" id="{C02D2A24-FB31-6F0D-B765-7BE5AC6E3E85}"/>
              </a:ext>
            </a:extLst>
          </p:cNvPr>
          <p:cNvSpPr txBox="1"/>
          <p:nvPr/>
        </p:nvSpPr>
        <p:spPr>
          <a:xfrm>
            <a:off x="440675" y="2602735"/>
            <a:ext cx="923397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1.Khalitya (alopecia):</a:t>
            </a:r>
            <a:r>
              <a:rPr lang="en-US">
                <a:ea typeface="+mn-lt"/>
                <a:cs typeface="+mn-lt"/>
              </a:rPr>
              <a:t> The fruit juice of Brihati mixed with honey and applied locally   to  inhibit alopecia .</a:t>
            </a:r>
            <a:endParaRPr lang="en-US"/>
          </a:p>
          <a:p>
            <a:endParaRPr lang="en-US"/>
          </a:p>
          <a:p>
            <a:r>
              <a:rPr lang="en-US" b="1">
                <a:ea typeface="+mn-lt"/>
                <a:cs typeface="+mn-lt"/>
              </a:rPr>
              <a:t>2. </a:t>
            </a:r>
            <a:r>
              <a:rPr lang="en-US" b="1" err="1">
                <a:ea typeface="+mn-lt"/>
                <a:cs typeface="+mn-lt"/>
              </a:rPr>
              <a:t>Khalitya</a:t>
            </a:r>
            <a:r>
              <a:rPr lang="en-US" b="1">
                <a:ea typeface="+mn-lt"/>
                <a:cs typeface="+mn-lt"/>
              </a:rPr>
              <a:t> (alopecia):</a:t>
            </a:r>
            <a:r>
              <a:rPr lang="en-US">
                <a:ea typeface="+mn-lt"/>
                <a:cs typeface="+mn-lt"/>
              </a:rPr>
              <a:t> Fruit and root of gunja are pounded with the juice of </a:t>
            </a:r>
            <a:r>
              <a:rPr lang="en-US" err="1">
                <a:ea typeface="+mn-lt"/>
                <a:cs typeface="+mn-lt"/>
              </a:rPr>
              <a:t>brihati</a:t>
            </a:r>
            <a:r>
              <a:rPr lang="en-US">
                <a:ea typeface="+mn-lt"/>
                <a:cs typeface="+mn-lt"/>
              </a:rPr>
              <a:t>   fruits and rubbed with Datura fruit. It stops alopecia .</a:t>
            </a:r>
          </a:p>
          <a:p>
            <a:endParaRPr lang="en-US">
              <a:ea typeface="+mn-lt"/>
              <a:cs typeface="+mn-lt"/>
            </a:endParaRPr>
          </a:p>
          <a:p>
            <a:r>
              <a:rPr lang="en-US" b="1">
                <a:ea typeface="+mn-lt"/>
                <a:cs typeface="+mn-lt"/>
              </a:rPr>
              <a:t>3. </a:t>
            </a:r>
            <a:r>
              <a:rPr lang="en-US" b="1" err="1">
                <a:ea typeface="+mn-lt"/>
                <a:cs typeface="+mn-lt"/>
              </a:rPr>
              <a:t>Aruchi</a:t>
            </a:r>
            <a:r>
              <a:rPr lang="en-US" b="1">
                <a:ea typeface="+mn-lt"/>
                <a:cs typeface="+mn-lt"/>
              </a:rPr>
              <a:t> (anorexia): </a:t>
            </a:r>
            <a:r>
              <a:rPr lang="en-US">
                <a:ea typeface="+mn-lt"/>
                <a:cs typeface="+mn-lt"/>
              </a:rPr>
              <a:t>Brihati fruits are cooked and mixed with spices and the consumed with curd to increase appetite .</a:t>
            </a:r>
            <a:endParaRPr lang="en-US"/>
          </a:p>
          <a:p>
            <a:endParaRPr lang="en-US"/>
          </a:p>
          <a:p>
            <a:r>
              <a:rPr lang="en-US" b="1">
                <a:ea typeface="+mn-lt"/>
                <a:cs typeface="+mn-lt"/>
              </a:rPr>
              <a:t>4. </a:t>
            </a:r>
            <a:r>
              <a:rPr lang="en-US" b="1" err="1">
                <a:ea typeface="+mn-lt"/>
                <a:cs typeface="+mn-lt"/>
              </a:rPr>
              <a:t>Jwar</a:t>
            </a:r>
            <a:r>
              <a:rPr lang="en-US" b="1">
                <a:ea typeface="+mn-lt"/>
                <a:cs typeface="+mn-lt"/>
              </a:rPr>
              <a:t> (fever): </a:t>
            </a:r>
            <a:r>
              <a:rPr lang="en-US">
                <a:ea typeface="+mn-lt"/>
                <a:cs typeface="+mn-lt"/>
              </a:rPr>
              <a:t>Powder of Brihati fruit, </a:t>
            </a:r>
            <a:r>
              <a:rPr lang="en-US" err="1">
                <a:ea typeface="+mn-lt"/>
                <a:cs typeface="+mn-lt"/>
              </a:rPr>
              <a:t>Pippali</a:t>
            </a:r>
            <a:r>
              <a:rPr lang="en-US">
                <a:ea typeface="+mn-lt"/>
                <a:cs typeface="+mn-lt"/>
              </a:rPr>
              <a:t>, and </a:t>
            </a:r>
            <a:r>
              <a:rPr lang="en-US" err="1">
                <a:ea typeface="+mn-lt"/>
                <a:cs typeface="+mn-lt"/>
              </a:rPr>
              <a:t>shunthi</a:t>
            </a:r>
            <a:r>
              <a:rPr lang="en-US">
                <a:ea typeface="+mn-lt"/>
                <a:cs typeface="+mn-lt"/>
              </a:rPr>
              <a:t>  prevent sneezing and regain consciousness in fever .</a:t>
            </a:r>
            <a:endParaRPr lang="en-US"/>
          </a:p>
          <a:p>
            <a:endParaRPr lang="en-US"/>
          </a:p>
          <a:p>
            <a:r>
              <a:rPr lang="en-US" b="1">
                <a:ea typeface="+mn-lt"/>
                <a:cs typeface="+mn-lt"/>
              </a:rPr>
              <a:t>5. </a:t>
            </a:r>
            <a:r>
              <a:rPr lang="en-US" b="1" err="1">
                <a:ea typeface="+mn-lt"/>
                <a:cs typeface="+mn-lt"/>
              </a:rPr>
              <a:t>Grahani</a:t>
            </a:r>
            <a:r>
              <a:rPr lang="en-US" b="1">
                <a:ea typeface="+mn-lt"/>
                <a:cs typeface="+mn-lt"/>
              </a:rPr>
              <a:t> </a:t>
            </a:r>
            <a:r>
              <a:rPr lang="en-US" b="1" err="1">
                <a:ea typeface="+mn-lt"/>
                <a:cs typeface="+mn-lt"/>
              </a:rPr>
              <a:t>roga</a:t>
            </a:r>
            <a:r>
              <a:rPr lang="en-US" b="1">
                <a:ea typeface="+mn-lt"/>
                <a:cs typeface="+mn-lt"/>
              </a:rPr>
              <a:t> </a:t>
            </a:r>
            <a:r>
              <a:rPr lang="en-US">
                <a:ea typeface="+mn-lt"/>
                <a:cs typeface="+mn-lt"/>
              </a:rPr>
              <a:t>: Brihati fruit powder with buttermilk is taken daily to treat   indigestion and grahani .</a:t>
            </a:r>
            <a:endParaRPr lang="en-US" err="1"/>
          </a:p>
        </p:txBody>
      </p:sp>
      <p:sp>
        <p:nvSpPr>
          <p:cNvPr id="4" name="TextBox 3">
            <a:extLst>
              <a:ext uri="{FF2B5EF4-FFF2-40B4-BE49-F238E27FC236}">
                <a16:creationId xmlns:a16="http://schemas.microsoft.com/office/drawing/2014/main" xmlns="" id="{B75BEE1C-AB90-CBDE-B9AE-725EF6D735BC}"/>
              </a:ext>
            </a:extLst>
          </p:cNvPr>
          <p:cNvSpPr txBox="1"/>
          <p:nvPr/>
        </p:nvSpPr>
        <p:spPr>
          <a:xfrm>
            <a:off x="252283" y="1812323"/>
            <a:ext cx="37317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Tree>
    <p:extLst>
      <p:ext uri="{BB962C8B-B14F-4D97-AF65-F5344CB8AC3E}">
        <p14:creationId xmlns:p14="http://schemas.microsoft.com/office/powerpoint/2010/main" xmlns="" val="107666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xmlns="" id="{39178BE9-53D8-441A-8691-0ED3B464B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57C33A4B-A41C-346D-0523-6F7520A5039B}"/>
              </a:ext>
            </a:extLst>
          </p:cNvPr>
          <p:cNvSpPr txBox="1"/>
          <p:nvPr/>
        </p:nvSpPr>
        <p:spPr>
          <a:xfrm>
            <a:off x="-1540" y="0"/>
            <a:ext cx="10197494" cy="109945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कण्टकारी :-</a:t>
            </a:r>
          </a:p>
          <a:p>
            <a:pPr>
              <a:spcBef>
                <a:spcPct val="0"/>
              </a:spcBef>
              <a:spcAft>
                <a:spcPts val="600"/>
              </a:spcAft>
            </a:pPr>
            <a:endParaRPr lang="en-US" sz="3600" b="1">
              <a:solidFill>
                <a:schemeClr val="accent1"/>
              </a:solidFill>
              <a:latin typeface="+mj-lt"/>
              <a:ea typeface="+mj-ea"/>
              <a:cs typeface="+mj-cs"/>
            </a:endParaRPr>
          </a:p>
          <a:p>
            <a:pPr>
              <a:spcBef>
                <a:spcPct val="0"/>
              </a:spcBef>
              <a:spcAft>
                <a:spcPts val="600"/>
              </a:spcAft>
            </a:pPr>
            <a:endParaRPr lang="en-US" sz="3600" b="1">
              <a:solidFill>
                <a:schemeClr val="accent1"/>
              </a:solidFill>
              <a:latin typeface="+mj-lt"/>
              <a:ea typeface="+mj-ea"/>
              <a:cs typeface="+mj-cs"/>
            </a:endParaRPr>
          </a:p>
        </p:txBody>
      </p:sp>
      <p:graphicFrame>
        <p:nvGraphicFramePr>
          <p:cNvPr id="32" name="TextBox 2">
            <a:extLst>
              <a:ext uri="{FF2B5EF4-FFF2-40B4-BE49-F238E27FC236}">
                <a16:creationId xmlns:a16="http://schemas.microsoft.com/office/drawing/2014/main" xmlns="" id="{30D23488-9A29-1098-D0D2-C1613A42EA68}"/>
              </a:ext>
            </a:extLst>
          </p:cNvPr>
          <p:cNvGraphicFramePr/>
          <p:nvPr>
            <p:extLst>
              <p:ext uri="{D42A27DB-BD31-4B8C-83A1-F6EECF244321}">
                <p14:modId xmlns:p14="http://schemas.microsoft.com/office/powerpoint/2010/main" xmlns="" val="1272918999"/>
              </p:ext>
            </p:extLst>
          </p:nvPr>
        </p:nvGraphicFramePr>
        <p:xfrm>
          <a:off x="303260" y="521525"/>
          <a:ext cx="11391514" cy="403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xmlns="" id="{573DC078-6637-66DD-1BAC-C2ADE990A7D3}"/>
              </a:ext>
            </a:extLst>
          </p:cNvPr>
          <p:cNvSpPr txBox="1"/>
          <p:nvPr/>
        </p:nvSpPr>
        <p:spPr>
          <a:xfrm>
            <a:off x="609599" y="5333999"/>
            <a:ext cx="103493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भटकटैया</a:t>
            </a:r>
            <a:r>
              <a:rPr lang="en-US" sz="2400" b="1">
                <a:ea typeface="+mn-lt"/>
                <a:cs typeface="+mn-lt"/>
              </a:rPr>
              <a:t> </a:t>
            </a:r>
            <a:r>
              <a:rPr lang="en-US" sz="2400" b="1" err="1">
                <a:ea typeface="+mn-lt"/>
                <a:cs typeface="+mn-lt"/>
              </a:rPr>
              <a:t>के</a:t>
            </a:r>
            <a:r>
              <a:rPr lang="en-US" sz="2400" b="1">
                <a:ea typeface="+mn-lt"/>
                <a:cs typeface="+mn-lt"/>
              </a:rPr>
              <a:t> </a:t>
            </a:r>
            <a:r>
              <a:rPr lang="en-US" sz="2400" b="1" err="1">
                <a:ea typeface="+mn-lt"/>
                <a:cs typeface="+mn-lt"/>
              </a:rPr>
              <a:t>गुण-भटकटैया</a:t>
            </a:r>
            <a:r>
              <a:rPr lang="en-US" sz="2400" b="1">
                <a:ea typeface="+mn-lt"/>
                <a:cs typeface="+mn-lt"/>
              </a:rPr>
              <a:t> -</a:t>
            </a:r>
            <a:r>
              <a:rPr lang="en-US" sz="2400">
                <a:ea typeface="+mn-lt"/>
                <a:cs typeface="+mn-lt"/>
              </a:rPr>
              <a:t> </a:t>
            </a:r>
            <a:r>
              <a:rPr lang="en-US" sz="2400" err="1">
                <a:ea typeface="+mn-lt"/>
                <a:cs typeface="+mn-lt"/>
              </a:rPr>
              <a:t>दस्तावर</a:t>
            </a:r>
            <a:r>
              <a:rPr lang="en-US" sz="2400">
                <a:ea typeface="+mn-lt"/>
                <a:cs typeface="+mn-lt"/>
              </a:rPr>
              <a:t>, </a:t>
            </a:r>
            <a:r>
              <a:rPr lang="en-US" sz="2400" err="1">
                <a:ea typeface="+mn-lt"/>
                <a:cs typeface="+mn-lt"/>
              </a:rPr>
              <a:t>तिक्त</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कटुरसयुक्त</a:t>
            </a:r>
            <a:r>
              <a:rPr lang="en-US" sz="2400">
                <a:ea typeface="+mn-lt"/>
                <a:cs typeface="+mn-lt"/>
              </a:rPr>
              <a:t>, </a:t>
            </a:r>
            <a:r>
              <a:rPr lang="en-US" sz="2400" err="1">
                <a:ea typeface="+mn-lt"/>
                <a:cs typeface="+mn-lt"/>
              </a:rPr>
              <a:t>अग्निदीपक</a:t>
            </a:r>
            <a:r>
              <a:rPr lang="en-US" sz="2400">
                <a:ea typeface="+mn-lt"/>
                <a:cs typeface="+mn-lt"/>
              </a:rPr>
              <a:t>, </a:t>
            </a:r>
            <a:r>
              <a:rPr lang="en-US" sz="2400" err="1">
                <a:ea typeface="+mn-lt"/>
                <a:cs typeface="+mn-lt"/>
              </a:rPr>
              <a:t>लघु</a:t>
            </a:r>
            <a:r>
              <a:rPr lang="en-US" sz="2400">
                <a:ea typeface="+mn-lt"/>
                <a:cs typeface="+mn-lt"/>
              </a:rPr>
              <a:t>, </a:t>
            </a:r>
            <a:r>
              <a:rPr lang="en-US" sz="2400" err="1">
                <a:ea typeface="+mn-lt"/>
                <a:cs typeface="+mn-lt"/>
              </a:rPr>
              <a:t>रूक्ष</a:t>
            </a:r>
            <a:r>
              <a:rPr lang="en-US" sz="2400">
                <a:ea typeface="+mn-lt"/>
                <a:cs typeface="+mn-lt"/>
              </a:rPr>
              <a:t>, </a:t>
            </a:r>
            <a:r>
              <a:rPr lang="en-US" sz="2400" err="1">
                <a:ea typeface="+mn-lt"/>
                <a:cs typeface="+mn-lt"/>
              </a:rPr>
              <a:t>उष्णवीर्य</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पाचक</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यह</a:t>
            </a:r>
            <a:r>
              <a:rPr lang="en-US" sz="2400">
                <a:ea typeface="+mn-lt"/>
                <a:cs typeface="+mn-lt"/>
              </a:rPr>
              <a:t> </a:t>
            </a:r>
            <a:r>
              <a:rPr lang="en-US" sz="2400" err="1">
                <a:ea typeface="+mn-lt"/>
                <a:cs typeface="+mn-lt"/>
              </a:rPr>
              <a:t>खाँसी</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ज्वर</a:t>
            </a:r>
            <a:r>
              <a:rPr lang="en-US" sz="2400">
                <a:ea typeface="+mn-lt"/>
                <a:cs typeface="+mn-lt"/>
              </a:rPr>
              <a:t>, </a:t>
            </a:r>
            <a:r>
              <a:rPr lang="en-US" sz="2400" err="1">
                <a:ea typeface="+mn-lt"/>
                <a:cs typeface="+mn-lt"/>
              </a:rPr>
              <a:t>कफ</a:t>
            </a:r>
            <a:r>
              <a:rPr lang="en-US" sz="2400">
                <a:ea typeface="+mn-lt"/>
                <a:cs typeface="+mn-lt"/>
              </a:rPr>
              <a:t>, </a:t>
            </a:r>
            <a:r>
              <a:rPr lang="en-US" sz="2400" err="1">
                <a:ea typeface="+mn-lt"/>
                <a:cs typeface="+mn-lt"/>
              </a:rPr>
              <a:t>वात</a:t>
            </a:r>
            <a:r>
              <a:rPr lang="en-US" sz="2400">
                <a:ea typeface="+mn-lt"/>
                <a:cs typeface="+mn-lt"/>
              </a:rPr>
              <a:t>, </a:t>
            </a:r>
            <a:r>
              <a:rPr lang="en-US" sz="2400" err="1">
                <a:ea typeface="+mn-lt"/>
                <a:cs typeface="+mn-lt"/>
              </a:rPr>
              <a:t>पीनस</a:t>
            </a:r>
            <a:r>
              <a:rPr lang="en-US" sz="2400">
                <a:ea typeface="+mn-lt"/>
                <a:cs typeface="+mn-lt"/>
              </a:rPr>
              <a:t>, </a:t>
            </a:r>
            <a:r>
              <a:rPr lang="en-US" sz="2400" err="1">
                <a:ea typeface="+mn-lt"/>
                <a:cs typeface="+mn-lt"/>
              </a:rPr>
              <a:t>पार्श्वपीड़ा</a:t>
            </a:r>
            <a:r>
              <a:rPr lang="en-US" sz="2400">
                <a:ea typeface="+mn-lt"/>
                <a:cs typeface="+mn-lt"/>
              </a:rPr>
              <a:t> (</a:t>
            </a:r>
            <a:r>
              <a:rPr lang="en-US" sz="2400" err="1">
                <a:ea typeface="+mn-lt"/>
                <a:cs typeface="+mn-lt"/>
              </a:rPr>
              <a:t>पसली</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दर्द</a:t>
            </a:r>
            <a:r>
              <a:rPr lang="en-US" sz="2400">
                <a:ea typeface="+mn-lt"/>
                <a:cs typeface="+mn-lt"/>
              </a:rPr>
              <a:t>), </a:t>
            </a:r>
            <a:r>
              <a:rPr lang="en-US" sz="2400" err="1">
                <a:ea typeface="+mn-lt"/>
                <a:cs typeface="+mn-lt"/>
              </a:rPr>
              <a:t>कृमि</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हृद्रोग</a:t>
            </a:r>
            <a:r>
              <a:rPr lang="en-US" sz="2400">
                <a:ea typeface="+mn-lt"/>
                <a:cs typeface="+mn-lt"/>
              </a:rPr>
              <a:t> </a:t>
            </a:r>
            <a:r>
              <a:rPr lang="en-US" sz="2400" err="1">
                <a:ea typeface="+mn-lt"/>
                <a:cs typeface="+mn-lt"/>
              </a:rPr>
              <a:t>इन</a:t>
            </a:r>
            <a:r>
              <a:rPr lang="en-US" sz="2400">
                <a:ea typeface="+mn-lt"/>
                <a:cs typeface="+mn-lt"/>
              </a:rPr>
              <a:t> </a:t>
            </a:r>
            <a:r>
              <a:rPr lang="en-US" sz="2400" err="1">
                <a:ea typeface="+mn-lt"/>
                <a:cs typeface="+mn-lt"/>
              </a:rPr>
              <a:t>सभी</a:t>
            </a:r>
            <a:r>
              <a:rPr lang="en-US" sz="2400">
                <a:ea typeface="+mn-lt"/>
                <a:cs typeface="+mn-lt"/>
              </a:rPr>
              <a:t> </a:t>
            </a:r>
            <a:r>
              <a:rPr lang="en-US" sz="2400" err="1">
                <a:ea typeface="+mn-lt"/>
                <a:cs typeface="+mn-lt"/>
              </a:rPr>
              <a:t>रोगों</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करती</a:t>
            </a:r>
            <a:r>
              <a:rPr lang="en-US" sz="2400">
                <a:ea typeface="+mn-lt"/>
                <a:cs typeface="+mn-lt"/>
              </a:rPr>
              <a:t> </a:t>
            </a:r>
            <a:r>
              <a:rPr lang="en-US" sz="2400" err="1">
                <a:ea typeface="+mn-lt"/>
                <a:cs typeface="+mn-lt"/>
              </a:rPr>
              <a:t>है</a:t>
            </a:r>
            <a:endParaRPr lang="en-US" sz="2400"/>
          </a:p>
        </p:txBody>
      </p:sp>
      <p:sp>
        <p:nvSpPr>
          <p:cNvPr id="58" name="TextBox 57">
            <a:extLst>
              <a:ext uri="{FF2B5EF4-FFF2-40B4-BE49-F238E27FC236}">
                <a16:creationId xmlns:a16="http://schemas.microsoft.com/office/drawing/2014/main" xmlns="" id="{B606D50D-C379-C871-BBB3-F427E52FBF52}"/>
              </a:ext>
            </a:extLst>
          </p:cNvPr>
          <p:cNvSpPr txBox="1"/>
          <p:nvPr/>
        </p:nvSpPr>
        <p:spPr>
          <a:xfrm>
            <a:off x="9185563" y="471747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0" name="TextBox 59">
            <a:extLst>
              <a:ext uri="{FF2B5EF4-FFF2-40B4-BE49-F238E27FC236}">
                <a16:creationId xmlns:a16="http://schemas.microsoft.com/office/drawing/2014/main" xmlns="" id="{533080CA-32F9-02A6-442B-933CD8AD596D}"/>
              </a:ext>
            </a:extLst>
          </p:cNvPr>
          <p:cNvSpPr txBox="1"/>
          <p:nvPr/>
        </p:nvSpPr>
        <p:spPr>
          <a:xfrm>
            <a:off x="8437417" y="4578927"/>
            <a:ext cx="347749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endParaRPr lang="en-US"/>
          </a:p>
          <a:p>
            <a:endParaRPr lang="en-US"/>
          </a:p>
          <a:p>
            <a:endParaRPr lang="en-US"/>
          </a:p>
          <a:p>
            <a:endParaRPr lang="en-US"/>
          </a:p>
          <a:p>
            <a:pPr algn="l"/>
            <a:endParaRPr lang="en-US"/>
          </a:p>
        </p:txBody>
      </p:sp>
    </p:spTree>
    <p:extLst>
      <p:ext uri="{BB962C8B-B14F-4D97-AF65-F5344CB8AC3E}">
        <p14:creationId xmlns:p14="http://schemas.microsoft.com/office/powerpoint/2010/main" xmlns="" val="2852067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4BE9D4C4-9FA3-4885-A769-301639CC7A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icture 3" descr="A plant with purple flowers and green leaves&#10;&#10;Description automatically generated">
            <a:extLst>
              <a:ext uri="{FF2B5EF4-FFF2-40B4-BE49-F238E27FC236}">
                <a16:creationId xmlns:a16="http://schemas.microsoft.com/office/drawing/2014/main" xmlns="" id="{120FEACC-BE7D-A75C-61FA-9CB4EA600A95}"/>
              </a:ext>
            </a:extLst>
          </p:cNvPr>
          <p:cNvPicPr>
            <a:picLocks noChangeAspect="1"/>
          </p:cNvPicPr>
          <p:nvPr/>
        </p:nvPicPr>
        <p:blipFill rotWithShape="1">
          <a:blip r:embed="rId2"/>
          <a:srcRect l="9914" r="9916" b="2"/>
          <a:stretch/>
        </p:blipFill>
        <p:spPr>
          <a:xfrm>
            <a:off x="4296867" y="5"/>
            <a:ext cx="4831627" cy="4520011"/>
          </a:xfrm>
          <a:custGeom>
            <a:avLst/>
            <a:gdLst/>
            <a:ahLst/>
            <a:cxnLst/>
            <a:rect l="l" t="t" r="r" b="b"/>
            <a:pathLst>
              <a:path w="4831627" h="4520011">
                <a:moveTo>
                  <a:pt x="0" y="0"/>
                </a:moveTo>
                <a:lnTo>
                  <a:pt x="4831627" y="0"/>
                </a:lnTo>
                <a:lnTo>
                  <a:pt x="1416677" y="4520011"/>
                </a:lnTo>
                <a:close/>
              </a:path>
            </a:pathLst>
          </a:custGeom>
        </p:spPr>
      </p:pic>
      <p:pic>
        <p:nvPicPr>
          <p:cNvPr id="5" name="Picture 4" descr="A plant with purple flowers and green leaves&#10;&#10;Description automatically generated">
            <a:extLst>
              <a:ext uri="{FF2B5EF4-FFF2-40B4-BE49-F238E27FC236}">
                <a16:creationId xmlns:a16="http://schemas.microsoft.com/office/drawing/2014/main" xmlns="" id="{181BC360-FC5C-C8F5-B69F-A83EEA8E0C2C}"/>
              </a:ext>
            </a:extLst>
          </p:cNvPr>
          <p:cNvPicPr>
            <a:picLocks noChangeAspect="1"/>
          </p:cNvPicPr>
          <p:nvPr/>
        </p:nvPicPr>
        <p:blipFill rotWithShape="1">
          <a:blip r:embed="rId2"/>
          <a:srcRect l="7631" r="3356"/>
          <a:stretch/>
        </p:blipFill>
        <p:spPr>
          <a:xfrm>
            <a:off x="4041994" y="-4"/>
            <a:ext cx="8139373" cy="6858000"/>
          </a:xfrm>
          <a:custGeom>
            <a:avLst/>
            <a:gdLst/>
            <a:ahLst/>
            <a:cxnLst/>
            <a:rect l="l" t="t" r="r" b="b"/>
            <a:pathLst>
              <a:path w="8139373" h="6858000">
                <a:moveTo>
                  <a:pt x="5181344" y="0"/>
                </a:moveTo>
                <a:lnTo>
                  <a:pt x="8139373" y="0"/>
                </a:lnTo>
                <a:lnTo>
                  <a:pt x="8139373" y="6858000"/>
                </a:lnTo>
                <a:lnTo>
                  <a:pt x="0" y="6858000"/>
                </a:lnTo>
                <a:close/>
              </a:path>
            </a:pathLst>
          </a:custGeom>
        </p:spPr>
      </p:pic>
      <p:sp>
        <p:nvSpPr>
          <p:cNvPr id="2" name="Title 1">
            <a:extLst>
              <a:ext uri="{FF2B5EF4-FFF2-40B4-BE49-F238E27FC236}">
                <a16:creationId xmlns:a16="http://schemas.microsoft.com/office/drawing/2014/main" xmlns="" id="{E555E7E2-4441-ABEE-B707-959180564D01}"/>
              </a:ext>
            </a:extLst>
          </p:cNvPr>
          <p:cNvSpPr>
            <a:spLocks noGrp="1"/>
          </p:cNvSpPr>
          <p:nvPr>
            <p:ph type="title"/>
          </p:nvPr>
        </p:nvSpPr>
        <p:spPr>
          <a:xfrm>
            <a:off x="446360" y="-211625"/>
            <a:ext cx="3749061" cy="1508469"/>
          </a:xfrm>
        </p:spPr>
        <p:txBody>
          <a:bodyPr anchor="ctr">
            <a:normAutofit/>
          </a:bodyPr>
          <a:lstStyle/>
          <a:p>
            <a:r>
              <a:rPr lang="en-US" sz="3200" b="1">
                <a:ea typeface="+mj-lt"/>
                <a:cs typeface="+mj-lt"/>
              </a:rPr>
              <a:t>कण्टकारी :-</a:t>
            </a:r>
            <a:endParaRPr lang="en-US" sz="3200" b="1"/>
          </a:p>
          <a:p>
            <a:endParaRPr lang="en-US" sz="3200" b="1"/>
          </a:p>
        </p:txBody>
      </p:sp>
      <p:sp>
        <p:nvSpPr>
          <p:cNvPr id="16" name="Isosceles Triangle 15">
            <a:extLst>
              <a:ext uri="{FF2B5EF4-FFF2-40B4-BE49-F238E27FC236}">
                <a16:creationId xmlns:a16="http://schemas.microsoft.com/office/drawing/2014/main" xmlns="" id="{7EB6695E-BED5-4DA3-8C9B-AD301AEF47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xmlns="" id="{9DB777DB-C586-2F18-C1D9-091BD2E1891D}"/>
              </a:ext>
            </a:extLst>
          </p:cNvPr>
          <p:cNvSpPr>
            <a:spLocks noGrp="1"/>
          </p:cNvSpPr>
          <p:nvPr>
            <p:ph idx="1"/>
          </p:nvPr>
        </p:nvSpPr>
        <p:spPr>
          <a:xfrm>
            <a:off x="324109" y="116859"/>
            <a:ext cx="4354989" cy="2996109"/>
          </a:xfrm>
        </p:spPr>
        <p:txBody>
          <a:bodyPr vert="horz" lIns="91440" tIns="45720" rIns="91440" bIns="45720" rtlCol="0" anchor="t">
            <a:noAutofit/>
          </a:bodyPr>
          <a:lstStyle/>
          <a:p>
            <a:pPr marL="0" indent="0">
              <a:lnSpc>
                <a:spcPct val="90000"/>
              </a:lnSpc>
              <a:buNone/>
            </a:pPr>
            <a:endParaRPr lang="en-US" sz="2000" b="1"/>
          </a:p>
          <a:p>
            <a:pPr>
              <a:lnSpc>
                <a:spcPct val="90000"/>
              </a:lnSpc>
            </a:pPr>
            <a:r>
              <a:rPr lang="en-US" sz="2000" b="1">
                <a:ea typeface="+mn-lt"/>
                <a:cs typeface="+mn-lt"/>
              </a:rPr>
              <a:t>Latin name - Solanum                                     </a:t>
            </a:r>
            <a:r>
              <a:rPr lang="en-US" sz="2000" b="1" err="1">
                <a:ea typeface="+mn-lt"/>
                <a:cs typeface="+mn-lt"/>
              </a:rPr>
              <a:t>xanthocarpum</a:t>
            </a:r>
            <a:r>
              <a:rPr lang="en-US" sz="2000" b="1">
                <a:ea typeface="+mn-lt"/>
                <a:cs typeface="+mn-lt"/>
              </a:rPr>
              <a:t> </a:t>
            </a:r>
          </a:p>
          <a:p>
            <a:pPr>
              <a:lnSpc>
                <a:spcPct val="90000"/>
              </a:lnSpc>
            </a:pPr>
            <a:r>
              <a:rPr lang="en-US" sz="2000" b="1"/>
              <a:t>Family -Solanaceae</a:t>
            </a:r>
          </a:p>
          <a:p>
            <a:pPr>
              <a:lnSpc>
                <a:spcPct val="90000"/>
              </a:lnSpc>
            </a:pPr>
            <a:r>
              <a:rPr lang="en-US" sz="2000" b="1" err="1">
                <a:ea typeface="+mn-lt"/>
                <a:cs typeface="+mn-lt"/>
              </a:rPr>
              <a:t>रस</a:t>
            </a:r>
            <a:r>
              <a:rPr lang="en-US" sz="2000" b="1">
                <a:ea typeface="+mn-lt"/>
                <a:cs typeface="+mn-lt"/>
              </a:rPr>
              <a:t>-  </a:t>
            </a:r>
            <a:r>
              <a:rPr lang="en-US" sz="2000" b="1" err="1">
                <a:ea typeface="+mn-lt"/>
                <a:cs typeface="+mn-lt"/>
              </a:rPr>
              <a:t>तिक्त</a:t>
            </a:r>
            <a:r>
              <a:rPr lang="en-US" sz="2000" b="1">
                <a:ea typeface="+mn-lt"/>
                <a:cs typeface="+mn-lt"/>
              </a:rPr>
              <a:t>, </a:t>
            </a:r>
            <a:r>
              <a:rPr lang="en-US" sz="2000" b="1" err="1">
                <a:ea typeface="+mn-lt"/>
                <a:cs typeface="+mn-lt"/>
              </a:rPr>
              <a:t>कटु</a:t>
            </a:r>
            <a:r>
              <a:rPr lang="en-US" sz="2000" b="1">
                <a:ea typeface="+mn-lt"/>
                <a:cs typeface="+mn-lt"/>
              </a:rPr>
              <a:t> </a:t>
            </a:r>
            <a:endParaRPr lang="en-US" sz="2000" b="1"/>
          </a:p>
          <a:p>
            <a:pPr>
              <a:lnSpc>
                <a:spcPct val="90000"/>
              </a:lnSpc>
            </a:pPr>
            <a:r>
              <a:rPr lang="en-US" sz="2000" b="1" err="1">
                <a:ea typeface="+mn-lt"/>
                <a:cs typeface="+mn-lt"/>
              </a:rPr>
              <a:t>गुण</a:t>
            </a:r>
            <a:r>
              <a:rPr lang="en-US" sz="2000" b="1">
                <a:ea typeface="+mn-lt"/>
                <a:cs typeface="+mn-lt"/>
              </a:rPr>
              <a:t> --</a:t>
            </a:r>
            <a:r>
              <a:rPr lang="en-US" sz="2000" b="1" err="1">
                <a:ea typeface="+mn-lt"/>
                <a:cs typeface="+mn-lt"/>
              </a:rPr>
              <a:t>लघु</a:t>
            </a:r>
            <a:r>
              <a:rPr lang="en-US" sz="2000" b="1">
                <a:ea typeface="+mn-lt"/>
                <a:cs typeface="+mn-lt"/>
              </a:rPr>
              <a:t>, </a:t>
            </a:r>
            <a:r>
              <a:rPr lang="en-US" sz="2000" b="1" err="1">
                <a:ea typeface="+mn-lt"/>
                <a:cs typeface="+mn-lt"/>
              </a:rPr>
              <a:t>रूक्ष</a:t>
            </a:r>
            <a:r>
              <a:rPr lang="en-US" sz="2000" b="1">
                <a:ea typeface="+mn-lt"/>
                <a:cs typeface="+mn-lt"/>
              </a:rPr>
              <a:t>, </a:t>
            </a:r>
            <a:r>
              <a:rPr lang="en-US" sz="2000" b="1" err="1">
                <a:ea typeface="+mn-lt"/>
                <a:cs typeface="+mn-lt"/>
              </a:rPr>
              <a:t>तीक्ष्ण</a:t>
            </a:r>
            <a:endParaRPr lang="en-US" b="1" err="1"/>
          </a:p>
          <a:p>
            <a:pPr>
              <a:lnSpc>
                <a:spcPct val="90000"/>
              </a:lnSpc>
            </a:pPr>
            <a:r>
              <a:rPr lang="en-US" sz="2000" b="1" err="1">
                <a:ea typeface="+mn-lt"/>
                <a:cs typeface="+mn-lt"/>
              </a:rPr>
              <a:t>वीर्य</a:t>
            </a:r>
            <a:r>
              <a:rPr lang="en-US" sz="2000" b="1">
                <a:ea typeface="+mn-lt"/>
                <a:cs typeface="+mn-lt"/>
              </a:rPr>
              <a:t> - </a:t>
            </a:r>
            <a:r>
              <a:rPr lang="en-US" sz="2000" b="1" err="1">
                <a:ea typeface="+mn-lt"/>
                <a:cs typeface="+mn-lt"/>
              </a:rPr>
              <a:t>उष्ण</a:t>
            </a:r>
            <a:endParaRPr lang="en-US" sz="2000" b="1" err="1"/>
          </a:p>
          <a:p>
            <a:pPr>
              <a:lnSpc>
                <a:spcPct val="90000"/>
              </a:lnSpc>
            </a:pPr>
            <a:r>
              <a:rPr lang="en-US" sz="2000" b="1">
                <a:ea typeface="+mn-lt"/>
                <a:cs typeface="+mn-lt"/>
              </a:rPr>
              <a:t> </a:t>
            </a:r>
            <a:r>
              <a:rPr lang="en-US" sz="2000" b="1" err="1">
                <a:ea typeface="+mn-lt"/>
                <a:cs typeface="+mn-lt"/>
              </a:rPr>
              <a:t>विपाक</a:t>
            </a:r>
            <a:r>
              <a:rPr lang="en-US" sz="2000" b="1">
                <a:ea typeface="+mn-lt"/>
                <a:cs typeface="+mn-lt"/>
              </a:rPr>
              <a:t>-    </a:t>
            </a:r>
            <a:r>
              <a:rPr lang="en-US" sz="2000" b="1" err="1">
                <a:ea typeface="+mn-lt"/>
                <a:cs typeface="+mn-lt"/>
              </a:rPr>
              <a:t>कटु</a:t>
            </a:r>
            <a:endParaRPr lang="en-US" sz="2000" b="1"/>
          </a:p>
          <a:p>
            <a:pPr>
              <a:lnSpc>
                <a:spcPct val="90000"/>
              </a:lnSpc>
            </a:pPr>
            <a:endParaRPr lang="en-US" sz="2000" b="1"/>
          </a:p>
          <a:p>
            <a:pPr>
              <a:lnSpc>
                <a:spcPct val="90000"/>
              </a:lnSpc>
            </a:pPr>
            <a:endParaRPr lang="en-US" sz="2000" b="1"/>
          </a:p>
        </p:txBody>
      </p:sp>
      <p:sp>
        <p:nvSpPr>
          <p:cNvPr id="6" name="TextBox 5">
            <a:extLst>
              <a:ext uri="{FF2B5EF4-FFF2-40B4-BE49-F238E27FC236}">
                <a16:creationId xmlns:a16="http://schemas.microsoft.com/office/drawing/2014/main" xmlns="" id="{A14ED58F-BCD6-8067-D81C-E068411C94F9}"/>
              </a:ext>
            </a:extLst>
          </p:cNvPr>
          <p:cNvSpPr txBox="1"/>
          <p:nvPr/>
        </p:nvSpPr>
        <p:spPr>
          <a:xfrm>
            <a:off x="224927" y="3547232"/>
            <a:ext cx="51393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Chemical composition :-</a:t>
            </a:r>
          </a:p>
        </p:txBody>
      </p:sp>
      <p:sp>
        <p:nvSpPr>
          <p:cNvPr id="7" name="TextBox 6">
            <a:extLst>
              <a:ext uri="{FF2B5EF4-FFF2-40B4-BE49-F238E27FC236}">
                <a16:creationId xmlns:a16="http://schemas.microsoft.com/office/drawing/2014/main" xmlns="" id="{52BB6009-ED2D-9640-A6EB-5D4639DD571B}"/>
              </a:ext>
            </a:extLst>
          </p:cNvPr>
          <p:cNvSpPr txBox="1"/>
          <p:nvPr/>
        </p:nvSpPr>
        <p:spPr>
          <a:xfrm>
            <a:off x="323434" y="4129836"/>
            <a:ext cx="40376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Contains alkaloids, sterols, saponins, flavonoids, and their glycosides. In addition to this carbohydrates, fatty acids, amino acids etc are also present.</a:t>
            </a:r>
            <a:endParaRPr lang="en-US" sz="2400"/>
          </a:p>
        </p:txBody>
      </p:sp>
    </p:spTree>
    <p:extLst>
      <p:ext uri="{BB962C8B-B14F-4D97-AF65-F5344CB8AC3E}">
        <p14:creationId xmlns:p14="http://schemas.microsoft.com/office/powerpoint/2010/main" xmlns="" val="3208438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A7693C4-7FF1-59FC-4FA6-755F0C978928}"/>
              </a:ext>
            </a:extLst>
          </p:cNvPr>
          <p:cNvSpPr txBox="1"/>
          <p:nvPr/>
        </p:nvSpPr>
        <p:spPr>
          <a:xfrm>
            <a:off x="569204" y="-1"/>
            <a:ext cx="63512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mn-lt"/>
                <a:cs typeface="+mn-lt"/>
              </a:rPr>
              <a:t>Doshakarma</a:t>
            </a:r>
            <a:r>
              <a:rPr lang="en-US">
                <a:ea typeface="+mn-lt"/>
                <a:cs typeface="+mn-lt"/>
              </a:rPr>
              <a:t>: Kapha </a:t>
            </a:r>
            <a:r>
              <a:rPr lang="en-US" err="1">
                <a:ea typeface="+mn-lt"/>
                <a:cs typeface="+mn-lt"/>
              </a:rPr>
              <a:t>vatashamak</a:t>
            </a:r>
            <a:endParaRPr lang="en-US" err="1"/>
          </a:p>
          <a:p>
            <a:endParaRPr lang="en-US"/>
          </a:p>
          <a:p>
            <a:r>
              <a:rPr lang="en-US" b="1" err="1">
                <a:ea typeface="+mn-lt"/>
                <a:cs typeface="+mn-lt"/>
              </a:rPr>
              <a:t>Dhatukarma</a:t>
            </a:r>
            <a:r>
              <a:rPr lang="en-US">
                <a:ea typeface="+mn-lt"/>
                <a:cs typeface="+mn-lt"/>
              </a:rPr>
              <a:t>: Sukra-</a:t>
            </a:r>
            <a:r>
              <a:rPr lang="en-US" err="1">
                <a:ea typeface="+mn-lt"/>
                <a:cs typeface="+mn-lt"/>
              </a:rPr>
              <a:t>rechan</a:t>
            </a:r>
            <a:r>
              <a:rPr lang="en-US">
                <a:ea typeface="+mn-lt"/>
                <a:cs typeface="+mn-lt"/>
              </a:rPr>
              <a:t> </a:t>
            </a:r>
            <a:endParaRPr lang="en-US"/>
          </a:p>
          <a:p>
            <a:endParaRPr lang="en-US"/>
          </a:p>
          <a:p>
            <a:r>
              <a:rPr lang="en-US" b="1" err="1">
                <a:ea typeface="+mn-lt"/>
                <a:cs typeface="+mn-lt"/>
              </a:rPr>
              <a:t>Malakarma</a:t>
            </a:r>
            <a:r>
              <a:rPr lang="en-US">
                <a:ea typeface="+mn-lt"/>
                <a:cs typeface="+mn-lt"/>
              </a:rPr>
              <a:t>: </a:t>
            </a:r>
            <a:r>
              <a:rPr lang="en-US" err="1">
                <a:ea typeface="+mn-lt"/>
                <a:cs typeface="+mn-lt"/>
              </a:rPr>
              <a:t>Rechana</a:t>
            </a:r>
            <a:r>
              <a:rPr lang="en-US">
                <a:ea typeface="+mn-lt"/>
                <a:cs typeface="+mn-lt"/>
              </a:rPr>
              <a:t>, </a:t>
            </a:r>
            <a:r>
              <a:rPr lang="en-US" err="1">
                <a:ea typeface="+mn-lt"/>
                <a:cs typeface="+mn-lt"/>
              </a:rPr>
              <a:t>mootrala</a:t>
            </a:r>
            <a:endParaRPr lang="en-US" err="1"/>
          </a:p>
        </p:txBody>
      </p:sp>
      <p:sp>
        <p:nvSpPr>
          <p:cNvPr id="3" name="TextBox 2">
            <a:extLst>
              <a:ext uri="{FF2B5EF4-FFF2-40B4-BE49-F238E27FC236}">
                <a16:creationId xmlns:a16="http://schemas.microsoft.com/office/drawing/2014/main" xmlns="" id="{29204050-1A2F-1798-1F48-196CDEE21CF4}"/>
              </a:ext>
            </a:extLst>
          </p:cNvPr>
          <p:cNvSpPr txBox="1"/>
          <p:nvPr/>
        </p:nvSpPr>
        <p:spPr>
          <a:xfrm>
            <a:off x="431618" y="1741236"/>
            <a:ext cx="9580975" cy="51195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1.Yuvan </a:t>
            </a:r>
            <a:r>
              <a:rPr lang="en-US" b="1" err="1">
                <a:ea typeface="+mn-lt"/>
                <a:cs typeface="+mn-lt"/>
              </a:rPr>
              <a:t>pidika</a:t>
            </a:r>
            <a:r>
              <a:rPr lang="en-US" b="1">
                <a:ea typeface="+mn-lt"/>
                <a:cs typeface="+mn-lt"/>
              </a:rPr>
              <a:t> (acne)</a:t>
            </a:r>
            <a:r>
              <a:rPr lang="en-US">
                <a:ea typeface="+mn-lt"/>
                <a:cs typeface="+mn-lt"/>
              </a:rPr>
              <a:t>: The fruit paste is applied externally to the affected area for   treating pimples and swellings  .</a:t>
            </a:r>
            <a:endParaRPr lang="en-US"/>
          </a:p>
          <a:p>
            <a:endParaRPr lang="en-US"/>
          </a:p>
          <a:p>
            <a:r>
              <a:rPr lang="en-US" b="1">
                <a:ea typeface="+mn-lt"/>
                <a:cs typeface="+mn-lt"/>
              </a:rPr>
              <a:t>2. </a:t>
            </a:r>
            <a:r>
              <a:rPr lang="en-US" b="1" err="1">
                <a:ea typeface="+mn-lt"/>
                <a:cs typeface="+mn-lt"/>
              </a:rPr>
              <a:t>Kasa</a:t>
            </a:r>
            <a:r>
              <a:rPr lang="en-US" b="1">
                <a:ea typeface="+mn-lt"/>
                <a:cs typeface="+mn-lt"/>
              </a:rPr>
              <a:t> (cough):</a:t>
            </a:r>
            <a:r>
              <a:rPr lang="en-US">
                <a:ea typeface="+mn-lt"/>
                <a:cs typeface="+mn-lt"/>
              </a:rPr>
              <a:t>  </a:t>
            </a:r>
            <a:r>
              <a:rPr lang="en-US" err="1">
                <a:ea typeface="+mn-lt"/>
                <a:cs typeface="+mn-lt"/>
              </a:rPr>
              <a:t>Kantakari</a:t>
            </a:r>
            <a:r>
              <a:rPr lang="en-US">
                <a:ea typeface="+mn-lt"/>
                <a:cs typeface="+mn-lt"/>
              </a:rPr>
              <a:t> is the best medicine for </a:t>
            </a:r>
            <a:r>
              <a:rPr lang="en-US" err="1">
                <a:ea typeface="+mn-lt"/>
                <a:cs typeface="+mn-lt"/>
              </a:rPr>
              <a:t>kasa</a:t>
            </a:r>
            <a:r>
              <a:rPr lang="en-US">
                <a:ea typeface="+mn-lt"/>
                <a:cs typeface="+mn-lt"/>
              </a:rPr>
              <a:t>  The juice prepared from the whole plant of </a:t>
            </a:r>
            <a:r>
              <a:rPr lang="en-US" err="1">
                <a:ea typeface="+mn-lt"/>
                <a:cs typeface="+mn-lt"/>
              </a:rPr>
              <a:t>Kantakari</a:t>
            </a:r>
            <a:r>
              <a:rPr lang="en-US">
                <a:ea typeface="+mn-lt"/>
                <a:cs typeface="+mn-lt"/>
              </a:rPr>
              <a:t> by </a:t>
            </a:r>
            <a:r>
              <a:rPr lang="en-US" err="1">
                <a:ea typeface="+mn-lt"/>
                <a:cs typeface="+mn-lt"/>
              </a:rPr>
              <a:t>putapak</a:t>
            </a:r>
            <a:r>
              <a:rPr lang="en-US">
                <a:ea typeface="+mn-lt"/>
                <a:cs typeface="+mn-lt"/>
              </a:rPr>
              <a:t> </a:t>
            </a:r>
            <a:r>
              <a:rPr lang="en-US" err="1">
                <a:ea typeface="+mn-lt"/>
                <a:cs typeface="+mn-lt"/>
              </a:rPr>
              <a:t>vidhi</a:t>
            </a:r>
            <a:r>
              <a:rPr lang="en-US">
                <a:ea typeface="+mn-lt"/>
                <a:cs typeface="+mn-lt"/>
              </a:rPr>
              <a:t> is given with </a:t>
            </a:r>
            <a:r>
              <a:rPr lang="en-US" err="1">
                <a:ea typeface="+mn-lt"/>
                <a:cs typeface="+mn-lt"/>
              </a:rPr>
              <a:t>Pippali</a:t>
            </a:r>
            <a:r>
              <a:rPr lang="en-US">
                <a:ea typeface="+mn-lt"/>
                <a:cs typeface="+mn-lt"/>
              </a:rPr>
              <a:t>  powder to treat </a:t>
            </a:r>
            <a:r>
              <a:rPr lang="en-US" err="1">
                <a:ea typeface="+mn-lt"/>
                <a:cs typeface="+mn-lt"/>
              </a:rPr>
              <a:t>kasa</a:t>
            </a:r>
            <a:r>
              <a:rPr lang="en-US">
                <a:ea typeface="+mn-lt"/>
                <a:cs typeface="+mn-lt"/>
              </a:rPr>
              <a:t>, </a:t>
            </a:r>
            <a:r>
              <a:rPr lang="en-US" err="1">
                <a:ea typeface="+mn-lt"/>
                <a:cs typeface="+mn-lt"/>
              </a:rPr>
              <a:t>shwasa</a:t>
            </a:r>
            <a:r>
              <a:rPr lang="en-US">
                <a:ea typeface="+mn-lt"/>
                <a:cs typeface="+mn-lt"/>
              </a:rPr>
              <a:t>, and </a:t>
            </a:r>
            <a:r>
              <a:rPr lang="en-US" err="1">
                <a:ea typeface="+mn-lt"/>
                <a:cs typeface="+mn-lt"/>
              </a:rPr>
              <a:t>kaphaja</a:t>
            </a:r>
            <a:r>
              <a:rPr lang="en-US">
                <a:ea typeface="+mn-lt"/>
                <a:cs typeface="+mn-lt"/>
              </a:rPr>
              <a:t> </a:t>
            </a:r>
            <a:r>
              <a:rPr lang="en-US" err="1">
                <a:ea typeface="+mn-lt"/>
                <a:cs typeface="+mn-lt"/>
              </a:rPr>
              <a:t>vyadhi</a:t>
            </a:r>
            <a:r>
              <a:rPr lang="en-US">
                <a:ea typeface="+mn-lt"/>
                <a:cs typeface="+mn-lt"/>
              </a:rPr>
              <a:t>  .</a:t>
            </a:r>
            <a:endParaRPr lang="en-US"/>
          </a:p>
          <a:p>
            <a:endParaRPr lang="en-US"/>
          </a:p>
          <a:p>
            <a:r>
              <a:rPr lang="en-US" b="1">
                <a:ea typeface="+mn-lt"/>
                <a:cs typeface="+mn-lt"/>
              </a:rPr>
              <a:t>3. </a:t>
            </a:r>
            <a:r>
              <a:rPr lang="en-US" b="1" err="1">
                <a:ea typeface="+mn-lt"/>
                <a:cs typeface="+mn-lt"/>
              </a:rPr>
              <a:t>Shwasa</a:t>
            </a:r>
            <a:r>
              <a:rPr lang="en-US" b="1">
                <a:ea typeface="+mn-lt"/>
                <a:cs typeface="+mn-lt"/>
              </a:rPr>
              <a:t> (asthma):</a:t>
            </a:r>
            <a:r>
              <a:rPr lang="en-US">
                <a:ea typeface="+mn-lt"/>
                <a:cs typeface="+mn-lt"/>
              </a:rPr>
              <a:t> The mixture of 6 g of </a:t>
            </a:r>
            <a:r>
              <a:rPr lang="en-US" err="1">
                <a:ea typeface="+mn-lt"/>
                <a:cs typeface="+mn-lt"/>
              </a:rPr>
              <a:t>Kantakari</a:t>
            </a:r>
            <a:r>
              <a:rPr lang="en-US">
                <a:ea typeface="+mn-lt"/>
                <a:cs typeface="+mn-lt"/>
              </a:rPr>
              <a:t> and 3 g of </a:t>
            </a:r>
            <a:r>
              <a:rPr lang="en-US" err="1">
                <a:ea typeface="+mn-lt"/>
                <a:cs typeface="+mn-lt"/>
              </a:rPr>
              <a:t>Hingu</a:t>
            </a:r>
            <a:r>
              <a:rPr lang="en-US">
                <a:ea typeface="+mn-lt"/>
                <a:cs typeface="+mn-lt"/>
              </a:rPr>
              <a:t>  is licked with  honey to cure </a:t>
            </a:r>
            <a:r>
              <a:rPr lang="en-US" err="1">
                <a:ea typeface="+mn-lt"/>
                <a:cs typeface="+mn-lt"/>
              </a:rPr>
              <a:t>shwasa</a:t>
            </a:r>
            <a:r>
              <a:rPr lang="en-US">
                <a:ea typeface="+mn-lt"/>
                <a:cs typeface="+mn-lt"/>
              </a:rPr>
              <a:t> within 3 days .</a:t>
            </a:r>
          </a:p>
          <a:p>
            <a:endParaRPr lang="en-US">
              <a:ea typeface="+mn-lt"/>
              <a:cs typeface="+mn-lt"/>
            </a:endParaRPr>
          </a:p>
          <a:p>
            <a:r>
              <a:rPr lang="en-US" b="1">
                <a:ea typeface="+mn-lt"/>
                <a:cs typeface="+mn-lt"/>
              </a:rPr>
              <a:t>4.Apasmara (epilepsy)</a:t>
            </a:r>
            <a:r>
              <a:rPr lang="en-US">
                <a:ea typeface="+mn-lt"/>
                <a:cs typeface="+mn-lt"/>
              </a:rPr>
              <a:t>: The fruit juice of </a:t>
            </a:r>
            <a:r>
              <a:rPr lang="en-US" err="1">
                <a:ea typeface="+mn-lt"/>
                <a:cs typeface="+mn-lt"/>
              </a:rPr>
              <a:t>Kantakari</a:t>
            </a:r>
            <a:r>
              <a:rPr lang="en-US">
                <a:ea typeface="+mn-lt"/>
                <a:cs typeface="+mn-lt"/>
              </a:rPr>
              <a:t> is given as </a:t>
            </a:r>
            <a:r>
              <a:rPr lang="en-US" err="1">
                <a:ea typeface="+mn-lt"/>
                <a:cs typeface="+mn-lt"/>
              </a:rPr>
              <a:t>nasya</a:t>
            </a:r>
            <a:r>
              <a:rPr lang="en-US">
                <a:ea typeface="+mn-lt"/>
                <a:cs typeface="+mn-lt"/>
              </a:rPr>
              <a:t> to cure the attack  of epilepsy and restore the consciousness quickly .</a:t>
            </a:r>
            <a:endParaRPr lang="en-US"/>
          </a:p>
          <a:p>
            <a:endParaRPr lang="en-US"/>
          </a:p>
          <a:p>
            <a:r>
              <a:rPr lang="en-US" b="1">
                <a:ea typeface="+mn-lt"/>
                <a:cs typeface="+mn-lt"/>
              </a:rPr>
              <a:t>5. </a:t>
            </a:r>
            <a:r>
              <a:rPr lang="en-US" b="1" err="1">
                <a:ea typeface="+mn-lt"/>
                <a:cs typeface="+mn-lt"/>
              </a:rPr>
              <a:t>Mutra</a:t>
            </a:r>
            <a:r>
              <a:rPr lang="en-US" b="1">
                <a:ea typeface="+mn-lt"/>
                <a:cs typeface="+mn-lt"/>
              </a:rPr>
              <a:t> </a:t>
            </a:r>
            <a:r>
              <a:rPr lang="en-US" b="1" err="1">
                <a:ea typeface="+mn-lt"/>
                <a:cs typeface="+mn-lt"/>
              </a:rPr>
              <a:t>ghata</a:t>
            </a:r>
            <a:r>
              <a:rPr lang="en-US" b="1">
                <a:ea typeface="+mn-lt"/>
                <a:cs typeface="+mn-lt"/>
              </a:rPr>
              <a:t> (retention of urine)</a:t>
            </a:r>
            <a:r>
              <a:rPr lang="en-US">
                <a:ea typeface="+mn-lt"/>
                <a:cs typeface="+mn-lt"/>
              </a:rPr>
              <a:t>: Juice of </a:t>
            </a:r>
            <a:r>
              <a:rPr lang="en-US" err="1">
                <a:ea typeface="+mn-lt"/>
                <a:cs typeface="+mn-lt"/>
              </a:rPr>
              <a:t>Kantakari</a:t>
            </a:r>
            <a:r>
              <a:rPr lang="en-US">
                <a:ea typeface="+mn-lt"/>
                <a:cs typeface="+mn-lt"/>
              </a:rPr>
              <a:t> is given with honey to get relief   from </a:t>
            </a:r>
            <a:r>
              <a:rPr lang="en-US" err="1">
                <a:ea typeface="+mn-lt"/>
                <a:cs typeface="+mn-lt"/>
              </a:rPr>
              <a:t>mutra</a:t>
            </a:r>
            <a:r>
              <a:rPr lang="en-US">
                <a:ea typeface="+mn-lt"/>
                <a:cs typeface="+mn-lt"/>
              </a:rPr>
              <a:t> </a:t>
            </a:r>
            <a:r>
              <a:rPr lang="en-US" err="1">
                <a:ea typeface="+mn-lt"/>
                <a:cs typeface="+mn-lt"/>
              </a:rPr>
              <a:t>ghata</a:t>
            </a:r>
            <a:r>
              <a:rPr lang="en-US">
                <a:ea typeface="+mn-lt"/>
                <a:cs typeface="+mn-lt"/>
              </a:rPr>
              <a:t> .</a:t>
            </a:r>
            <a:endParaRPr lang="en-US"/>
          </a:p>
          <a:p>
            <a:endParaRPr lang="en-US"/>
          </a:p>
          <a:p>
            <a:r>
              <a:rPr lang="en-US" b="1">
                <a:ea typeface="+mn-lt"/>
                <a:cs typeface="+mn-lt"/>
              </a:rPr>
              <a:t>6. Chronic cough in children</a:t>
            </a:r>
            <a:r>
              <a:rPr lang="en-US">
                <a:ea typeface="+mn-lt"/>
                <a:cs typeface="+mn-lt"/>
              </a:rPr>
              <a:t>: </a:t>
            </a:r>
            <a:r>
              <a:rPr lang="en-US" err="1">
                <a:ea typeface="+mn-lt"/>
                <a:cs typeface="+mn-lt"/>
              </a:rPr>
              <a:t>Avaleha</a:t>
            </a:r>
            <a:r>
              <a:rPr lang="en-US">
                <a:ea typeface="+mn-lt"/>
                <a:cs typeface="+mn-lt"/>
              </a:rPr>
              <a:t> (linctus) prepared from flower of </a:t>
            </a:r>
            <a:r>
              <a:rPr lang="en-US" err="1">
                <a:ea typeface="+mn-lt"/>
                <a:cs typeface="+mn-lt"/>
              </a:rPr>
              <a:t>Kantakari</a:t>
            </a:r>
            <a:r>
              <a:rPr lang="en-US">
                <a:ea typeface="+mn-lt"/>
                <a:cs typeface="+mn-lt"/>
              </a:rPr>
              <a:t> is   given to get relief from chronic cough in children .</a:t>
            </a:r>
            <a:endParaRPr lang="en-US"/>
          </a:p>
        </p:txBody>
      </p:sp>
      <p:sp>
        <p:nvSpPr>
          <p:cNvPr id="4" name="TextBox 3">
            <a:extLst>
              <a:ext uri="{FF2B5EF4-FFF2-40B4-BE49-F238E27FC236}">
                <a16:creationId xmlns:a16="http://schemas.microsoft.com/office/drawing/2014/main" xmlns="" id="{EE346181-0690-12F6-D6C2-EACC4791D562}"/>
              </a:ext>
            </a:extLst>
          </p:cNvPr>
          <p:cNvSpPr txBox="1"/>
          <p:nvPr/>
        </p:nvSpPr>
        <p:spPr>
          <a:xfrm>
            <a:off x="5884905" y="1482810"/>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xmlns="" id="{A01B38BD-FB9C-C8F7-6632-C1C1754E2EBB}"/>
              </a:ext>
            </a:extLst>
          </p:cNvPr>
          <p:cNvSpPr txBox="1"/>
          <p:nvPr/>
        </p:nvSpPr>
        <p:spPr>
          <a:xfrm>
            <a:off x="499419" y="1395284"/>
            <a:ext cx="35051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Therapeutic use :-</a:t>
            </a:r>
          </a:p>
        </p:txBody>
      </p:sp>
    </p:spTree>
    <p:extLst>
      <p:ext uri="{BB962C8B-B14F-4D97-AF65-F5344CB8AC3E}">
        <p14:creationId xmlns:p14="http://schemas.microsoft.com/office/powerpoint/2010/main" xmlns="" val="236037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326898-A7DA-ABC3-4258-D38564116806}"/>
              </a:ext>
            </a:extLst>
          </p:cNvPr>
          <p:cNvSpPr>
            <a:spLocks noGrp="1"/>
          </p:cNvSpPr>
          <p:nvPr>
            <p:ph type="title"/>
          </p:nvPr>
        </p:nvSpPr>
        <p:spPr>
          <a:xfrm>
            <a:off x="677334" y="-50180"/>
            <a:ext cx="8596668" cy="1320800"/>
          </a:xfrm>
        </p:spPr>
        <p:txBody>
          <a:bodyPr/>
          <a:lstStyle/>
          <a:p>
            <a:r>
              <a:rPr lang="en-US" err="1"/>
              <a:t>Dashomool</a:t>
            </a:r>
            <a:r>
              <a:rPr lang="en-US"/>
              <a:t> composition </a:t>
            </a:r>
          </a:p>
        </p:txBody>
      </p:sp>
      <p:sp>
        <p:nvSpPr>
          <p:cNvPr id="18" name="TextBox 17">
            <a:extLst>
              <a:ext uri="{FF2B5EF4-FFF2-40B4-BE49-F238E27FC236}">
                <a16:creationId xmlns:a16="http://schemas.microsoft.com/office/drawing/2014/main" xmlns="" id="{705E6F2F-9840-0EA1-D56A-7A794645226D}"/>
              </a:ext>
            </a:extLst>
          </p:cNvPr>
          <p:cNvSpPr txBox="1"/>
          <p:nvPr/>
        </p:nvSpPr>
        <p:spPr>
          <a:xfrm>
            <a:off x="-4829" y="774771"/>
            <a:ext cx="274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solidFill>
                  <a:schemeClr val="accent1"/>
                </a:solidFill>
                <a:ea typeface="+mn-lt"/>
                <a:cs typeface="+mn-lt"/>
              </a:rPr>
              <a:t>बृहद</a:t>
            </a:r>
            <a:r>
              <a:rPr lang="en-US" sz="2400" b="1">
                <a:solidFill>
                  <a:schemeClr val="accent1"/>
                </a:solidFill>
                <a:ea typeface="+mn-lt"/>
                <a:cs typeface="+mn-lt"/>
              </a:rPr>
              <a:t> </a:t>
            </a:r>
            <a:r>
              <a:rPr lang="en-US" sz="2400" b="1" err="1">
                <a:solidFill>
                  <a:schemeClr val="accent1"/>
                </a:solidFill>
                <a:ea typeface="+mn-lt"/>
                <a:cs typeface="+mn-lt"/>
              </a:rPr>
              <a:t>पंचमूल</a:t>
            </a:r>
            <a:r>
              <a:rPr lang="en-US" sz="2400" b="1">
                <a:solidFill>
                  <a:schemeClr val="accent1"/>
                </a:solidFill>
                <a:ea typeface="+mn-lt"/>
                <a:cs typeface="+mn-lt"/>
              </a:rPr>
              <a:t> :-</a:t>
            </a:r>
            <a:endParaRPr lang="en-US" sz="2400" b="1">
              <a:solidFill>
                <a:schemeClr val="accent1"/>
              </a:solidFill>
            </a:endParaRPr>
          </a:p>
          <a:p>
            <a:pPr algn="l"/>
            <a:endParaRPr lang="en-US" sz="2400" b="1"/>
          </a:p>
        </p:txBody>
      </p:sp>
      <p:sp>
        <p:nvSpPr>
          <p:cNvPr id="19" name="TextBox 18">
            <a:extLst>
              <a:ext uri="{FF2B5EF4-FFF2-40B4-BE49-F238E27FC236}">
                <a16:creationId xmlns:a16="http://schemas.microsoft.com/office/drawing/2014/main" xmlns="" id="{322A421C-BC9E-A98C-6301-4FB3FD865916}"/>
              </a:ext>
            </a:extLst>
          </p:cNvPr>
          <p:cNvSpPr txBox="1"/>
          <p:nvPr/>
        </p:nvSpPr>
        <p:spPr>
          <a:xfrm>
            <a:off x="675189" y="324573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u="sng" err="1"/>
              <a:t>Comman</a:t>
            </a:r>
            <a:r>
              <a:rPr lang="en-US" b="1" u="sng"/>
              <a:t> name</a:t>
            </a:r>
          </a:p>
        </p:txBody>
      </p:sp>
      <p:sp>
        <p:nvSpPr>
          <p:cNvPr id="20" name="TextBox 19">
            <a:extLst>
              <a:ext uri="{FF2B5EF4-FFF2-40B4-BE49-F238E27FC236}">
                <a16:creationId xmlns:a16="http://schemas.microsoft.com/office/drawing/2014/main" xmlns="" id="{A5DA091C-E020-D1EA-FADE-2FB236F6DF15}"/>
              </a:ext>
            </a:extLst>
          </p:cNvPr>
          <p:cNvSpPr txBox="1"/>
          <p:nvPr/>
        </p:nvSpPr>
        <p:spPr>
          <a:xfrm>
            <a:off x="882569" y="3752126"/>
            <a:ext cx="274319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ea typeface="+mn-lt"/>
                <a:cs typeface="+mn-lt"/>
              </a:rPr>
              <a:t>Bilva</a:t>
            </a:r>
            <a:endParaRPr lang="en-US"/>
          </a:p>
          <a:p>
            <a:pPr marL="342900" indent="-342900">
              <a:buAutoNum type="arabicPeriod"/>
            </a:pPr>
            <a:endParaRPr lang="en-US"/>
          </a:p>
          <a:p>
            <a:pPr marL="342900" indent="-342900">
              <a:buAutoNum type="arabicPeriod"/>
            </a:pPr>
            <a:r>
              <a:rPr lang="en-US" err="1">
                <a:ea typeface="+mn-lt"/>
                <a:cs typeface="+mn-lt"/>
              </a:rPr>
              <a:t>Agnimantha</a:t>
            </a:r>
            <a:endParaRPr lang="en-US" err="1"/>
          </a:p>
          <a:p>
            <a:pPr marL="342900" indent="-342900">
              <a:buAutoNum type="arabicPeriod"/>
            </a:pPr>
            <a:endParaRPr lang="en-US"/>
          </a:p>
          <a:p>
            <a:pPr marL="342900" indent="-342900">
              <a:buAutoNum type="arabicPeriod"/>
            </a:pPr>
            <a:r>
              <a:rPr lang="en-US">
                <a:ea typeface="+mn-lt"/>
                <a:cs typeface="+mn-lt"/>
              </a:rPr>
              <a:t>Gambhari</a:t>
            </a:r>
            <a:endParaRPr lang="en-US"/>
          </a:p>
          <a:p>
            <a:pPr marL="342900" indent="-342900">
              <a:buAutoNum type="arabicPeriod"/>
            </a:pPr>
            <a:endParaRPr lang="en-US"/>
          </a:p>
          <a:p>
            <a:pPr marL="342900" indent="-342900">
              <a:buAutoNum type="arabicPeriod"/>
            </a:pPr>
            <a:r>
              <a:rPr lang="en-US" err="1">
                <a:ea typeface="+mn-lt"/>
                <a:cs typeface="+mn-lt"/>
              </a:rPr>
              <a:t>Shyonak</a:t>
            </a:r>
            <a:endParaRPr lang="en-US" err="1"/>
          </a:p>
          <a:p>
            <a:pPr marL="342900" indent="-342900">
              <a:buAutoNum type="arabicPeriod"/>
            </a:pPr>
            <a:endParaRPr lang="en-US"/>
          </a:p>
          <a:p>
            <a:pPr marL="342900" indent="-342900">
              <a:buAutoNum type="arabicPeriod"/>
            </a:pPr>
            <a:r>
              <a:rPr lang="en-US"/>
              <a:t>Patala</a:t>
            </a:r>
          </a:p>
          <a:p>
            <a:pPr marL="342900" indent="-342900">
              <a:buAutoNum type="arabicPeriod"/>
            </a:pPr>
            <a:endParaRPr lang="en-US">
              <a:ea typeface="+mn-lt"/>
              <a:cs typeface="+mn-lt"/>
            </a:endParaRPr>
          </a:p>
          <a:p>
            <a:pPr marL="342900" indent="-342900">
              <a:buAutoNum type="arabicPeriod"/>
            </a:pPr>
            <a:endParaRPr lang="en-US">
              <a:ea typeface="+mn-lt"/>
              <a:cs typeface="+mn-lt"/>
            </a:endParaRPr>
          </a:p>
          <a:p>
            <a:pPr marL="342900" indent="-342900">
              <a:buAutoNum type="arabicPeriod"/>
            </a:pPr>
            <a:endParaRPr lang="en-US">
              <a:ea typeface="+mn-lt"/>
              <a:cs typeface="+mn-lt"/>
            </a:endParaRPr>
          </a:p>
        </p:txBody>
      </p:sp>
      <p:sp>
        <p:nvSpPr>
          <p:cNvPr id="21" name="TextBox 20">
            <a:extLst>
              <a:ext uri="{FF2B5EF4-FFF2-40B4-BE49-F238E27FC236}">
                <a16:creationId xmlns:a16="http://schemas.microsoft.com/office/drawing/2014/main" xmlns="" id="{59BD00A9-0BEE-1FA7-515C-6F8364171896}"/>
              </a:ext>
            </a:extLst>
          </p:cNvPr>
          <p:cNvSpPr txBox="1"/>
          <p:nvPr/>
        </p:nvSpPr>
        <p:spPr>
          <a:xfrm>
            <a:off x="3067290" y="325055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u="sng"/>
              <a:t>Latin name</a:t>
            </a:r>
          </a:p>
        </p:txBody>
      </p:sp>
      <p:sp>
        <p:nvSpPr>
          <p:cNvPr id="22" name="TextBox 21">
            <a:extLst>
              <a:ext uri="{FF2B5EF4-FFF2-40B4-BE49-F238E27FC236}">
                <a16:creationId xmlns:a16="http://schemas.microsoft.com/office/drawing/2014/main" xmlns="" id="{A9C75053-7BCB-F6AE-CDE5-325186A79620}"/>
              </a:ext>
            </a:extLst>
          </p:cNvPr>
          <p:cNvSpPr txBox="1"/>
          <p:nvPr/>
        </p:nvSpPr>
        <p:spPr>
          <a:xfrm>
            <a:off x="3028708" y="3665315"/>
            <a:ext cx="274319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a:ea typeface="+mn-lt"/>
                <a:cs typeface="+mn-lt"/>
              </a:rPr>
              <a:t>Aegle </a:t>
            </a:r>
            <a:r>
              <a:rPr lang="en-US" err="1">
                <a:ea typeface="+mn-lt"/>
                <a:cs typeface="+mn-lt"/>
              </a:rPr>
              <a:t>marmelos</a:t>
            </a:r>
            <a:endParaRPr lang="en-US" err="1"/>
          </a:p>
          <a:p>
            <a:pPr marL="342900" indent="-342900">
              <a:buFont typeface="Arial"/>
              <a:buChar char="•"/>
            </a:pPr>
            <a:endParaRPr lang="en-US"/>
          </a:p>
          <a:p>
            <a:pPr marL="342900" indent="-342900">
              <a:buFont typeface="Arial"/>
              <a:buChar char="•"/>
            </a:pPr>
            <a:r>
              <a:rPr lang="en-US" err="1">
                <a:ea typeface="+mn-lt"/>
                <a:cs typeface="+mn-lt"/>
              </a:rPr>
              <a:t>Premna</a:t>
            </a:r>
            <a:r>
              <a:rPr lang="en-US">
                <a:ea typeface="+mn-lt"/>
                <a:cs typeface="+mn-lt"/>
              </a:rPr>
              <a:t> integrifolia</a:t>
            </a:r>
            <a:endParaRPr lang="en-US"/>
          </a:p>
          <a:p>
            <a:pPr marL="342900" indent="-342900">
              <a:buFont typeface="Arial"/>
              <a:buChar char="•"/>
            </a:pPr>
            <a:endParaRPr lang="en-US"/>
          </a:p>
          <a:p>
            <a:pPr marL="342900" indent="-342900">
              <a:buFont typeface="Arial"/>
              <a:buChar char="•"/>
            </a:pPr>
            <a:r>
              <a:rPr lang="en-US">
                <a:ea typeface="+mn-lt"/>
                <a:cs typeface="+mn-lt"/>
              </a:rPr>
              <a:t>Gmelina arborea</a:t>
            </a:r>
            <a:endParaRPr lang="en-US"/>
          </a:p>
          <a:p>
            <a:pPr marL="342900" indent="-342900">
              <a:buFont typeface="Arial"/>
              <a:buChar char="•"/>
            </a:pPr>
            <a:endParaRPr lang="en-US"/>
          </a:p>
          <a:p>
            <a:pPr marL="342900" indent="-342900">
              <a:buFont typeface="Arial"/>
              <a:buChar char="•"/>
            </a:pPr>
            <a:r>
              <a:rPr lang="en-US" err="1">
                <a:ea typeface="+mn-lt"/>
                <a:cs typeface="+mn-lt"/>
              </a:rPr>
              <a:t>Oroxylum</a:t>
            </a:r>
            <a:r>
              <a:rPr lang="en-US">
                <a:ea typeface="+mn-lt"/>
                <a:cs typeface="+mn-lt"/>
              </a:rPr>
              <a:t> indicum</a:t>
            </a:r>
            <a:endParaRPr lang="en-US"/>
          </a:p>
          <a:p>
            <a:pPr marL="342900" indent="-342900">
              <a:buFont typeface="Arial"/>
              <a:buChar char="•"/>
            </a:pPr>
            <a:endParaRPr lang="en-US"/>
          </a:p>
          <a:p>
            <a:pPr marL="342900" indent="-342900">
              <a:buFont typeface="Arial"/>
              <a:buChar char="•"/>
            </a:pPr>
            <a:r>
              <a:rPr lang="en-US" err="1">
                <a:ea typeface="+mn-lt"/>
                <a:cs typeface="+mn-lt"/>
              </a:rPr>
              <a:t>Stereospermum</a:t>
            </a:r>
            <a:r>
              <a:rPr lang="en-US">
                <a:ea typeface="+mn-lt"/>
                <a:cs typeface="+mn-lt"/>
              </a:rPr>
              <a:t> </a:t>
            </a:r>
            <a:r>
              <a:rPr lang="en-US" err="1">
                <a:ea typeface="+mn-lt"/>
                <a:cs typeface="+mn-lt"/>
              </a:rPr>
              <a:t>suaveolens</a:t>
            </a:r>
            <a:endParaRPr lang="en-US" err="1"/>
          </a:p>
        </p:txBody>
      </p:sp>
      <p:sp>
        <p:nvSpPr>
          <p:cNvPr id="23" name="TextBox 22">
            <a:extLst>
              <a:ext uri="{FF2B5EF4-FFF2-40B4-BE49-F238E27FC236}">
                <a16:creationId xmlns:a16="http://schemas.microsoft.com/office/drawing/2014/main" xmlns="" id="{F758B745-8C09-E0C7-BCAA-8A818F3DF748}"/>
              </a:ext>
            </a:extLst>
          </p:cNvPr>
          <p:cNvSpPr txBox="1"/>
          <p:nvPr/>
        </p:nvSpPr>
        <p:spPr>
          <a:xfrm>
            <a:off x="5628189" y="33277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r>
              <a:rPr lang="en-US" b="1" u="sng"/>
              <a:t>Family</a:t>
            </a:r>
          </a:p>
        </p:txBody>
      </p:sp>
      <p:sp>
        <p:nvSpPr>
          <p:cNvPr id="24" name="TextBox 23">
            <a:extLst>
              <a:ext uri="{FF2B5EF4-FFF2-40B4-BE49-F238E27FC236}">
                <a16:creationId xmlns:a16="http://schemas.microsoft.com/office/drawing/2014/main" xmlns="" id="{BAFEF73B-FBE6-D42A-6A63-3651DCC867AB}"/>
              </a:ext>
            </a:extLst>
          </p:cNvPr>
          <p:cNvSpPr txBox="1"/>
          <p:nvPr/>
        </p:nvSpPr>
        <p:spPr>
          <a:xfrm>
            <a:off x="5628190" y="3617088"/>
            <a:ext cx="218472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err="1">
                <a:ea typeface="+mn-lt"/>
                <a:cs typeface="+mn-lt"/>
              </a:rPr>
              <a:t>Rutaceae</a:t>
            </a:r>
            <a:endParaRPr lang="en-US" err="1"/>
          </a:p>
          <a:p>
            <a:pPr marL="342900" indent="-342900">
              <a:buFont typeface="Arial"/>
              <a:buChar char="•"/>
            </a:pPr>
            <a:endParaRPr lang="en-US"/>
          </a:p>
          <a:p>
            <a:pPr marL="342900" indent="-342900">
              <a:buFont typeface="Arial"/>
              <a:buChar char="•"/>
            </a:pPr>
            <a:r>
              <a:rPr lang="en-US">
                <a:ea typeface="+mn-lt"/>
                <a:cs typeface="+mn-lt"/>
              </a:rPr>
              <a:t>Verbenaceae</a:t>
            </a:r>
            <a:endParaRPr lang="en-US"/>
          </a:p>
          <a:p>
            <a:pPr marL="342900" indent="-342900">
              <a:buFont typeface="Arial"/>
              <a:buChar char="•"/>
            </a:pPr>
            <a:endParaRPr lang="en-US"/>
          </a:p>
          <a:p>
            <a:pPr marL="342900" indent="-342900">
              <a:buFont typeface="Arial"/>
              <a:buChar char="•"/>
            </a:pPr>
            <a:r>
              <a:rPr lang="en-US">
                <a:ea typeface="+mn-lt"/>
                <a:cs typeface="+mn-lt"/>
              </a:rPr>
              <a:t>Verbenaceae</a:t>
            </a:r>
            <a:endParaRPr lang="en-US"/>
          </a:p>
          <a:p>
            <a:pPr marL="342900" indent="-342900">
              <a:buFont typeface="Arial"/>
              <a:buChar char="•"/>
            </a:pPr>
            <a:endParaRPr lang="en-US"/>
          </a:p>
          <a:p>
            <a:pPr marL="342900" indent="-342900">
              <a:buFont typeface="Arial"/>
              <a:buChar char="•"/>
            </a:pPr>
            <a:r>
              <a:rPr lang="en-US">
                <a:ea typeface="+mn-lt"/>
                <a:cs typeface="+mn-lt"/>
              </a:rPr>
              <a:t>Bignoniaceae</a:t>
            </a:r>
            <a:endParaRPr lang="en-US"/>
          </a:p>
          <a:p>
            <a:pPr marL="342900" indent="-342900">
              <a:buFont typeface="Arial"/>
              <a:buChar char="•"/>
            </a:pPr>
            <a:endParaRPr lang="en-US"/>
          </a:p>
          <a:p>
            <a:pPr marL="342900" indent="-342900" algn="l">
              <a:buFont typeface="Arial"/>
              <a:buChar char="•"/>
            </a:pPr>
            <a:r>
              <a:rPr lang="en-US">
                <a:ea typeface="+mn-lt"/>
                <a:cs typeface="+mn-lt"/>
              </a:rPr>
              <a:t>Bignoniaceae</a:t>
            </a:r>
            <a:endParaRPr lang="en-US"/>
          </a:p>
        </p:txBody>
      </p:sp>
      <p:sp>
        <p:nvSpPr>
          <p:cNvPr id="25" name="TextBox 24">
            <a:extLst>
              <a:ext uri="{FF2B5EF4-FFF2-40B4-BE49-F238E27FC236}">
                <a16:creationId xmlns:a16="http://schemas.microsoft.com/office/drawing/2014/main" xmlns="" id="{FE403DB6-04DA-F5F7-BF00-A0EDBC52AF79}"/>
              </a:ext>
            </a:extLst>
          </p:cNvPr>
          <p:cNvSpPr txBox="1"/>
          <p:nvPr/>
        </p:nvSpPr>
        <p:spPr>
          <a:xfrm>
            <a:off x="7899721" y="33277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u="sng"/>
              <a:t>Part used</a:t>
            </a:r>
          </a:p>
        </p:txBody>
      </p:sp>
      <p:sp>
        <p:nvSpPr>
          <p:cNvPr id="28" name="TextBox 27">
            <a:extLst>
              <a:ext uri="{FF2B5EF4-FFF2-40B4-BE49-F238E27FC236}">
                <a16:creationId xmlns:a16="http://schemas.microsoft.com/office/drawing/2014/main" xmlns="" id="{90D48CEA-E7C0-B8DA-732E-FFA9174572E7}"/>
              </a:ext>
            </a:extLst>
          </p:cNvPr>
          <p:cNvSpPr txBox="1"/>
          <p:nvPr/>
        </p:nvSpPr>
        <p:spPr>
          <a:xfrm>
            <a:off x="7904544" y="3621911"/>
            <a:ext cx="274319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err="1"/>
              <a:t>Mool,twak</a:t>
            </a:r>
          </a:p>
          <a:p>
            <a:pPr marL="285750" indent="-285750">
              <a:buFont typeface="Arial"/>
              <a:buChar char="•"/>
            </a:pPr>
            <a:endParaRPr lang="en-US"/>
          </a:p>
          <a:p>
            <a:pPr marL="285750" indent="-285750">
              <a:buFont typeface="Arial"/>
              <a:buChar char="•"/>
            </a:pPr>
            <a:r>
              <a:rPr lang="en-US" err="1"/>
              <a:t>Mool,twak</a:t>
            </a:r>
          </a:p>
          <a:p>
            <a:pPr marL="285750" indent="-285750">
              <a:buFont typeface="Arial"/>
              <a:buChar char="•"/>
            </a:pPr>
            <a:endParaRPr lang="en-US"/>
          </a:p>
          <a:p>
            <a:pPr marL="285750" indent="-285750">
              <a:buFont typeface="Arial"/>
              <a:buChar char="•"/>
            </a:pPr>
            <a:r>
              <a:rPr lang="en-US"/>
              <a:t>Mool</a:t>
            </a:r>
          </a:p>
          <a:p>
            <a:pPr marL="285750" indent="-285750">
              <a:buFont typeface="Arial"/>
              <a:buChar char="•"/>
            </a:pPr>
            <a:endParaRPr lang="en-US"/>
          </a:p>
          <a:p>
            <a:pPr marL="285750" indent="-285750">
              <a:buFont typeface="Arial"/>
              <a:buChar char="•"/>
            </a:pPr>
            <a:r>
              <a:rPr lang="en-US"/>
              <a:t>Mool</a:t>
            </a:r>
          </a:p>
          <a:p>
            <a:pPr marL="285750" indent="-285750">
              <a:buFont typeface="Arial"/>
              <a:buChar char="•"/>
            </a:pPr>
            <a:endParaRPr lang="en-US"/>
          </a:p>
          <a:p>
            <a:pPr marL="285750" indent="-285750">
              <a:buFont typeface="Arial"/>
              <a:buChar char="•"/>
            </a:pPr>
            <a:r>
              <a:rPr lang="en-US" err="1"/>
              <a:t>Mool,twak</a:t>
            </a:r>
          </a:p>
        </p:txBody>
      </p:sp>
      <p:sp>
        <p:nvSpPr>
          <p:cNvPr id="5" name="TextBox 4">
            <a:extLst>
              <a:ext uri="{FF2B5EF4-FFF2-40B4-BE49-F238E27FC236}">
                <a16:creationId xmlns:a16="http://schemas.microsoft.com/office/drawing/2014/main" xmlns="" id="{31AF3C8F-BAB6-CDF9-FB32-B65BE07B8659}"/>
              </a:ext>
            </a:extLst>
          </p:cNvPr>
          <p:cNvSpPr txBox="1"/>
          <p:nvPr/>
        </p:nvSpPr>
        <p:spPr>
          <a:xfrm>
            <a:off x="2044671" y="1197066"/>
            <a:ext cx="633946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ea typeface="+mn-lt"/>
                <a:cs typeface="+mn-lt"/>
              </a:rPr>
              <a:t>बिल्वश्योनाकगंभारी</a:t>
            </a:r>
            <a:r>
              <a:rPr lang="en-US" sz="2800" b="1">
                <a:ea typeface="+mn-lt"/>
                <a:cs typeface="+mn-lt"/>
              </a:rPr>
              <a:t> </a:t>
            </a:r>
            <a:r>
              <a:rPr lang="en-US" sz="2800" b="1" err="1">
                <a:ea typeface="+mn-lt"/>
                <a:cs typeface="+mn-lt"/>
              </a:rPr>
              <a:t>पाटलागणिकारिकाः</a:t>
            </a:r>
            <a:r>
              <a:rPr lang="en-US" sz="2800" b="1">
                <a:ea typeface="+mn-lt"/>
                <a:cs typeface="+mn-lt"/>
              </a:rPr>
              <a:t> ।</a:t>
            </a:r>
          </a:p>
          <a:p>
            <a:endParaRPr lang="en-US" sz="2800" b="1">
              <a:ea typeface="+mn-lt"/>
              <a:cs typeface="+mn-lt"/>
            </a:endParaRPr>
          </a:p>
          <a:p>
            <a:r>
              <a:rPr lang="en-US" sz="2800" b="1">
                <a:ea typeface="+mn-lt"/>
                <a:cs typeface="+mn-lt"/>
              </a:rPr>
              <a:t> दीपनं </a:t>
            </a:r>
            <a:r>
              <a:rPr lang="en-US" sz="2800" b="1" err="1">
                <a:ea typeface="+mn-lt"/>
                <a:cs typeface="+mn-lt"/>
              </a:rPr>
              <a:t>कफवातघ्नं</a:t>
            </a:r>
            <a:r>
              <a:rPr lang="en-US" sz="2800" b="1">
                <a:ea typeface="+mn-lt"/>
                <a:cs typeface="+mn-lt"/>
              </a:rPr>
              <a:t> </a:t>
            </a:r>
            <a:r>
              <a:rPr lang="en-US" sz="2800" b="1" err="1">
                <a:ea typeface="+mn-lt"/>
                <a:cs typeface="+mn-lt"/>
              </a:rPr>
              <a:t>पञ्चमूलमिदं</a:t>
            </a:r>
            <a:r>
              <a:rPr lang="en-US" sz="2800" b="1">
                <a:ea typeface="+mn-lt"/>
                <a:cs typeface="+mn-lt"/>
              </a:rPr>
              <a:t> महत् ||</a:t>
            </a:r>
            <a:endParaRPr lang="en-US" sz="2800" b="1"/>
          </a:p>
          <a:p>
            <a:pPr algn="l"/>
            <a:endParaRPr lang="en-US" sz="2800" b="1"/>
          </a:p>
        </p:txBody>
      </p:sp>
      <p:sp>
        <p:nvSpPr>
          <p:cNvPr id="6" name="TextBox 5">
            <a:extLst>
              <a:ext uri="{FF2B5EF4-FFF2-40B4-BE49-F238E27FC236}">
                <a16:creationId xmlns:a16="http://schemas.microsoft.com/office/drawing/2014/main" xmlns="" id="{0B1847CC-4898-AFA1-73A1-AF49772E5BEB}"/>
              </a:ext>
            </a:extLst>
          </p:cNvPr>
          <p:cNvSpPr txBox="1"/>
          <p:nvPr/>
        </p:nvSpPr>
        <p:spPr>
          <a:xfrm>
            <a:off x="7810315" y="2622582"/>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ea typeface="+mn-lt"/>
                <a:cs typeface="+mn-lt"/>
              </a:rPr>
              <a:t>(</a:t>
            </a:r>
            <a:r>
              <a:rPr lang="en-US" sz="2000" b="1" err="1">
                <a:solidFill>
                  <a:schemeClr val="accent2"/>
                </a:solidFill>
                <a:ea typeface="+mn-lt"/>
                <a:cs typeface="+mn-lt"/>
              </a:rPr>
              <a:t>चक्रदत्त</a:t>
            </a:r>
            <a:r>
              <a:rPr lang="en-US" sz="2000" b="1">
                <a:solidFill>
                  <a:schemeClr val="accent2"/>
                </a:solidFill>
                <a:ea typeface="+mn-lt"/>
                <a:cs typeface="+mn-lt"/>
              </a:rPr>
              <a:t>)</a:t>
            </a:r>
            <a:endParaRPr lang="en-US" sz="2000" b="1">
              <a:solidFill>
                <a:schemeClr val="accent2"/>
              </a:solidFill>
            </a:endParaRPr>
          </a:p>
          <a:p>
            <a:endParaRPr lang="en-US" sz="2000" b="1">
              <a:solidFill>
                <a:schemeClr val="accent2"/>
              </a:solidFill>
            </a:endParaRPr>
          </a:p>
        </p:txBody>
      </p:sp>
    </p:spTree>
    <p:extLst>
      <p:ext uri="{BB962C8B-B14F-4D97-AF65-F5344CB8AC3E}">
        <p14:creationId xmlns:p14="http://schemas.microsoft.com/office/powerpoint/2010/main" xmlns="" val="165171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1" name="Group 190">
            <a:extLst>
              <a:ext uri="{FF2B5EF4-FFF2-40B4-BE49-F238E27FC236}">
                <a16:creationId xmlns:a16="http://schemas.microsoft.com/office/drawing/2014/main" xmlns="" id="{D920209C-E85B-4D6F-A56F-724F5ADA81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92" name="Straight Connector 191">
              <a:extLst>
                <a:ext uri="{FF2B5EF4-FFF2-40B4-BE49-F238E27FC236}">
                  <a16:creationId xmlns:a16="http://schemas.microsoft.com/office/drawing/2014/main" xmlns="" id="{9125522E-1DFD-4F78-912B-B922A2D39D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xmlns="" id="{FDA72C10-FE9D-49B3-80CB-A7EE8BCB3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4" name="Rectangle 23">
              <a:extLst>
                <a:ext uri="{FF2B5EF4-FFF2-40B4-BE49-F238E27FC236}">
                  <a16:creationId xmlns:a16="http://schemas.microsoft.com/office/drawing/2014/main" xmlns="" id="{6E7DF470-1055-45E4-AB9D-11E42EC53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25">
              <a:extLst>
                <a:ext uri="{FF2B5EF4-FFF2-40B4-BE49-F238E27FC236}">
                  <a16:creationId xmlns:a16="http://schemas.microsoft.com/office/drawing/2014/main" xmlns="" id="{6AA35CFF-3837-4B7F-B875-718AC2E14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Isosceles Triangle 195">
              <a:extLst>
                <a:ext uri="{FF2B5EF4-FFF2-40B4-BE49-F238E27FC236}">
                  <a16:creationId xmlns:a16="http://schemas.microsoft.com/office/drawing/2014/main" xmlns="" id="{62F41804-A347-47E3-8BD8-BD00CF2F64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7">
              <a:extLst>
                <a:ext uri="{FF2B5EF4-FFF2-40B4-BE49-F238E27FC236}">
                  <a16:creationId xmlns:a16="http://schemas.microsoft.com/office/drawing/2014/main" xmlns="" id="{76894B81-EE9C-4546-BCFA-DD9ED2C0A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8">
              <a:extLst>
                <a:ext uri="{FF2B5EF4-FFF2-40B4-BE49-F238E27FC236}">
                  <a16:creationId xmlns:a16="http://schemas.microsoft.com/office/drawing/2014/main" xmlns="" id="{3AF181D1-71AC-43D8-A6E1-D4C488D5D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9">
              <a:extLst>
                <a:ext uri="{FF2B5EF4-FFF2-40B4-BE49-F238E27FC236}">
                  <a16:creationId xmlns:a16="http://schemas.microsoft.com/office/drawing/2014/main" xmlns="" id="{4132D661-917C-4D2D-8E37-8590B55D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Isosceles Triangle 199">
              <a:extLst>
                <a:ext uri="{FF2B5EF4-FFF2-40B4-BE49-F238E27FC236}">
                  <a16:creationId xmlns:a16="http://schemas.microsoft.com/office/drawing/2014/main" xmlns="" id="{7969643D-8B71-434D-A235-68CB241F9D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xmlns="" id="{DF15C24A-4BCF-47C0-B2FA-76A0EF338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3" name="Rectangle 202">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53FFC88-ECE4-3922-BB29-2EC0F43BA0ED}"/>
              </a:ext>
            </a:extLst>
          </p:cNvPr>
          <p:cNvSpPr txBox="1"/>
          <p:nvPr/>
        </p:nvSpPr>
        <p:spPr>
          <a:xfrm>
            <a:off x="926715" y="217787"/>
            <a:ext cx="10197494" cy="109945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ct val="0"/>
              </a:spcBef>
              <a:spcAft>
                <a:spcPts val="600"/>
              </a:spcAft>
            </a:pPr>
            <a:r>
              <a:rPr lang="en-US" sz="2800" b="1" baseline="0" err="1">
                <a:solidFill>
                  <a:schemeClr val="accent1"/>
                </a:solidFill>
                <a:latin typeface="+mj-lt"/>
                <a:ea typeface="+mj-ea"/>
                <a:cs typeface="+mj-cs"/>
              </a:rPr>
              <a:t>गोक्षुर</a:t>
            </a:r>
            <a:r>
              <a:rPr lang="en-US" sz="2800" b="1" baseline="0">
                <a:solidFill>
                  <a:schemeClr val="accent1"/>
                </a:solidFill>
                <a:latin typeface="+mj-lt"/>
                <a:ea typeface="+mj-ea"/>
                <a:cs typeface="+mj-cs"/>
              </a:rPr>
              <a:t> :-</a:t>
            </a:r>
            <a:r>
              <a:rPr lang="en-US" sz="2800">
                <a:solidFill>
                  <a:schemeClr val="accent1"/>
                </a:solidFill>
                <a:latin typeface="+mj-lt"/>
                <a:ea typeface="+mj-ea"/>
                <a:cs typeface="+mj-cs"/>
              </a:rPr>
              <a:t>​</a:t>
            </a:r>
          </a:p>
          <a:p>
            <a:pPr>
              <a:lnSpc>
                <a:spcPct val="90000"/>
              </a:lnSpc>
              <a:spcBef>
                <a:spcPct val="0"/>
              </a:spcBef>
              <a:spcAft>
                <a:spcPts val="600"/>
              </a:spcAft>
            </a:pPr>
            <a:r>
              <a:rPr lang="en-US" sz="2800">
                <a:solidFill>
                  <a:schemeClr val="accent1"/>
                </a:solidFill>
                <a:latin typeface="+mj-lt"/>
                <a:ea typeface="+mj-ea"/>
                <a:cs typeface="+mj-cs"/>
              </a:rPr>
              <a:t>​</a:t>
            </a:r>
          </a:p>
          <a:p>
            <a:pPr>
              <a:lnSpc>
                <a:spcPct val="90000"/>
              </a:lnSpc>
              <a:spcBef>
                <a:spcPct val="0"/>
              </a:spcBef>
              <a:spcAft>
                <a:spcPts val="600"/>
              </a:spcAft>
            </a:pPr>
            <a:r>
              <a:rPr lang="en-US" sz="2800">
                <a:solidFill>
                  <a:schemeClr val="accent1"/>
                </a:solidFill>
                <a:latin typeface="+mj-lt"/>
                <a:ea typeface="+mj-ea"/>
                <a:cs typeface="+mj-cs"/>
              </a:rPr>
              <a:t>​</a:t>
            </a:r>
          </a:p>
        </p:txBody>
      </p:sp>
      <p:sp>
        <p:nvSpPr>
          <p:cNvPr id="205" name="Isosceles Triangle 204">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 name="Isosceles Triangle 206">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TextBox 24">
            <a:extLst>
              <a:ext uri="{FF2B5EF4-FFF2-40B4-BE49-F238E27FC236}">
                <a16:creationId xmlns:a16="http://schemas.microsoft.com/office/drawing/2014/main" xmlns="" id="{B11C90A7-96BC-7DA0-B19F-01358C2D8EF5}"/>
              </a:ext>
            </a:extLst>
          </p:cNvPr>
          <p:cNvSpPr txBox="1"/>
          <p:nvPr/>
        </p:nvSpPr>
        <p:spPr>
          <a:xfrm>
            <a:off x="706582" y="4613563"/>
            <a:ext cx="1065414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गोखरू</a:t>
            </a:r>
            <a:r>
              <a:rPr lang="en-US" sz="2400" b="1">
                <a:ea typeface="+mn-lt"/>
                <a:cs typeface="+mn-lt"/>
              </a:rPr>
              <a:t> </a:t>
            </a:r>
            <a:r>
              <a:rPr lang="en-US" sz="2400" b="1" err="1">
                <a:ea typeface="+mn-lt"/>
                <a:cs typeface="+mn-lt"/>
              </a:rPr>
              <a:t>के</a:t>
            </a:r>
            <a:r>
              <a:rPr lang="en-US" sz="2400" b="1">
                <a:ea typeface="+mn-lt"/>
                <a:cs typeface="+mn-lt"/>
              </a:rPr>
              <a:t> </a:t>
            </a:r>
            <a:r>
              <a:rPr lang="en-US" sz="2400" b="1" err="1">
                <a:ea typeface="+mn-lt"/>
                <a:cs typeface="+mn-lt"/>
              </a:rPr>
              <a:t>नाम</a:t>
            </a:r>
            <a:r>
              <a:rPr lang="en-US" sz="2400" b="1">
                <a:ea typeface="+mn-lt"/>
                <a:cs typeface="+mn-lt"/>
              </a:rPr>
              <a:t> </a:t>
            </a:r>
            <a:r>
              <a:rPr lang="en-US" sz="2400" b="1" err="1">
                <a:ea typeface="+mn-lt"/>
                <a:cs typeface="+mn-lt"/>
              </a:rPr>
              <a:t>तथा</a:t>
            </a:r>
            <a:r>
              <a:rPr lang="en-US" sz="2400" b="1">
                <a:ea typeface="+mn-lt"/>
                <a:cs typeface="+mn-lt"/>
              </a:rPr>
              <a:t> </a:t>
            </a:r>
            <a:r>
              <a:rPr lang="en-US" sz="2400" b="1" err="1">
                <a:ea typeface="+mn-lt"/>
                <a:cs typeface="+mn-lt"/>
              </a:rPr>
              <a:t>गुण</a:t>
            </a:r>
            <a:r>
              <a:rPr lang="en-US" sz="2400" b="1">
                <a:ea typeface="+mn-lt"/>
                <a:cs typeface="+mn-lt"/>
              </a:rPr>
              <a:t> -  </a:t>
            </a:r>
            <a:r>
              <a:rPr lang="en-US" sz="2400" err="1">
                <a:ea typeface="+mn-lt"/>
                <a:cs typeface="+mn-lt"/>
              </a:rPr>
              <a:t>गोक्षुर</a:t>
            </a:r>
            <a:r>
              <a:rPr lang="en-US" sz="2400">
                <a:ea typeface="+mn-lt"/>
                <a:cs typeface="+mn-lt"/>
              </a:rPr>
              <a:t>, </a:t>
            </a:r>
            <a:r>
              <a:rPr lang="en-US" sz="2400" err="1">
                <a:ea typeface="+mn-lt"/>
                <a:cs typeface="+mn-lt"/>
              </a:rPr>
              <a:t>क्षुरक</a:t>
            </a:r>
            <a:r>
              <a:rPr lang="en-US" sz="2400">
                <a:ea typeface="+mn-lt"/>
                <a:cs typeface="+mn-lt"/>
              </a:rPr>
              <a:t>, </a:t>
            </a:r>
            <a:r>
              <a:rPr lang="en-US" sz="2400" err="1">
                <a:ea typeface="+mn-lt"/>
                <a:cs typeface="+mn-lt"/>
              </a:rPr>
              <a:t>त्रिकण्ट</a:t>
            </a:r>
            <a:r>
              <a:rPr lang="en-US" sz="2400">
                <a:ea typeface="+mn-lt"/>
                <a:cs typeface="+mn-lt"/>
              </a:rPr>
              <a:t>, </a:t>
            </a:r>
            <a:r>
              <a:rPr lang="en-US" sz="2400" err="1">
                <a:ea typeface="+mn-lt"/>
                <a:cs typeface="+mn-lt"/>
              </a:rPr>
              <a:t>स्वादुकण्टक</a:t>
            </a:r>
            <a:r>
              <a:rPr lang="en-US" sz="2400">
                <a:ea typeface="+mn-lt"/>
                <a:cs typeface="+mn-lt"/>
              </a:rPr>
              <a:t>, </a:t>
            </a:r>
            <a:r>
              <a:rPr lang="en-US" sz="2400" err="1">
                <a:ea typeface="+mn-lt"/>
                <a:cs typeface="+mn-lt"/>
              </a:rPr>
              <a:t>गोकण्टक</a:t>
            </a:r>
            <a:r>
              <a:rPr lang="en-US" sz="2400">
                <a:ea typeface="+mn-lt"/>
                <a:cs typeface="+mn-lt"/>
              </a:rPr>
              <a:t>, </a:t>
            </a:r>
            <a:r>
              <a:rPr lang="en-US" sz="2400" err="1">
                <a:ea typeface="+mn-lt"/>
                <a:cs typeface="+mn-lt"/>
              </a:rPr>
              <a:t>गोक्षुरक</a:t>
            </a:r>
            <a:r>
              <a:rPr lang="en-US" sz="2400">
                <a:ea typeface="+mn-lt"/>
                <a:cs typeface="+mn-lt"/>
              </a:rPr>
              <a:t>, </a:t>
            </a:r>
            <a:r>
              <a:rPr lang="en-US" sz="2400" err="1">
                <a:ea typeface="+mn-lt"/>
                <a:cs typeface="+mn-lt"/>
              </a:rPr>
              <a:t>वनश्रृङ्गाट</a:t>
            </a:r>
            <a:r>
              <a:rPr lang="en-US" sz="2400">
                <a:ea typeface="+mn-lt"/>
                <a:cs typeface="+mn-lt"/>
              </a:rPr>
              <a:t>, </a:t>
            </a:r>
            <a:r>
              <a:rPr lang="en-US" sz="2400" err="1">
                <a:ea typeface="+mn-lt"/>
                <a:cs typeface="+mn-lt"/>
              </a:rPr>
              <a:t>पलङ्कषा</a:t>
            </a:r>
            <a:r>
              <a:rPr lang="en-US" sz="2400">
                <a:ea typeface="+mn-lt"/>
                <a:cs typeface="+mn-lt"/>
              </a:rPr>
              <a:t>, </a:t>
            </a:r>
            <a:r>
              <a:rPr lang="en-US" sz="2400" err="1">
                <a:ea typeface="+mn-lt"/>
                <a:cs typeface="+mn-lt"/>
              </a:rPr>
              <a:t>श्वदंष्ट्रा</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इक्षुगन्धिका</a:t>
            </a:r>
            <a:r>
              <a:rPr lang="en-US" sz="2400">
                <a:ea typeface="+mn-lt"/>
                <a:cs typeface="+mn-lt"/>
              </a:rPr>
              <a:t> </a:t>
            </a:r>
            <a:r>
              <a:rPr lang="en-US" sz="2400" err="1">
                <a:ea typeface="+mn-lt"/>
                <a:cs typeface="+mn-lt"/>
              </a:rPr>
              <a:t>ये</a:t>
            </a:r>
            <a:r>
              <a:rPr lang="en-US" sz="2400">
                <a:ea typeface="+mn-lt"/>
                <a:cs typeface="+mn-lt"/>
              </a:rPr>
              <a:t> </a:t>
            </a:r>
            <a:r>
              <a:rPr lang="en-US" sz="2400" err="1">
                <a:ea typeface="+mn-lt"/>
                <a:cs typeface="+mn-lt"/>
              </a:rPr>
              <a:t>सब</a:t>
            </a:r>
            <a:r>
              <a:rPr lang="en-US" sz="2400">
                <a:ea typeface="+mn-lt"/>
                <a:cs typeface="+mn-lt"/>
              </a:rPr>
              <a:t> </a:t>
            </a:r>
            <a:r>
              <a:rPr lang="en-US" sz="2400" err="1">
                <a:ea typeface="+mn-lt"/>
                <a:cs typeface="+mn-lt"/>
              </a:rPr>
              <a:t>संस्कृत</a:t>
            </a:r>
            <a:r>
              <a:rPr lang="en-US" sz="2400">
                <a:ea typeface="+mn-lt"/>
                <a:cs typeface="+mn-lt"/>
              </a:rPr>
              <a:t> </a:t>
            </a:r>
            <a:r>
              <a:rPr lang="en-US" sz="2400" err="1">
                <a:ea typeface="+mn-lt"/>
                <a:cs typeface="+mn-lt"/>
              </a:rPr>
              <a:t>नाम</a:t>
            </a:r>
            <a:r>
              <a:rPr lang="en-US" sz="2400">
                <a:ea typeface="+mn-lt"/>
                <a:cs typeface="+mn-lt"/>
              </a:rPr>
              <a:t> </a:t>
            </a:r>
            <a:r>
              <a:rPr lang="en-US" sz="2400" err="1">
                <a:ea typeface="+mn-lt"/>
                <a:cs typeface="+mn-lt"/>
              </a:rPr>
              <a:t>गोखरू</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गोखरू-शीतवीर्य</a:t>
            </a:r>
            <a:r>
              <a:rPr lang="en-US" sz="2400">
                <a:ea typeface="+mn-lt"/>
                <a:cs typeface="+mn-lt"/>
              </a:rPr>
              <a:t>, </a:t>
            </a:r>
            <a:r>
              <a:rPr lang="en-US" sz="2400" err="1">
                <a:ea typeface="+mn-lt"/>
                <a:cs typeface="+mn-lt"/>
              </a:rPr>
              <a:t>स्वादु</a:t>
            </a:r>
            <a:r>
              <a:rPr lang="en-US" sz="2400">
                <a:ea typeface="+mn-lt"/>
                <a:cs typeface="+mn-lt"/>
              </a:rPr>
              <a:t>, </a:t>
            </a:r>
            <a:r>
              <a:rPr lang="en-US" sz="2400" err="1">
                <a:ea typeface="+mn-lt"/>
                <a:cs typeface="+mn-lt"/>
              </a:rPr>
              <a:t>बलकारक</a:t>
            </a:r>
            <a:r>
              <a:rPr lang="en-US" sz="2400">
                <a:ea typeface="+mn-lt"/>
                <a:cs typeface="+mn-lt"/>
              </a:rPr>
              <a:t>, </a:t>
            </a:r>
            <a:r>
              <a:rPr lang="en-US" sz="2400" err="1">
                <a:ea typeface="+mn-lt"/>
                <a:cs typeface="+mn-lt"/>
              </a:rPr>
              <a:t>बस्तिशोधक</a:t>
            </a:r>
            <a:r>
              <a:rPr lang="en-US" sz="2400">
                <a:ea typeface="+mn-lt"/>
                <a:cs typeface="+mn-lt"/>
              </a:rPr>
              <a:t>, </a:t>
            </a:r>
            <a:r>
              <a:rPr lang="en-US" sz="2400" err="1">
                <a:ea typeface="+mn-lt"/>
                <a:cs typeface="+mn-lt"/>
              </a:rPr>
              <a:t>मधुररसयुक्त</a:t>
            </a:r>
            <a:r>
              <a:rPr lang="en-US" sz="2400">
                <a:ea typeface="+mn-lt"/>
                <a:cs typeface="+mn-lt"/>
              </a:rPr>
              <a:t>, </a:t>
            </a:r>
            <a:r>
              <a:rPr lang="en-US" sz="2400" err="1">
                <a:ea typeface="+mn-lt"/>
                <a:cs typeface="+mn-lt"/>
              </a:rPr>
              <a:t>अग्निदीपक</a:t>
            </a:r>
            <a:r>
              <a:rPr lang="en-US" sz="2400">
                <a:ea typeface="+mn-lt"/>
                <a:cs typeface="+mn-lt"/>
              </a:rPr>
              <a:t>, </a:t>
            </a:r>
            <a:r>
              <a:rPr lang="en-US" sz="2400" err="1">
                <a:ea typeface="+mn-lt"/>
                <a:cs typeface="+mn-lt"/>
              </a:rPr>
              <a:t>वृष्य</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पुष्टिकारक</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 </a:t>
            </a:r>
            <a:r>
              <a:rPr lang="en-US" sz="2400" err="1">
                <a:ea typeface="+mn-lt"/>
                <a:cs typeface="+mn-lt"/>
              </a:rPr>
              <a:t>यह</a:t>
            </a:r>
            <a:r>
              <a:rPr lang="en-US" sz="2400">
                <a:ea typeface="+mn-lt"/>
                <a:cs typeface="+mn-lt"/>
              </a:rPr>
              <a:t> </a:t>
            </a:r>
            <a:r>
              <a:rPr lang="en-US" sz="2400" err="1">
                <a:ea typeface="+mn-lt"/>
                <a:cs typeface="+mn-lt"/>
              </a:rPr>
              <a:t>पथरी</a:t>
            </a:r>
            <a:r>
              <a:rPr lang="en-US" sz="2400">
                <a:ea typeface="+mn-lt"/>
                <a:cs typeface="+mn-lt"/>
              </a:rPr>
              <a:t>, </a:t>
            </a:r>
            <a:r>
              <a:rPr lang="en-US" sz="2400" err="1">
                <a:ea typeface="+mn-lt"/>
                <a:cs typeface="+mn-lt"/>
              </a:rPr>
              <a:t>प्रमेह</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खाँसी</a:t>
            </a:r>
            <a:r>
              <a:rPr lang="en-US" sz="2400">
                <a:ea typeface="+mn-lt"/>
                <a:cs typeface="+mn-lt"/>
              </a:rPr>
              <a:t>, </a:t>
            </a:r>
            <a:r>
              <a:rPr lang="en-US" sz="2400" err="1">
                <a:ea typeface="+mn-lt"/>
                <a:cs typeface="+mn-lt"/>
              </a:rPr>
              <a:t>बवासीर</a:t>
            </a:r>
            <a:r>
              <a:rPr lang="en-US" sz="2400">
                <a:ea typeface="+mn-lt"/>
                <a:cs typeface="+mn-lt"/>
              </a:rPr>
              <a:t>, </a:t>
            </a:r>
            <a:r>
              <a:rPr lang="en-US" sz="2400" err="1">
                <a:ea typeface="+mn-lt"/>
                <a:cs typeface="+mn-lt"/>
              </a:rPr>
              <a:t>मूत्रकृच्छ्र</a:t>
            </a:r>
            <a:r>
              <a:rPr lang="en-US" sz="2400">
                <a:ea typeface="+mn-lt"/>
                <a:cs typeface="+mn-lt"/>
              </a:rPr>
              <a:t>, </a:t>
            </a:r>
            <a:r>
              <a:rPr lang="en-US" sz="2400" err="1">
                <a:ea typeface="+mn-lt"/>
                <a:cs typeface="+mn-lt"/>
              </a:rPr>
              <a:t>हृद्रोग</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वात</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वाला</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a:t>
            </a:r>
            <a:endParaRPr lang="en-US" sz="2400"/>
          </a:p>
          <a:p>
            <a:pPr algn="l"/>
            <a:endParaRPr lang="en-US" sz="2400"/>
          </a:p>
        </p:txBody>
      </p:sp>
      <p:graphicFrame>
        <p:nvGraphicFramePr>
          <p:cNvPr id="186" name="TextBox 2">
            <a:extLst>
              <a:ext uri="{FF2B5EF4-FFF2-40B4-BE49-F238E27FC236}">
                <a16:creationId xmlns:a16="http://schemas.microsoft.com/office/drawing/2014/main" xmlns="" id="{605B03DE-0E3A-31F6-7A21-3127C930CAFA}"/>
              </a:ext>
            </a:extLst>
          </p:cNvPr>
          <p:cNvGraphicFramePr/>
          <p:nvPr>
            <p:extLst>
              <p:ext uri="{D42A27DB-BD31-4B8C-83A1-F6EECF244321}">
                <p14:modId xmlns:p14="http://schemas.microsoft.com/office/powerpoint/2010/main" xmlns="" val="319677447"/>
              </p:ext>
            </p:extLst>
          </p:nvPr>
        </p:nvGraphicFramePr>
        <p:xfrm>
          <a:off x="1092968" y="618506"/>
          <a:ext cx="10629516" cy="3760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0" name="TextBox 129">
            <a:extLst>
              <a:ext uri="{FF2B5EF4-FFF2-40B4-BE49-F238E27FC236}">
                <a16:creationId xmlns:a16="http://schemas.microsoft.com/office/drawing/2014/main" xmlns="" id="{4CE8830F-8E05-31DD-4F52-4154C3D6D70E}"/>
              </a:ext>
            </a:extLst>
          </p:cNvPr>
          <p:cNvSpPr txBox="1"/>
          <p:nvPr/>
        </p:nvSpPr>
        <p:spPr>
          <a:xfrm>
            <a:off x="8617527" y="3726872"/>
            <a:ext cx="390698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6700"/>
                </a:solidFill>
              </a:rPr>
              <a:t>(</a:t>
            </a:r>
            <a:r>
              <a:rPr lang="en-US" sz="2400" b="1" err="1">
                <a:solidFill>
                  <a:srgbClr val="006700"/>
                </a:solidFill>
              </a:rPr>
              <a:t>भा</a:t>
            </a:r>
            <a:r>
              <a:rPr lang="en-US" sz="2400" b="1">
                <a:solidFill>
                  <a:srgbClr val="006700"/>
                </a:solidFill>
              </a:rPr>
              <a:t>. </a:t>
            </a:r>
            <a:r>
              <a:rPr lang="en-US" sz="2400" b="1" err="1">
                <a:solidFill>
                  <a:srgbClr val="006700"/>
                </a:solidFill>
              </a:rPr>
              <a:t>प्र</a:t>
            </a:r>
            <a:r>
              <a:rPr lang="en-US" sz="2400" b="1">
                <a:solidFill>
                  <a:srgbClr val="006700"/>
                </a:solidFill>
              </a:rPr>
              <a:t>. </a:t>
            </a:r>
            <a:r>
              <a:rPr lang="en-US" sz="2400" b="1" err="1">
                <a:solidFill>
                  <a:srgbClr val="006700"/>
                </a:solidFill>
              </a:rPr>
              <a:t>गुडूच्यादिवर्ग</a:t>
            </a:r>
            <a:r>
              <a:rPr lang="en-US" sz="2400" b="1">
                <a:solidFill>
                  <a:srgbClr val="006700"/>
                </a:solidFill>
              </a:rPr>
              <a:t> 3)</a:t>
            </a:r>
            <a:endParaRPr lang="en-US" sz="2400"/>
          </a:p>
          <a:p>
            <a:endParaRPr lang="en-US"/>
          </a:p>
          <a:p>
            <a:endParaRPr lang="en-US"/>
          </a:p>
          <a:p>
            <a:endParaRPr lang="en-US"/>
          </a:p>
          <a:p>
            <a:endParaRPr lang="en-US"/>
          </a:p>
          <a:p>
            <a:endParaRPr lang="en-US"/>
          </a:p>
          <a:p>
            <a:pPr algn="l"/>
            <a:endParaRPr lang="en-US"/>
          </a:p>
        </p:txBody>
      </p:sp>
    </p:spTree>
    <p:extLst>
      <p:ext uri="{BB962C8B-B14F-4D97-AF65-F5344CB8AC3E}">
        <p14:creationId xmlns:p14="http://schemas.microsoft.com/office/powerpoint/2010/main" xmlns="" val="371827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xmlns="" id="{6FF97E49-5720-D55C-91F8-BF007B8B7383}"/>
              </a:ext>
            </a:extLst>
          </p:cNvPr>
          <p:cNvSpPr txBox="1"/>
          <p:nvPr/>
        </p:nvSpPr>
        <p:spPr>
          <a:xfrm>
            <a:off x="5394666" y="2583"/>
            <a:ext cx="3737268"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गोक्षुर :-</a:t>
            </a: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a:p>
            <a:pPr>
              <a:spcBef>
                <a:spcPct val="0"/>
              </a:spcBef>
              <a:spcAft>
                <a:spcPts val="600"/>
              </a:spcAft>
            </a:pPr>
            <a:endParaRPr lang="en-US" sz="3600">
              <a:solidFill>
                <a:schemeClr val="accent1"/>
              </a:solidFill>
              <a:latin typeface="+mj-lt"/>
              <a:ea typeface="+mj-ea"/>
              <a:cs typeface="+mj-cs"/>
            </a:endParaRPr>
          </a:p>
        </p:txBody>
      </p:sp>
      <p:sp>
        <p:nvSpPr>
          <p:cNvPr id="3" name="TextBox 2">
            <a:extLst>
              <a:ext uri="{FF2B5EF4-FFF2-40B4-BE49-F238E27FC236}">
                <a16:creationId xmlns:a16="http://schemas.microsoft.com/office/drawing/2014/main" xmlns="" id="{6C5A96F0-2962-1959-742B-1BE6E7E32018}"/>
              </a:ext>
            </a:extLst>
          </p:cNvPr>
          <p:cNvSpPr txBox="1"/>
          <p:nvPr/>
        </p:nvSpPr>
        <p:spPr>
          <a:xfrm>
            <a:off x="5222771" y="-103694"/>
            <a:ext cx="4928658" cy="29109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400" b="1">
                <a:solidFill>
                  <a:schemeClr val="tx1">
                    <a:lumMod val="75000"/>
                    <a:lumOff val="25000"/>
                  </a:schemeClr>
                </a:solidFill>
              </a:rPr>
              <a:t>Latin name –</a:t>
            </a:r>
            <a:r>
              <a:rPr lang="en-US" sz="2400">
                <a:solidFill>
                  <a:schemeClr val="tx1">
                    <a:lumMod val="75000"/>
                    <a:lumOff val="25000"/>
                  </a:schemeClr>
                </a:solidFill>
              </a:rPr>
              <a:t> Tribulus </a:t>
            </a:r>
            <a:r>
              <a:rPr lang="en-US" sz="2400" err="1">
                <a:solidFill>
                  <a:schemeClr val="tx1">
                    <a:lumMod val="75000"/>
                    <a:lumOff val="25000"/>
                  </a:schemeClr>
                </a:solidFill>
              </a:rPr>
              <a:t>terrestris</a:t>
            </a:r>
            <a:r>
              <a:rPr lang="en-US" sz="240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r>
              <a:rPr lang="en-US" sz="2400" b="1">
                <a:solidFill>
                  <a:schemeClr val="tx1">
                    <a:lumMod val="75000"/>
                    <a:lumOff val="25000"/>
                  </a:schemeClr>
                </a:solidFill>
              </a:rPr>
              <a:t>Family -</a:t>
            </a:r>
            <a:r>
              <a:rPr lang="en-US" sz="2400">
                <a:solidFill>
                  <a:schemeClr val="tx1">
                    <a:lumMod val="75000"/>
                    <a:lumOff val="25000"/>
                  </a:schemeClr>
                </a:solidFill>
              </a:rPr>
              <a:t> </a:t>
            </a:r>
            <a:r>
              <a:rPr lang="en-US" sz="2400" err="1">
                <a:solidFill>
                  <a:schemeClr val="tx1">
                    <a:lumMod val="75000"/>
                    <a:lumOff val="25000"/>
                  </a:schemeClr>
                </a:solidFill>
              </a:rPr>
              <a:t>Zygophyllaceae</a:t>
            </a:r>
            <a:r>
              <a:rPr lang="en-US" sz="240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रस</a:t>
            </a:r>
            <a:r>
              <a:rPr lang="en-US" sz="2400" b="1">
                <a:solidFill>
                  <a:schemeClr val="tx1">
                    <a:lumMod val="75000"/>
                    <a:lumOff val="25000"/>
                  </a:schemeClr>
                </a:solidFill>
              </a:rPr>
              <a:t> -</a:t>
            </a:r>
            <a:r>
              <a:rPr lang="en-US" sz="2400">
                <a:solidFill>
                  <a:schemeClr val="tx1">
                    <a:lumMod val="75000"/>
                    <a:lumOff val="25000"/>
                  </a:schemeClr>
                </a:solidFill>
              </a:rPr>
              <a:t>  </a:t>
            </a:r>
            <a:r>
              <a:rPr lang="en-US" sz="2400" err="1">
                <a:solidFill>
                  <a:schemeClr val="tx1">
                    <a:lumMod val="75000"/>
                    <a:lumOff val="25000"/>
                  </a:schemeClr>
                </a:solidFill>
              </a:rPr>
              <a:t>कषाय</a:t>
            </a:r>
            <a:r>
              <a:rPr lang="en-US" sz="2400">
                <a:solidFill>
                  <a:schemeClr val="tx1">
                    <a:lumMod val="75000"/>
                    <a:lumOff val="25000"/>
                  </a:schemeClr>
                </a:solidFill>
              </a:rPr>
              <a:t>, </a:t>
            </a:r>
            <a:r>
              <a:rPr lang="en-US" sz="2400" err="1">
                <a:solidFill>
                  <a:schemeClr val="tx1">
                    <a:lumMod val="75000"/>
                    <a:lumOff val="25000"/>
                  </a:schemeClr>
                </a:solidFill>
              </a:rPr>
              <a:t>तिक्त</a:t>
            </a:r>
            <a:r>
              <a:rPr lang="en-US" sz="2400">
                <a:solidFill>
                  <a:schemeClr val="tx1">
                    <a:lumMod val="75000"/>
                    <a:lumOff val="25000"/>
                  </a:schemeClr>
                </a:solidFill>
              </a:rPr>
              <a:t>, </a:t>
            </a:r>
            <a:r>
              <a:rPr lang="en-US" sz="2400" err="1">
                <a:solidFill>
                  <a:schemeClr val="tx1">
                    <a:lumMod val="75000"/>
                    <a:lumOff val="25000"/>
                  </a:schemeClr>
                </a:solidFill>
              </a:rPr>
              <a:t>कटु</a:t>
            </a:r>
            <a:r>
              <a:rPr lang="en-US" sz="240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गुण</a:t>
            </a:r>
            <a:r>
              <a:rPr lang="en-US" sz="2400" b="1">
                <a:solidFill>
                  <a:schemeClr val="tx1">
                    <a:lumMod val="75000"/>
                    <a:lumOff val="25000"/>
                  </a:schemeClr>
                </a:solidFill>
              </a:rPr>
              <a:t> - </a:t>
            </a:r>
            <a:r>
              <a:rPr lang="en-US" sz="2400" err="1">
                <a:solidFill>
                  <a:schemeClr val="tx1">
                    <a:lumMod val="75000"/>
                    <a:lumOff val="25000"/>
                  </a:schemeClr>
                </a:solidFill>
              </a:rPr>
              <a:t>लघु</a:t>
            </a:r>
            <a:r>
              <a:rPr lang="en-US" sz="2400">
                <a:solidFill>
                  <a:schemeClr val="tx1">
                    <a:lumMod val="75000"/>
                    <a:lumOff val="25000"/>
                  </a:schemeClr>
                </a:solidFill>
              </a:rPr>
              <a:t> </a:t>
            </a:r>
          </a:p>
          <a:p>
            <a:pPr marL="342900" indent="-342900">
              <a:lnSpc>
                <a:spcPct val="90000"/>
              </a:lnSpc>
              <a:spcBef>
                <a:spcPts val="1000"/>
              </a:spcBef>
              <a:buClr>
                <a:schemeClr val="accent1"/>
              </a:buClr>
              <a:buSzPct val="80000"/>
              <a:buFont typeface="Arial" charset="2"/>
              <a:buChar char="•"/>
            </a:pPr>
            <a:r>
              <a:rPr lang="en-US" sz="2400" b="1" err="1">
                <a:solidFill>
                  <a:schemeClr val="tx1">
                    <a:lumMod val="75000"/>
                    <a:lumOff val="25000"/>
                  </a:schemeClr>
                </a:solidFill>
              </a:rPr>
              <a:t>वीर्य</a:t>
            </a:r>
            <a:r>
              <a:rPr lang="en-US" sz="2400" b="1">
                <a:solidFill>
                  <a:schemeClr val="tx1">
                    <a:lumMod val="75000"/>
                    <a:lumOff val="25000"/>
                  </a:schemeClr>
                </a:solidFill>
              </a:rPr>
              <a:t> </a:t>
            </a:r>
            <a:r>
              <a:rPr lang="en-US" sz="2400">
                <a:solidFill>
                  <a:schemeClr val="tx1">
                    <a:lumMod val="75000"/>
                    <a:lumOff val="25000"/>
                  </a:schemeClr>
                </a:solidFill>
              </a:rPr>
              <a:t>- </a:t>
            </a:r>
            <a:r>
              <a:rPr lang="en-US" sz="2400">
                <a:solidFill>
                  <a:schemeClr val="tx1">
                    <a:lumMod val="75000"/>
                    <a:lumOff val="25000"/>
                  </a:schemeClr>
                </a:solidFill>
                <a:ea typeface="+mn-lt"/>
                <a:cs typeface="+mn-lt"/>
              </a:rPr>
              <a:t>  </a:t>
            </a:r>
            <a:r>
              <a:rPr lang="en-US" sz="2400" err="1">
                <a:solidFill>
                  <a:schemeClr val="tx1">
                    <a:lumMod val="75000"/>
                    <a:lumOff val="25000"/>
                  </a:schemeClr>
                </a:solidFill>
                <a:ea typeface="+mn-lt"/>
                <a:cs typeface="+mn-lt"/>
              </a:rPr>
              <a:t>शीत</a:t>
            </a:r>
          </a:p>
          <a:p>
            <a:pPr>
              <a:lnSpc>
                <a:spcPct val="90000"/>
              </a:lnSpc>
              <a:spcBef>
                <a:spcPts val="1000"/>
              </a:spcBef>
              <a:buClr>
                <a:schemeClr val="accent1"/>
              </a:buClr>
              <a:buSzPct val="80000"/>
              <a:buFont typeface="Wingdings 3" charset="2"/>
              <a:buChar char=""/>
            </a:pPr>
            <a:r>
              <a:rPr lang="en-US" sz="2400" b="1" err="1">
                <a:solidFill>
                  <a:schemeClr val="tx1">
                    <a:lumMod val="75000"/>
                    <a:lumOff val="25000"/>
                  </a:schemeClr>
                </a:solidFill>
              </a:rPr>
              <a:t>विपाक</a:t>
            </a:r>
            <a:r>
              <a:rPr lang="en-US" sz="2400" err="1">
                <a:solidFill>
                  <a:schemeClr val="tx1">
                    <a:lumMod val="75000"/>
                    <a:lumOff val="25000"/>
                  </a:schemeClr>
                </a:solidFill>
              </a:rPr>
              <a:t>-कटु</a:t>
            </a:r>
            <a:r>
              <a:rPr lang="en-US" sz="2400">
                <a:solidFill>
                  <a:schemeClr val="tx1">
                    <a:lumMod val="75000"/>
                    <a:lumOff val="25000"/>
                  </a:schemeClr>
                </a:solidFill>
              </a:rPr>
              <a:t> </a:t>
            </a: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400">
              <a:solidFill>
                <a:schemeClr val="tx1">
                  <a:lumMod val="75000"/>
                  <a:lumOff val="25000"/>
                </a:schemeClr>
              </a:solidFill>
            </a:endParaRPr>
          </a:p>
        </p:txBody>
      </p:sp>
      <p:pic>
        <p:nvPicPr>
          <p:cNvPr id="4" name="Picture 3" descr="A close up of a plant&#10;&#10;Description automatically generated">
            <a:extLst>
              <a:ext uri="{FF2B5EF4-FFF2-40B4-BE49-F238E27FC236}">
                <a16:creationId xmlns:a16="http://schemas.microsoft.com/office/drawing/2014/main" xmlns="" id="{984D7631-AEC5-8C10-B620-5E149843B974}"/>
              </a:ext>
            </a:extLst>
          </p:cNvPr>
          <p:cNvPicPr>
            <a:picLocks noChangeAspect="1"/>
          </p:cNvPicPr>
          <p:nvPr/>
        </p:nvPicPr>
        <p:blipFill rotWithShape="1">
          <a:blip r:embed="rId2"/>
          <a:srcRect l="41000"/>
          <a:stretch/>
        </p:blipFill>
        <p:spPr>
          <a:xfrm>
            <a:off x="20" y="-9294"/>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1" name="Isosceles Triangle 20">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xmlns="" id="{4D8CA268-57F2-7BE3-3576-282FB3EC3294}"/>
              </a:ext>
            </a:extLst>
          </p:cNvPr>
          <p:cNvSpPr txBox="1"/>
          <p:nvPr/>
        </p:nvSpPr>
        <p:spPr>
          <a:xfrm>
            <a:off x="5008755" y="3712426"/>
            <a:ext cx="373751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ea typeface="+mn-lt"/>
                <a:cs typeface="+mn-lt"/>
              </a:rPr>
              <a:t>Chemical composition :-</a:t>
            </a:r>
            <a:endParaRPr lang="en-US" sz="2400" b="1">
              <a:solidFill>
                <a:schemeClr val="accent1"/>
              </a:solidFill>
            </a:endParaRPr>
          </a:p>
        </p:txBody>
      </p:sp>
      <p:sp>
        <p:nvSpPr>
          <p:cNvPr id="6" name="TextBox 5">
            <a:extLst>
              <a:ext uri="{FF2B5EF4-FFF2-40B4-BE49-F238E27FC236}">
                <a16:creationId xmlns:a16="http://schemas.microsoft.com/office/drawing/2014/main" xmlns="" id="{FFB07A5D-FF9D-652D-9BF8-46D6B1A59C51}"/>
              </a:ext>
            </a:extLst>
          </p:cNvPr>
          <p:cNvSpPr txBox="1"/>
          <p:nvPr/>
        </p:nvSpPr>
        <p:spPr>
          <a:xfrm>
            <a:off x="5055219" y="4358268"/>
            <a:ext cx="441588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plant is reported to have steroidal glycoside, steroidal saponin, flavonoids, alkaloids, </a:t>
            </a:r>
            <a:r>
              <a:rPr lang="en-US" sz="2400" err="1">
                <a:ea typeface="+mn-lt"/>
                <a:cs typeface="+mn-lt"/>
              </a:rPr>
              <a:t>lignanamides</a:t>
            </a:r>
            <a:r>
              <a:rPr lang="en-US" sz="2400">
                <a:ea typeface="+mn-lt"/>
                <a:cs typeface="+mn-lt"/>
              </a:rPr>
              <a:t>, and </a:t>
            </a:r>
            <a:r>
              <a:rPr lang="en-US" sz="2400" err="1">
                <a:ea typeface="+mn-lt"/>
                <a:cs typeface="+mn-lt"/>
              </a:rPr>
              <a:t>cinammic</a:t>
            </a:r>
            <a:r>
              <a:rPr lang="en-US" sz="2400">
                <a:ea typeface="+mn-lt"/>
                <a:cs typeface="+mn-lt"/>
              </a:rPr>
              <a:t> acid amides .</a:t>
            </a:r>
            <a:endParaRPr lang="en-US" sz="2400"/>
          </a:p>
        </p:txBody>
      </p:sp>
    </p:spTree>
    <p:extLst>
      <p:ext uri="{BB962C8B-B14F-4D97-AF65-F5344CB8AC3E}">
        <p14:creationId xmlns:p14="http://schemas.microsoft.com/office/powerpoint/2010/main" xmlns="" val="3331811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CFB06FC-2002-434B-1040-525A53DA0B6C}"/>
              </a:ext>
            </a:extLst>
          </p:cNvPr>
          <p:cNvSpPr txBox="1"/>
          <p:nvPr/>
        </p:nvSpPr>
        <p:spPr>
          <a:xfrm>
            <a:off x="408541" y="0"/>
            <a:ext cx="603907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ea typeface="+mn-lt"/>
                <a:cs typeface="+mn-lt"/>
              </a:rPr>
              <a:t>Doshakarma</a:t>
            </a:r>
            <a:r>
              <a:rPr lang="en-US" b="1">
                <a:ea typeface="+mn-lt"/>
                <a:cs typeface="+mn-lt"/>
              </a:rPr>
              <a:t>:</a:t>
            </a:r>
            <a:r>
              <a:rPr lang="en-US">
                <a:ea typeface="+mn-lt"/>
                <a:cs typeface="+mn-lt"/>
              </a:rPr>
              <a:t> Vata pitta </a:t>
            </a:r>
            <a:r>
              <a:rPr lang="en-US" err="1">
                <a:ea typeface="+mn-lt"/>
                <a:cs typeface="+mn-lt"/>
              </a:rPr>
              <a:t>shamaka</a:t>
            </a:r>
            <a:endParaRPr lang="en-US" err="1"/>
          </a:p>
          <a:p>
            <a:endParaRPr lang="en-US"/>
          </a:p>
          <a:p>
            <a:r>
              <a:rPr lang="en-US" b="1" err="1">
                <a:ea typeface="+mn-lt"/>
                <a:cs typeface="+mn-lt"/>
              </a:rPr>
              <a:t>Dhatukarma</a:t>
            </a:r>
            <a:r>
              <a:rPr lang="en-US">
                <a:ea typeface="+mn-lt"/>
                <a:cs typeface="+mn-lt"/>
              </a:rPr>
              <a:t>: </a:t>
            </a:r>
            <a:r>
              <a:rPr lang="en-US" err="1">
                <a:ea typeface="+mn-lt"/>
                <a:cs typeface="+mn-lt"/>
              </a:rPr>
              <a:t>Rasayana</a:t>
            </a:r>
            <a:r>
              <a:rPr lang="en-US">
                <a:ea typeface="+mn-lt"/>
                <a:cs typeface="+mn-lt"/>
              </a:rPr>
              <a:t>, Balya, </a:t>
            </a:r>
            <a:r>
              <a:rPr lang="en-US" err="1">
                <a:ea typeface="+mn-lt"/>
                <a:cs typeface="+mn-lt"/>
              </a:rPr>
              <a:t>Vrishya</a:t>
            </a:r>
            <a:endParaRPr lang="en-US" err="1"/>
          </a:p>
          <a:p>
            <a:endParaRPr lang="en-US"/>
          </a:p>
          <a:p>
            <a:r>
              <a:rPr lang="en-US" b="1" err="1">
                <a:ea typeface="+mn-lt"/>
                <a:cs typeface="+mn-lt"/>
              </a:rPr>
              <a:t>Malakarma</a:t>
            </a:r>
            <a:r>
              <a:rPr lang="en-US" b="1">
                <a:ea typeface="+mn-lt"/>
                <a:cs typeface="+mn-lt"/>
              </a:rPr>
              <a:t>:</a:t>
            </a:r>
            <a:r>
              <a:rPr lang="en-US">
                <a:ea typeface="+mn-lt"/>
                <a:cs typeface="+mn-lt"/>
              </a:rPr>
              <a:t> </a:t>
            </a:r>
            <a:r>
              <a:rPr lang="en-US" err="1">
                <a:ea typeface="+mn-lt"/>
                <a:cs typeface="+mn-lt"/>
              </a:rPr>
              <a:t>Mutral</a:t>
            </a:r>
            <a:r>
              <a:rPr lang="en-US">
                <a:ea typeface="+mn-lt"/>
                <a:cs typeface="+mn-lt"/>
              </a:rPr>
              <a:t>, </a:t>
            </a:r>
            <a:r>
              <a:rPr lang="en-US" err="1">
                <a:ea typeface="+mn-lt"/>
                <a:cs typeface="+mn-lt"/>
              </a:rPr>
              <a:t>Anulomana</a:t>
            </a:r>
            <a:endParaRPr lang="en-US" err="1"/>
          </a:p>
        </p:txBody>
      </p:sp>
      <p:sp>
        <p:nvSpPr>
          <p:cNvPr id="3" name="TextBox 2">
            <a:extLst>
              <a:ext uri="{FF2B5EF4-FFF2-40B4-BE49-F238E27FC236}">
                <a16:creationId xmlns:a16="http://schemas.microsoft.com/office/drawing/2014/main" xmlns="" id="{2F54DBB9-42C6-1181-7F35-CF676134B057}"/>
              </a:ext>
            </a:extLst>
          </p:cNvPr>
          <p:cNvSpPr txBox="1"/>
          <p:nvPr/>
        </p:nvSpPr>
        <p:spPr>
          <a:xfrm>
            <a:off x="327724" y="2158644"/>
            <a:ext cx="9894982"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1.Keshvardhan:</a:t>
            </a:r>
            <a:r>
              <a:rPr lang="en-US" sz="2200"/>
              <a:t> Application of paste prepared with </a:t>
            </a:r>
            <a:r>
              <a:rPr lang="en-US" sz="2200" err="1"/>
              <a:t>Gokshura</a:t>
            </a:r>
            <a:r>
              <a:rPr lang="en-US" sz="2200"/>
              <a:t> and Tila </a:t>
            </a:r>
            <a:r>
              <a:rPr lang="en-US" sz="2200" err="1"/>
              <a:t>pushpa</a:t>
            </a:r>
            <a:r>
              <a:rPr lang="en-US" sz="2200"/>
              <a:t> mixed with  </a:t>
            </a:r>
            <a:r>
              <a:rPr lang="en-US" sz="2200" err="1"/>
              <a:t>madhu</a:t>
            </a:r>
            <a:r>
              <a:rPr lang="en-US" sz="2200"/>
              <a:t>, </a:t>
            </a:r>
            <a:r>
              <a:rPr lang="en-US" sz="2200" err="1"/>
              <a:t>ghrita</a:t>
            </a:r>
            <a:r>
              <a:rPr lang="en-US" sz="2200"/>
              <a:t> in the root hairs promotes hair growth . </a:t>
            </a:r>
          </a:p>
          <a:p>
            <a:endParaRPr lang="en-US" sz="2200"/>
          </a:p>
          <a:p>
            <a:r>
              <a:rPr lang="en-US" sz="2200" b="1"/>
              <a:t>2. </a:t>
            </a:r>
            <a:r>
              <a:rPr lang="en-US" sz="2200" b="1" err="1"/>
              <a:t>Ashmari</a:t>
            </a:r>
            <a:r>
              <a:rPr lang="en-US" sz="2200" b="1"/>
              <a:t> (calculus):</a:t>
            </a:r>
            <a:r>
              <a:rPr lang="en-US" sz="2200"/>
              <a:t> Roots of </a:t>
            </a:r>
            <a:r>
              <a:rPr lang="en-US" sz="2200" err="1"/>
              <a:t>Gokshura</a:t>
            </a:r>
            <a:r>
              <a:rPr lang="en-US" sz="2200"/>
              <a:t>, </a:t>
            </a:r>
            <a:r>
              <a:rPr lang="en-US" sz="2200" err="1"/>
              <a:t>Kokilaksha</a:t>
            </a:r>
            <a:r>
              <a:rPr lang="en-US" sz="2200"/>
              <a:t>, Eranda, and </a:t>
            </a:r>
            <a:r>
              <a:rPr lang="en-US" sz="2200" err="1"/>
              <a:t>Brahati</a:t>
            </a:r>
            <a:r>
              <a:rPr lang="en-US" sz="2200"/>
              <a:t>  pounded   together with </a:t>
            </a:r>
            <a:r>
              <a:rPr lang="en-US" sz="2200" err="1"/>
              <a:t>dugdh</a:t>
            </a:r>
            <a:r>
              <a:rPr lang="en-US" sz="2200"/>
              <a:t> and dissolved in </a:t>
            </a:r>
            <a:r>
              <a:rPr lang="en-US" sz="2200" err="1"/>
              <a:t>madhur</a:t>
            </a:r>
            <a:r>
              <a:rPr lang="en-US" sz="2200"/>
              <a:t> </a:t>
            </a:r>
            <a:r>
              <a:rPr lang="en-US" sz="2200" err="1"/>
              <a:t>dahi</a:t>
            </a:r>
            <a:r>
              <a:rPr lang="en-US" sz="2200"/>
              <a:t> help to dissolve calculus .</a:t>
            </a:r>
          </a:p>
          <a:p>
            <a:endParaRPr lang="en-US" sz="2200"/>
          </a:p>
          <a:p>
            <a:r>
              <a:rPr lang="en-US" sz="2200" b="1"/>
              <a:t>3. Mutra </a:t>
            </a:r>
            <a:r>
              <a:rPr lang="en-US" sz="2200" b="1" err="1"/>
              <a:t>Kricchta</a:t>
            </a:r>
            <a:r>
              <a:rPr lang="en-US" sz="2200" b="1"/>
              <a:t> (dysuria):</a:t>
            </a:r>
            <a:r>
              <a:rPr lang="en-US" sz="2200"/>
              <a:t> Decoction of </a:t>
            </a:r>
            <a:r>
              <a:rPr lang="en-US" sz="2200" err="1"/>
              <a:t>Gokshura</a:t>
            </a:r>
            <a:r>
              <a:rPr lang="en-US" sz="2200"/>
              <a:t> seeds mixed with </a:t>
            </a:r>
            <a:r>
              <a:rPr lang="en-US" sz="2200" err="1"/>
              <a:t>Yavakshara</a:t>
            </a:r>
            <a:r>
              <a:rPr lang="en-US" sz="2200"/>
              <a:t> is given in  dysuria, gravel, and calculus  Decoction of </a:t>
            </a:r>
            <a:r>
              <a:rPr lang="en-US" sz="2200" err="1"/>
              <a:t>Gokshura</a:t>
            </a:r>
            <a:r>
              <a:rPr lang="en-US" sz="2200"/>
              <a:t> </a:t>
            </a:r>
            <a:r>
              <a:rPr lang="en-US" sz="2200" err="1"/>
              <a:t>panchang</a:t>
            </a:r>
            <a:r>
              <a:rPr lang="en-US" sz="2200"/>
              <a:t> mixed with </a:t>
            </a:r>
            <a:r>
              <a:rPr lang="en-US" sz="2200" err="1"/>
              <a:t>madhu</a:t>
            </a:r>
            <a:r>
              <a:rPr lang="en-US" sz="2200"/>
              <a:t> </a:t>
            </a:r>
            <a:r>
              <a:rPr lang="en-US" sz="2200" err="1"/>
              <a:t>sarkara</a:t>
            </a:r>
            <a:r>
              <a:rPr lang="en-US" sz="2200"/>
              <a:t> is administered in dysuria .</a:t>
            </a:r>
          </a:p>
          <a:p>
            <a:endParaRPr lang="en-US" sz="2200"/>
          </a:p>
          <a:p>
            <a:r>
              <a:rPr lang="en-US" sz="2200" b="1"/>
              <a:t>4. Rakta pitta : </a:t>
            </a:r>
            <a:r>
              <a:rPr lang="en-US" sz="2200"/>
              <a:t>Intake of milk cooked with </a:t>
            </a:r>
            <a:r>
              <a:rPr lang="en-US" sz="2200" err="1"/>
              <a:t>Shatavri</a:t>
            </a:r>
            <a:r>
              <a:rPr lang="en-US" sz="2200"/>
              <a:t>, </a:t>
            </a:r>
            <a:r>
              <a:rPr lang="en-US" sz="2200" err="1"/>
              <a:t>Gokshura</a:t>
            </a:r>
            <a:r>
              <a:rPr lang="en-US" sz="2200"/>
              <a:t>, and four </a:t>
            </a:r>
            <a:r>
              <a:rPr lang="en-US" sz="2200" err="1"/>
              <a:t>parni</a:t>
            </a:r>
            <a:r>
              <a:rPr lang="en-US" sz="2200"/>
              <a:t> (</a:t>
            </a:r>
            <a:r>
              <a:rPr lang="en-US" sz="2200" err="1"/>
              <a:t>ie</a:t>
            </a:r>
            <a:r>
              <a:rPr lang="en-US" sz="2200"/>
              <a:t>.. </a:t>
            </a:r>
            <a:r>
              <a:rPr lang="en-US" sz="2200" err="1"/>
              <a:t>shalaparni</a:t>
            </a:r>
            <a:r>
              <a:rPr lang="en-US" sz="2200"/>
              <a:t>, </a:t>
            </a:r>
            <a:r>
              <a:rPr lang="en-US" sz="2200" err="1"/>
              <a:t>prishanparni</a:t>
            </a:r>
            <a:r>
              <a:rPr lang="en-US" sz="2200"/>
              <a:t>, </a:t>
            </a:r>
            <a:r>
              <a:rPr lang="en-US" sz="2200" err="1"/>
              <a:t>mugdaparni</a:t>
            </a:r>
            <a:r>
              <a:rPr lang="en-US" sz="2200"/>
              <a:t>, </a:t>
            </a:r>
            <a:r>
              <a:rPr lang="en-US" sz="2200" err="1"/>
              <a:t>mashaparni</a:t>
            </a:r>
            <a:r>
              <a:rPr lang="en-US" sz="2200"/>
              <a:t>) checks hematuria .</a:t>
            </a:r>
          </a:p>
          <a:p>
            <a:endParaRPr lang="en-US" sz="2200"/>
          </a:p>
          <a:p>
            <a:endParaRPr lang="en-US" sz="2200"/>
          </a:p>
        </p:txBody>
      </p:sp>
      <p:sp>
        <p:nvSpPr>
          <p:cNvPr id="4" name="TextBox 3">
            <a:extLst>
              <a:ext uri="{FF2B5EF4-FFF2-40B4-BE49-F238E27FC236}">
                <a16:creationId xmlns:a16="http://schemas.microsoft.com/office/drawing/2014/main" xmlns="" id="{85392891-0CBE-79FE-6B6A-EC7F6C86E84C}"/>
              </a:ext>
            </a:extLst>
          </p:cNvPr>
          <p:cNvSpPr txBox="1"/>
          <p:nvPr/>
        </p:nvSpPr>
        <p:spPr>
          <a:xfrm>
            <a:off x="394729" y="1714500"/>
            <a:ext cx="42569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Therapeutic use :-</a:t>
            </a:r>
          </a:p>
        </p:txBody>
      </p:sp>
    </p:spTree>
    <p:extLst>
      <p:ext uri="{BB962C8B-B14F-4D97-AF65-F5344CB8AC3E}">
        <p14:creationId xmlns:p14="http://schemas.microsoft.com/office/powerpoint/2010/main" xmlns="" val="2203808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2B4040D-28F5-7072-6B74-EA100CED9798}"/>
              </a:ext>
            </a:extLst>
          </p:cNvPr>
          <p:cNvSpPr txBox="1"/>
          <p:nvPr/>
        </p:nvSpPr>
        <p:spPr>
          <a:xfrm>
            <a:off x="446505" y="767086"/>
            <a:ext cx="8920211"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5. Shosha (consumption):</a:t>
            </a:r>
            <a:r>
              <a:rPr lang="en-US" sz="2400">
                <a:ea typeface="+mn-lt"/>
                <a:cs typeface="+mn-lt"/>
              </a:rPr>
              <a:t> Powder of </a:t>
            </a:r>
            <a:r>
              <a:rPr lang="en-US" sz="2400" err="1">
                <a:ea typeface="+mn-lt"/>
                <a:cs typeface="+mn-lt"/>
              </a:rPr>
              <a:t>Gokshura</a:t>
            </a:r>
            <a:r>
              <a:rPr lang="en-US" sz="2400">
                <a:ea typeface="+mn-lt"/>
                <a:cs typeface="+mn-lt"/>
              </a:rPr>
              <a:t> fruit and Ashwagandha mixed with </a:t>
            </a:r>
            <a:r>
              <a:rPr lang="en-US" sz="2400" err="1">
                <a:ea typeface="+mn-lt"/>
                <a:cs typeface="+mn-lt"/>
              </a:rPr>
              <a:t>madhu</a:t>
            </a:r>
            <a:r>
              <a:rPr lang="en-US" sz="2400">
                <a:ea typeface="+mn-lt"/>
                <a:cs typeface="+mn-lt"/>
              </a:rPr>
              <a:t> when taken with milk  alleviates cough and consumption . </a:t>
            </a:r>
          </a:p>
          <a:p>
            <a:endParaRPr lang="en-US" sz="2400"/>
          </a:p>
          <a:p>
            <a:endParaRPr lang="en-US" sz="2400"/>
          </a:p>
          <a:p>
            <a:endParaRPr lang="en-US" sz="2400">
              <a:ea typeface="+mn-lt"/>
              <a:cs typeface="+mn-lt"/>
            </a:endParaRPr>
          </a:p>
          <a:p>
            <a:r>
              <a:rPr lang="en-US" sz="2400" b="1">
                <a:ea typeface="+mn-lt"/>
                <a:cs typeface="+mn-lt"/>
              </a:rPr>
              <a:t>6. </a:t>
            </a:r>
            <a:r>
              <a:rPr lang="en-US" sz="2400" b="1" err="1">
                <a:ea typeface="+mn-lt"/>
                <a:cs typeface="+mn-lt"/>
              </a:rPr>
              <a:t>Aamvaat</a:t>
            </a:r>
            <a:r>
              <a:rPr lang="en-US" sz="2400" b="1">
                <a:ea typeface="+mn-lt"/>
                <a:cs typeface="+mn-lt"/>
              </a:rPr>
              <a:t> (arthritis):</a:t>
            </a:r>
            <a:r>
              <a:rPr lang="en-US" sz="2400">
                <a:ea typeface="+mn-lt"/>
                <a:cs typeface="+mn-lt"/>
              </a:rPr>
              <a:t> Regular use of decoction of </a:t>
            </a:r>
            <a:r>
              <a:rPr lang="en-US" sz="2400" err="1">
                <a:ea typeface="+mn-lt"/>
                <a:cs typeface="+mn-lt"/>
              </a:rPr>
              <a:t>Sunthi</a:t>
            </a:r>
            <a:r>
              <a:rPr lang="en-US" sz="2400">
                <a:ea typeface="+mn-lt"/>
                <a:cs typeface="+mn-lt"/>
              </a:rPr>
              <a:t> and </a:t>
            </a:r>
            <a:r>
              <a:rPr lang="en-US" sz="2400" err="1">
                <a:ea typeface="+mn-lt"/>
                <a:cs typeface="+mn-lt"/>
              </a:rPr>
              <a:t>Gokshura</a:t>
            </a:r>
            <a:r>
              <a:rPr lang="en-US" sz="2400">
                <a:ea typeface="+mn-lt"/>
                <a:cs typeface="+mn-lt"/>
              </a:rPr>
              <a:t> in  the morning digests aam and reduces pain and  inflammation in arthritis and backache .</a:t>
            </a:r>
            <a:endParaRPr lang="en-US" sz="2400"/>
          </a:p>
          <a:p>
            <a:endParaRPr lang="en-US" sz="2400"/>
          </a:p>
          <a:p>
            <a:endParaRPr lang="en-US" sz="2400"/>
          </a:p>
          <a:p>
            <a:endParaRPr lang="en-US" sz="2400"/>
          </a:p>
          <a:p>
            <a:r>
              <a:rPr lang="en-US" sz="2400" b="1">
                <a:ea typeface="+mn-lt"/>
                <a:cs typeface="+mn-lt"/>
              </a:rPr>
              <a:t>7. Vaji </a:t>
            </a:r>
            <a:r>
              <a:rPr lang="en-US" sz="2400" b="1" err="1">
                <a:ea typeface="+mn-lt"/>
                <a:cs typeface="+mn-lt"/>
              </a:rPr>
              <a:t>karana</a:t>
            </a:r>
            <a:r>
              <a:rPr lang="en-US" sz="2400" b="1">
                <a:ea typeface="+mn-lt"/>
                <a:cs typeface="+mn-lt"/>
              </a:rPr>
              <a:t> (aphrodisiac): </a:t>
            </a:r>
            <a:r>
              <a:rPr lang="en-US" sz="2400">
                <a:ea typeface="+mn-lt"/>
                <a:cs typeface="+mn-lt"/>
              </a:rPr>
              <a:t>Powder of </a:t>
            </a:r>
            <a:r>
              <a:rPr lang="en-US" sz="2400" err="1">
                <a:ea typeface="+mn-lt"/>
                <a:cs typeface="+mn-lt"/>
              </a:rPr>
              <a:t>Gokshura</a:t>
            </a:r>
            <a:r>
              <a:rPr lang="en-US" sz="2400">
                <a:ea typeface="+mn-lt"/>
                <a:cs typeface="+mn-lt"/>
              </a:rPr>
              <a:t>,  Shatavari,  </a:t>
            </a:r>
            <a:r>
              <a:rPr lang="en-US" sz="2400" err="1">
                <a:ea typeface="+mn-lt"/>
                <a:cs typeface="+mn-lt"/>
              </a:rPr>
              <a:t>Kapikacchu</a:t>
            </a:r>
            <a:r>
              <a:rPr lang="en-US" sz="2400">
                <a:ea typeface="+mn-lt"/>
                <a:cs typeface="+mn-lt"/>
              </a:rPr>
              <a:t>, </a:t>
            </a:r>
            <a:r>
              <a:rPr lang="en-US" sz="2400" err="1">
                <a:ea typeface="+mn-lt"/>
                <a:cs typeface="+mn-lt"/>
              </a:rPr>
              <a:t>Nagbala</a:t>
            </a:r>
            <a:r>
              <a:rPr lang="en-US" sz="2400">
                <a:ea typeface="+mn-lt"/>
                <a:cs typeface="+mn-lt"/>
              </a:rPr>
              <a:t>, and </a:t>
            </a:r>
            <a:r>
              <a:rPr lang="en-US" sz="2400" err="1">
                <a:ea typeface="+mn-lt"/>
                <a:cs typeface="+mn-lt"/>
              </a:rPr>
              <a:t>Atibala</a:t>
            </a:r>
            <a:r>
              <a:rPr lang="en-US" sz="2400">
                <a:ea typeface="+mn-lt"/>
                <a:cs typeface="+mn-lt"/>
              </a:rPr>
              <a:t>  taken with  milk every night cures infertility and acts as a good aphrodisiac .</a:t>
            </a:r>
            <a:endParaRPr lang="en-US" sz="2400"/>
          </a:p>
        </p:txBody>
      </p:sp>
    </p:spTree>
    <p:extLst>
      <p:ext uri="{BB962C8B-B14F-4D97-AF65-F5344CB8AC3E}">
        <p14:creationId xmlns:p14="http://schemas.microsoft.com/office/powerpoint/2010/main" xmlns="" val="4075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6F7BF-8F4E-9015-41F8-91C3111D5011}"/>
              </a:ext>
            </a:extLst>
          </p:cNvPr>
          <p:cNvSpPr>
            <a:spLocks noGrp="1"/>
          </p:cNvSpPr>
          <p:nvPr>
            <p:ph type="title"/>
          </p:nvPr>
        </p:nvSpPr>
        <p:spPr>
          <a:xfrm>
            <a:off x="91895" y="70624"/>
            <a:ext cx="8596668" cy="1320800"/>
          </a:xfrm>
        </p:spPr>
        <p:txBody>
          <a:bodyPr/>
          <a:lstStyle/>
          <a:p>
            <a:r>
              <a:rPr lang="en-US" b="1" err="1">
                <a:ea typeface="+mj-lt"/>
                <a:cs typeface="+mj-lt"/>
              </a:rPr>
              <a:t>दशमूल</a:t>
            </a:r>
            <a:r>
              <a:rPr lang="en-US" b="1">
                <a:ea typeface="+mj-lt"/>
                <a:cs typeface="+mj-lt"/>
              </a:rPr>
              <a:t>:-</a:t>
            </a:r>
            <a:endParaRPr lang="en-US" b="1"/>
          </a:p>
          <a:p>
            <a:endParaRPr lang="en-US" b="1"/>
          </a:p>
        </p:txBody>
      </p:sp>
      <p:sp>
        <p:nvSpPr>
          <p:cNvPr id="3" name="Content Placeholder 2">
            <a:extLst>
              <a:ext uri="{FF2B5EF4-FFF2-40B4-BE49-F238E27FC236}">
                <a16:creationId xmlns:a16="http://schemas.microsoft.com/office/drawing/2014/main" xmlns="" id="{1E415940-A5CA-6CF8-3B7F-05C48E8727CD}"/>
              </a:ext>
            </a:extLst>
          </p:cNvPr>
          <p:cNvSpPr>
            <a:spLocks noGrp="1"/>
          </p:cNvSpPr>
          <p:nvPr>
            <p:ph idx="1"/>
          </p:nvPr>
        </p:nvSpPr>
        <p:spPr>
          <a:xfrm>
            <a:off x="1780243" y="-469771"/>
            <a:ext cx="9478410" cy="2319603"/>
          </a:xfrm>
        </p:spPr>
        <p:txBody>
          <a:bodyPr vert="horz" lIns="91440" tIns="45720" rIns="91440" bIns="45720" rtlCol="0" anchor="t">
            <a:normAutofit/>
          </a:bodyPr>
          <a:lstStyle/>
          <a:p>
            <a:pPr marL="0" indent="0">
              <a:buNone/>
            </a:pPr>
            <a:endParaRPr lang="en-US" sz="2800" b="1">
              <a:ea typeface="+mn-lt"/>
              <a:cs typeface="+mn-lt"/>
            </a:endParaRPr>
          </a:p>
          <a:p>
            <a:pPr marL="0" indent="0">
              <a:buNone/>
            </a:pPr>
            <a:r>
              <a:rPr lang="en-US" sz="2800" b="1">
                <a:ea typeface="+mn-lt"/>
                <a:cs typeface="+mn-lt"/>
              </a:rPr>
              <a:t> दशमूलं त्रिदोषघ्नं श्वासकासशिरोरुजः । तन्द्राशोथज्वरानाहपार्श्वपीडाऽरुचीहरत् ।। 49</a:t>
            </a:r>
            <a:endParaRPr lang="en-US" sz="2800" b="1"/>
          </a:p>
          <a:p>
            <a:endParaRPr lang="en-US" sz="2800" b="1"/>
          </a:p>
        </p:txBody>
      </p:sp>
      <p:sp>
        <p:nvSpPr>
          <p:cNvPr id="4" name="TextBox 3">
            <a:extLst>
              <a:ext uri="{FF2B5EF4-FFF2-40B4-BE49-F238E27FC236}">
                <a16:creationId xmlns:a16="http://schemas.microsoft.com/office/drawing/2014/main" xmlns="" id="{EB97B735-016A-DDB7-F1AC-FCEABCBC27B5}"/>
              </a:ext>
            </a:extLst>
          </p:cNvPr>
          <p:cNvSpPr txBox="1"/>
          <p:nvPr/>
        </p:nvSpPr>
        <p:spPr>
          <a:xfrm>
            <a:off x="98236" y="1565896"/>
            <a:ext cx="84799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solidFill>
                  <a:schemeClr val="accent1"/>
                </a:solidFill>
                <a:ea typeface="+mn-lt"/>
                <a:cs typeface="+mn-lt"/>
              </a:rPr>
              <a:t>दशमूल</a:t>
            </a:r>
            <a:r>
              <a:rPr lang="en-US" sz="2400" b="1">
                <a:solidFill>
                  <a:schemeClr val="accent1"/>
                </a:solidFill>
                <a:ea typeface="+mn-lt"/>
                <a:cs typeface="+mn-lt"/>
              </a:rPr>
              <a:t> </a:t>
            </a:r>
            <a:r>
              <a:rPr lang="en-US" sz="2400" b="1" err="1">
                <a:solidFill>
                  <a:schemeClr val="accent1"/>
                </a:solidFill>
                <a:ea typeface="+mn-lt"/>
                <a:cs typeface="+mn-lt"/>
              </a:rPr>
              <a:t>के</a:t>
            </a:r>
            <a:r>
              <a:rPr lang="en-US" sz="2400" b="1">
                <a:solidFill>
                  <a:schemeClr val="accent1"/>
                </a:solidFill>
                <a:ea typeface="+mn-lt"/>
                <a:cs typeface="+mn-lt"/>
              </a:rPr>
              <a:t> </a:t>
            </a:r>
            <a:r>
              <a:rPr lang="en-US" sz="2400" b="1" err="1">
                <a:solidFill>
                  <a:schemeClr val="accent1"/>
                </a:solidFill>
                <a:ea typeface="+mn-lt"/>
                <a:cs typeface="+mn-lt"/>
              </a:rPr>
              <a:t>लक्षण</a:t>
            </a:r>
            <a:r>
              <a:rPr lang="en-US" sz="2400" b="1">
                <a:solidFill>
                  <a:schemeClr val="accent1"/>
                </a:solidFill>
                <a:ea typeface="+mn-lt"/>
                <a:cs typeface="+mn-lt"/>
              </a:rPr>
              <a:t> </a:t>
            </a:r>
            <a:r>
              <a:rPr lang="en-US" sz="2400" b="1" err="1">
                <a:solidFill>
                  <a:schemeClr val="accent1"/>
                </a:solidFill>
                <a:ea typeface="+mn-lt"/>
                <a:cs typeface="+mn-lt"/>
              </a:rPr>
              <a:t>तथा</a:t>
            </a:r>
            <a:r>
              <a:rPr lang="en-US" sz="2400" b="1">
                <a:solidFill>
                  <a:schemeClr val="accent1"/>
                </a:solidFill>
                <a:ea typeface="+mn-lt"/>
                <a:cs typeface="+mn-lt"/>
              </a:rPr>
              <a:t> </a:t>
            </a:r>
            <a:r>
              <a:rPr lang="en-US" sz="2400" b="1" err="1">
                <a:solidFill>
                  <a:schemeClr val="accent1"/>
                </a:solidFill>
                <a:ea typeface="+mn-lt"/>
                <a:cs typeface="+mn-lt"/>
              </a:rPr>
              <a:t>गुण</a:t>
            </a:r>
            <a:r>
              <a:rPr lang="en-US" sz="2400" b="1">
                <a:solidFill>
                  <a:schemeClr val="accent1"/>
                </a:solidFill>
                <a:ea typeface="+mn-lt"/>
                <a:cs typeface="+mn-lt"/>
              </a:rPr>
              <a:t> - </a:t>
            </a:r>
            <a:r>
              <a:rPr lang="en-US" sz="2400">
                <a:ea typeface="+mn-lt"/>
                <a:cs typeface="+mn-lt"/>
              </a:rPr>
              <a:t> </a:t>
            </a:r>
            <a:r>
              <a:rPr lang="en-US" sz="2400" err="1">
                <a:ea typeface="+mn-lt"/>
                <a:cs typeface="+mn-lt"/>
              </a:rPr>
              <a:t>दशमूल-त्रिदोषनाशक</a:t>
            </a:r>
            <a:r>
              <a:rPr lang="en-US" sz="2400">
                <a:ea typeface="+mn-lt"/>
                <a:cs typeface="+mn-lt"/>
              </a:rPr>
              <a:t> </a:t>
            </a:r>
            <a:r>
              <a:rPr lang="en-US" sz="2400" err="1">
                <a:ea typeface="+mn-lt"/>
                <a:cs typeface="+mn-lt"/>
              </a:rPr>
              <a:t>तथा</a:t>
            </a:r>
            <a:r>
              <a:rPr lang="en-US" sz="2400">
                <a:ea typeface="+mn-lt"/>
                <a:cs typeface="+mn-lt"/>
              </a:rPr>
              <a:t> </a:t>
            </a:r>
            <a:r>
              <a:rPr lang="en-US" sz="2400" err="1">
                <a:ea typeface="+mn-lt"/>
                <a:cs typeface="+mn-lt"/>
              </a:rPr>
              <a:t>श्वास</a:t>
            </a:r>
            <a:r>
              <a:rPr lang="en-US" sz="2400">
                <a:ea typeface="+mn-lt"/>
                <a:cs typeface="+mn-lt"/>
              </a:rPr>
              <a:t>, </a:t>
            </a:r>
            <a:r>
              <a:rPr lang="en-US" sz="2400" err="1">
                <a:ea typeface="+mn-lt"/>
                <a:cs typeface="+mn-lt"/>
              </a:rPr>
              <a:t>खाँसी</a:t>
            </a:r>
            <a:r>
              <a:rPr lang="en-US" sz="2400">
                <a:ea typeface="+mn-lt"/>
                <a:cs typeface="+mn-lt"/>
              </a:rPr>
              <a:t>, </a:t>
            </a:r>
            <a:r>
              <a:rPr lang="en-US" sz="2400" err="1">
                <a:ea typeface="+mn-lt"/>
                <a:cs typeface="+mn-lt"/>
              </a:rPr>
              <a:t>सिर</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पीड़ा</a:t>
            </a:r>
            <a:r>
              <a:rPr lang="en-US" sz="2400">
                <a:ea typeface="+mn-lt"/>
                <a:cs typeface="+mn-lt"/>
              </a:rPr>
              <a:t>, </a:t>
            </a:r>
            <a:r>
              <a:rPr lang="en-US" sz="2400" err="1">
                <a:ea typeface="+mn-lt"/>
                <a:cs typeface="+mn-lt"/>
              </a:rPr>
              <a:t>तन्द्रा</a:t>
            </a:r>
            <a:r>
              <a:rPr lang="en-US" sz="2400">
                <a:ea typeface="+mn-lt"/>
                <a:cs typeface="+mn-lt"/>
              </a:rPr>
              <a:t>, </a:t>
            </a:r>
            <a:r>
              <a:rPr lang="en-US" sz="2400" err="1">
                <a:ea typeface="+mn-lt"/>
                <a:cs typeface="+mn-lt"/>
              </a:rPr>
              <a:t>शोथ</a:t>
            </a:r>
            <a:r>
              <a:rPr lang="en-US" sz="2400">
                <a:ea typeface="+mn-lt"/>
                <a:cs typeface="+mn-lt"/>
              </a:rPr>
              <a:t>, </a:t>
            </a:r>
            <a:r>
              <a:rPr lang="en-US" sz="2400" err="1">
                <a:ea typeface="+mn-lt"/>
                <a:cs typeface="+mn-lt"/>
              </a:rPr>
              <a:t>ज्वर</a:t>
            </a:r>
            <a:r>
              <a:rPr lang="en-US" sz="2400">
                <a:ea typeface="+mn-lt"/>
                <a:cs typeface="+mn-lt"/>
              </a:rPr>
              <a:t>, </a:t>
            </a:r>
            <a:r>
              <a:rPr lang="en-US" sz="2400" err="1">
                <a:ea typeface="+mn-lt"/>
                <a:cs typeface="+mn-lt"/>
              </a:rPr>
              <a:t>आनाह</a:t>
            </a:r>
            <a:r>
              <a:rPr lang="en-US" sz="2400">
                <a:ea typeface="+mn-lt"/>
                <a:cs typeface="+mn-lt"/>
              </a:rPr>
              <a:t>, </a:t>
            </a:r>
            <a:r>
              <a:rPr lang="en-US" sz="2400" err="1">
                <a:ea typeface="+mn-lt"/>
                <a:cs typeface="+mn-lt"/>
              </a:rPr>
              <a:t>पार्श्वपीड़ा</a:t>
            </a:r>
            <a:r>
              <a:rPr lang="en-US" sz="2400">
                <a:ea typeface="+mn-lt"/>
                <a:cs typeface="+mn-lt"/>
              </a:rPr>
              <a:t> (</a:t>
            </a:r>
            <a:r>
              <a:rPr lang="en-US" sz="2400" err="1">
                <a:ea typeface="+mn-lt"/>
                <a:cs typeface="+mn-lt"/>
              </a:rPr>
              <a:t>पंसली</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दर्द</a:t>
            </a:r>
            <a:r>
              <a:rPr lang="en-US" sz="2400">
                <a:ea typeface="+mn-lt"/>
                <a:cs typeface="+mn-lt"/>
              </a:rPr>
              <a:t>) </a:t>
            </a:r>
            <a:r>
              <a:rPr lang="en-US" sz="2400" err="1">
                <a:ea typeface="+mn-lt"/>
                <a:cs typeface="+mn-lt"/>
              </a:rPr>
              <a:t>एवं</a:t>
            </a:r>
            <a:r>
              <a:rPr lang="en-US" sz="2400">
                <a:ea typeface="+mn-lt"/>
                <a:cs typeface="+mn-lt"/>
              </a:rPr>
              <a:t> </a:t>
            </a:r>
            <a:r>
              <a:rPr lang="en-US" sz="2400" err="1">
                <a:ea typeface="+mn-lt"/>
                <a:cs typeface="+mn-lt"/>
              </a:rPr>
              <a:t>अरुचि</a:t>
            </a:r>
            <a:r>
              <a:rPr lang="en-US" sz="2400">
                <a:ea typeface="+mn-lt"/>
                <a:cs typeface="+mn-lt"/>
              </a:rPr>
              <a:t> </a:t>
            </a:r>
            <a:r>
              <a:rPr lang="en-US" sz="2400" err="1">
                <a:ea typeface="+mn-lt"/>
                <a:cs typeface="+mn-lt"/>
              </a:rPr>
              <a:t>को</a:t>
            </a:r>
            <a:r>
              <a:rPr lang="en-US" sz="2400">
                <a:ea typeface="+mn-lt"/>
                <a:cs typeface="+mn-lt"/>
              </a:rPr>
              <a:t> </a:t>
            </a:r>
            <a:r>
              <a:rPr lang="en-US" sz="2400" err="1">
                <a:ea typeface="+mn-lt"/>
                <a:cs typeface="+mn-lt"/>
              </a:rPr>
              <a:t>दूर</a:t>
            </a:r>
            <a:r>
              <a:rPr lang="en-US" sz="2400">
                <a:ea typeface="+mn-lt"/>
                <a:cs typeface="+mn-lt"/>
              </a:rPr>
              <a:t> </a:t>
            </a:r>
            <a:r>
              <a:rPr lang="en-US" sz="2400" err="1">
                <a:ea typeface="+mn-lt"/>
                <a:cs typeface="+mn-lt"/>
              </a:rPr>
              <a:t>करने</a:t>
            </a:r>
            <a:r>
              <a:rPr lang="en-US" sz="2400">
                <a:ea typeface="+mn-lt"/>
                <a:cs typeface="+mn-lt"/>
              </a:rPr>
              <a:t> </a:t>
            </a:r>
            <a:r>
              <a:rPr lang="en-US" sz="2400" err="1">
                <a:ea typeface="+mn-lt"/>
                <a:cs typeface="+mn-lt"/>
              </a:rPr>
              <a:t>वाला</a:t>
            </a:r>
            <a:r>
              <a:rPr lang="en-US" sz="2400">
                <a:ea typeface="+mn-lt"/>
                <a:cs typeface="+mn-lt"/>
              </a:rPr>
              <a:t> </a:t>
            </a:r>
            <a:r>
              <a:rPr lang="en-US" sz="2400" err="1">
                <a:ea typeface="+mn-lt"/>
                <a:cs typeface="+mn-lt"/>
              </a:rPr>
              <a:t>होता</a:t>
            </a:r>
            <a:r>
              <a:rPr lang="en-US" sz="2400">
                <a:ea typeface="+mn-lt"/>
                <a:cs typeface="+mn-lt"/>
              </a:rPr>
              <a:t> </a:t>
            </a:r>
            <a:r>
              <a:rPr lang="en-US" sz="2400" err="1">
                <a:ea typeface="+mn-lt"/>
                <a:cs typeface="+mn-lt"/>
              </a:rPr>
              <a:t>है</a:t>
            </a:r>
            <a:r>
              <a:rPr lang="en-US" sz="2400">
                <a:ea typeface="+mn-lt"/>
                <a:cs typeface="+mn-lt"/>
              </a:rPr>
              <a:t>।</a:t>
            </a:r>
            <a:endParaRPr lang="en-US" sz="2400"/>
          </a:p>
          <a:p>
            <a:pPr algn="l"/>
            <a:endParaRPr lang="en-US" sz="2400"/>
          </a:p>
        </p:txBody>
      </p:sp>
      <p:sp>
        <p:nvSpPr>
          <p:cNvPr id="5" name="TextBox 4">
            <a:extLst>
              <a:ext uri="{FF2B5EF4-FFF2-40B4-BE49-F238E27FC236}">
                <a16:creationId xmlns:a16="http://schemas.microsoft.com/office/drawing/2014/main" xmlns="" id="{A05D2CE4-F88C-B72E-83CD-86A6EF9E38FC}"/>
              </a:ext>
            </a:extLst>
          </p:cNvPr>
          <p:cNvSpPr txBox="1"/>
          <p:nvPr/>
        </p:nvSpPr>
        <p:spPr>
          <a:xfrm>
            <a:off x="5696038" y="1089378"/>
            <a:ext cx="39512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rPr>
              <a:t>( </a:t>
            </a:r>
            <a:r>
              <a:rPr lang="en-US" sz="2400" b="1" err="1">
                <a:solidFill>
                  <a:schemeClr val="accent2"/>
                </a:solidFill>
              </a:rPr>
              <a:t>भा</a:t>
            </a:r>
            <a:r>
              <a:rPr lang="en-US" sz="2400" b="1">
                <a:solidFill>
                  <a:schemeClr val="accent2"/>
                </a:solidFill>
              </a:rPr>
              <a:t>. </a:t>
            </a:r>
            <a:r>
              <a:rPr lang="en-US" sz="2400" b="1" err="1">
                <a:solidFill>
                  <a:schemeClr val="accent2"/>
                </a:solidFill>
              </a:rPr>
              <a:t>प्र</a:t>
            </a:r>
            <a:r>
              <a:rPr lang="en-US" sz="2400" b="1">
                <a:solidFill>
                  <a:schemeClr val="accent2"/>
                </a:solidFill>
              </a:rPr>
              <a:t>. </a:t>
            </a:r>
            <a:r>
              <a:rPr lang="en-US" sz="2400" b="1" err="1">
                <a:solidFill>
                  <a:schemeClr val="accent2"/>
                </a:solidFill>
              </a:rPr>
              <a:t>गुडूच्यादिवर्ग</a:t>
            </a:r>
            <a:r>
              <a:rPr lang="en-US" sz="2400" b="1">
                <a:solidFill>
                  <a:schemeClr val="accent2"/>
                </a:solidFill>
              </a:rPr>
              <a:t> 3 )</a:t>
            </a:r>
            <a:endParaRPr lang="en-US" sz="2400" err="1">
              <a:solidFill>
                <a:schemeClr val="accent2"/>
              </a:solidFill>
            </a:endParaRPr>
          </a:p>
          <a:p>
            <a:endParaRPr lang="en-US" sz="2400"/>
          </a:p>
          <a:p>
            <a:pPr algn="l"/>
            <a:endParaRPr lang="en-US"/>
          </a:p>
        </p:txBody>
      </p:sp>
      <p:sp>
        <p:nvSpPr>
          <p:cNvPr id="6" name="TextBox 5">
            <a:extLst>
              <a:ext uri="{FF2B5EF4-FFF2-40B4-BE49-F238E27FC236}">
                <a16:creationId xmlns:a16="http://schemas.microsoft.com/office/drawing/2014/main" xmlns="" id="{7ED81E0B-B6E4-464B-718E-E596B7F579B9}"/>
              </a:ext>
            </a:extLst>
          </p:cNvPr>
          <p:cNvSpPr txBox="1"/>
          <p:nvPr/>
        </p:nvSpPr>
        <p:spPr>
          <a:xfrm>
            <a:off x="83634" y="2959719"/>
            <a:ext cx="6766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err="1">
                <a:solidFill>
                  <a:schemeClr val="accent1"/>
                </a:solidFill>
                <a:ea typeface="+mn-lt"/>
                <a:cs typeface="+mn-lt"/>
              </a:rPr>
              <a:t>आचार्य</a:t>
            </a:r>
            <a:r>
              <a:rPr lang="en-US" sz="3600" b="1">
                <a:solidFill>
                  <a:schemeClr val="accent1"/>
                </a:solidFill>
                <a:ea typeface="+mn-lt"/>
                <a:cs typeface="+mn-lt"/>
              </a:rPr>
              <a:t> </a:t>
            </a:r>
            <a:r>
              <a:rPr lang="en-US" sz="3600" b="1" err="1">
                <a:solidFill>
                  <a:schemeClr val="accent1"/>
                </a:solidFill>
                <a:ea typeface="+mn-lt"/>
                <a:cs typeface="+mn-lt"/>
              </a:rPr>
              <a:t>सुश्रुत</a:t>
            </a:r>
            <a:r>
              <a:rPr lang="en-US" sz="3600" b="1">
                <a:solidFill>
                  <a:schemeClr val="accent1"/>
                </a:solidFill>
                <a:ea typeface="+mn-lt"/>
                <a:cs typeface="+mn-lt"/>
              </a:rPr>
              <a:t> </a:t>
            </a:r>
            <a:r>
              <a:rPr lang="en-US" sz="3600" b="1" err="1">
                <a:solidFill>
                  <a:schemeClr val="accent1"/>
                </a:solidFill>
                <a:ea typeface="+mn-lt"/>
                <a:cs typeface="+mn-lt"/>
              </a:rPr>
              <a:t>के</a:t>
            </a:r>
            <a:r>
              <a:rPr lang="en-US" sz="3600" b="1">
                <a:solidFill>
                  <a:schemeClr val="accent1"/>
                </a:solidFill>
                <a:ea typeface="+mn-lt"/>
                <a:cs typeface="+mn-lt"/>
              </a:rPr>
              <a:t> </a:t>
            </a:r>
            <a:r>
              <a:rPr lang="en-US" sz="3600" b="1" err="1">
                <a:solidFill>
                  <a:schemeClr val="accent1"/>
                </a:solidFill>
                <a:ea typeface="+mn-lt"/>
                <a:cs typeface="+mn-lt"/>
              </a:rPr>
              <a:t>अनुसार</a:t>
            </a:r>
            <a:r>
              <a:rPr lang="en-US" sz="3600" b="1">
                <a:solidFill>
                  <a:schemeClr val="accent1"/>
                </a:solidFill>
                <a:ea typeface="+mn-lt"/>
                <a:cs typeface="+mn-lt"/>
              </a:rPr>
              <a:t> </a:t>
            </a:r>
            <a:r>
              <a:rPr lang="en-US" sz="3600" b="1" err="1">
                <a:solidFill>
                  <a:schemeClr val="accent1"/>
                </a:solidFill>
                <a:ea typeface="+mn-lt"/>
                <a:cs typeface="+mn-lt"/>
              </a:rPr>
              <a:t>दशमूल</a:t>
            </a:r>
            <a:r>
              <a:rPr lang="en-US" sz="3600" b="1">
                <a:solidFill>
                  <a:schemeClr val="accent1"/>
                </a:solidFill>
                <a:ea typeface="+mn-lt"/>
                <a:cs typeface="+mn-lt"/>
              </a:rPr>
              <a:t> :-</a:t>
            </a:r>
            <a:endParaRPr lang="en-US" sz="3600" b="1">
              <a:solidFill>
                <a:schemeClr val="accent1"/>
              </a:solidFill>
            </a:endParaRPr>
          </a:p>
          <a:p>
            <a:pPr algn="l"/>
            <a:endParaRPr lang="en-US" sz="3600" b="1">
              <a:solidFill>
                <a:schemeClr val="accent1"/>
              </a:solidFill>
            </a:endParaRPr>
          </a:p>
        </p:txBody>
      </p:sp>
      <p:sp>
        <p:nvSpPr>
          <p:cNvPr id="7" name="TextBox 6">
            <a:extLst>
              <a:ext uri="{FF2B5EF4-FFF2-40B4-BE49-F238E27FC236}">
                <a16:creationId xmlns:a16="http://schemas.microsoft.com/office/drawing/2014/main" xmlns="" id="{707D309E-18FD-C21B-D3AC-478F432A4E33}"/>
              </a:ext>
            </a:extLst>
          </p:cNvPr>
          <p:cNvSpPr txBox="1"/>
          <p:nvPr/>
        </p:nvSpPr>
        <p:spPr>
          <a:xfrm>
            <a:off x="1877123" y="3972623"/>
            <a:ext cx="57911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गणः</a:t>
            </a:r>
            <a:r>
              <a:rPr lang="en-US" sz="2400" b="1">
                <a:ea typeface="+mn-lt"/>
                <a:cs typeface="+mn-lt"/>
              </a:rPr>
              <a:t> </a:t>
            </a:r>
            <a:r>
              <a:rPr lang="en-US" sz="2400" b="1" err="1">
                <a:ea typeface="+mn-lt"/>
                <a:cs typeface="+mn-lt"/>
              </a:rPr>
              <a:t>श्वासहरो</a:t>
            </a:r>
            <a:r>
              <a:rPr lang="en-US" sz="2400" b="1">
                <a:ea typeface="+mn-lt"/>
                <a:cs typeface="+mn-lt"/>
              </a:rPr>
              <a:t> </a:t>
            </a:r>
            <a:r>
              <a:rPr lang="en-US" sz="2400" b="1" err="1">
                <a:ea typeface="+mn-lt"/>
                <a:cs typeface="+mn-lt"/>
              </a:rPr>
              <a:t>होष</a:t>
            </a:r>
            <a:r>
              <a:rPr lang="en-US" sz="2400" b="1">
                <a:ea typeface="+mn-lt"/>
                <a:cs typeface="+mn-lt"/>
              </a:rPr>
              <a:t> </a:t>
            </a:r>
            <a:r>
              <a:rPr lang="en-US" sz="2400" b="1" err="1">
                <a:ea typeface="+mn-lt"/>
                <a:cs typeface="+mn-lt"/>
              </a:rPr>
              <a:t>कफपित्तानिलापहः</a:t>
            </a:r>
            <a:r>
              <a:rPr lang="en-US" sz="2400" b="1">
                <a:ea typeface="+mn-lt"/>
                <a:cs typeface="+mn-lt"/>
              </a:rPr>
              <a:t> । </a:t>
            </a:r>
            <a:r>
              <a:rPr lang="en-US" sz="2400" b="1" err="1">
                <a:ea typeface="+mn-lt"/>
                <a:cs typeface="+mn-lt"/>
              </a:rPr>
              <a:t>आमस्य</a:t>
            </a:r>
            <a:r>
              <a:rPr lang="en-US" sz="2400" b="1">
                <a:ea typeface="+mn-lt"/>
                <a:cs typeface="+mn-lt"/>
              </a:rPr>
              <a:t> </a:t>
            </a:r>
            <a:r>
              <a:rPr lang="en-US" sz="2400" b="1" err="1">
                <a:ea typeface="+mn-lt"/>
                <a:cs typeface="+mn-lt"/>
              </a:rPr>
              <a:t>पाचनश्चैव</a:t>
            </a:r>
            <a:r>
              <a:rPr lang="en-US" sz="2400" b="1">
                <a:ea typeface="+mn-lt"/>
                <a:cs typeface="+mn-lt"/>
              </a:rPr>
              <a:t> </a:t>
            </a:r>
            <a:r>
              <a:rPr lang="en-US" sz="2400" b="1" err="1">
                <a:ea typeface="+mn-lt"/>
                <a:cs typeface="+mn-lt"/>
              </a:rPr>
              <a:t>सर्वज्वरविनाशनः</a:t>
            </a:r>
            <a:r>
              <a:rPr lang="en-US" sz="2400" b="1">
                <a:ea typeface="+mn-lt"/>
                <a:cs typeface="+mn-lt"/>
              </a:rPr>
              <a:t> ।।72।।</a:t>
            </a:r>
          </a:p>
          <a:p>
            <a:endParaRPr lang="en-US" sz="2400" b="1"/>
          </a:p>
          <a:p>
            <a:pPr algn="l"/>
            <a:endParaRPr lang="en-US" sz="2400" b="1"/>
          </a:p>
        </p:txBody>
      </p:sp>
      <p:sp>
        <p:nvSpPr>
          <p:cNvPr id="8" name="TextBox 7">
            <a:extLst>
              <a:ext uri="{FF2B5EF4-FFF2-40B4-BE49-F238E27FC236}">
                <a16:creationId xmlns:a16="http://schemas.microsoft.com/office/drawing/2014/main" xmlns="" id="{A87BCDBC-FBF7-7CA7-4996-6807EC0FD45F}"/>
              </a:ext>
            </a:extLst>
          </p:cNvPr>
          <p:cNvSpPr txBox="1"/>
          <p:nvPr/>
        </p:nvSpPr>
        <p:spPr>
          <a:xfrm>
            <a:off x="1770256" y="556167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xmlns="" id="{F73B6517-FE0C-DDEC-58A7-7FB5CC06EF0B}"/>
              </a:ext>
            </a:extLst>
          </p:cNvPr>
          <p:cNvSpPr txBox="1"/>
          <p:nvPr/>
        </p:nvSpPr>
        <p:spPr>
          <a:xfrm>
            <a:off x="408878" y="5515207"/>
            <a:ext cx="751963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ea typeface="+mn-lt"/>
                <a:cs typeface="+mn-lt"/>
              </a:rPr>
              <a:t>यह</a:t>
            </a:r>
            <a:r>
              <a:rPr lang="en-US" sz="2400">
                <a:ea typeface="+mn-lt"/>
                <a:cs typeface="+mn-lt"/>
              </a:rPr>
              <a:t> </a:t>
            </a:r>
            <a:r>
              <a:rPr lang="en-US" sz="2400" err="1">
                <a:ea typeface="+mn-lt"/>
                <a:cs typeface="+mn-lt"/>
              </a:rPr>
              <a:t>दशमूलगण</a:t>
            </a:r>
            <a:r>
              <a:rPr lang="en-US" sz="2400">
                <a:ea typeface="+mn-lt"/>
                <a:cs typeface="+mn-lt"/>
              </a:rPr>
              <a:t> </a:t>
            </a:r>
            <a:r>
              <a:rPr lang="en-US" sz="2400" err="1">
                <a:ea typeface="+mn-lt"/>
                <a:cs typeface="+mn-lt"/>
              </a:rPr>
              <a:t>चासनाशक</a:t>
            </a:r>
            <a:r>
              <a:rPr lang="en-US" sz="2400">
                <a:ea typeface="+mn-lt"/>
                <a:cs typeface="+mn-lt"/>
              </a:rPr>
              <a:t>, कफ, पित्त और वात का शामक, आमदोषों का पाचक तथा सर्वप्रकार के ज्वरों का नाशक है ।</a:t>
            </a:r>
          </a:p>
          <a:p>
            <a:pPr algn="l"/>
            <a:endParaRPr lang="en-US" sz="2400"/>
          </a:p>
        </p:txBody>
      </p:sp>
      <p:sp>
        <p:nvSpPr>
          <p:cNvPr id="10" name="TextBox 9">
            <a:extLst>
              <a:ext uri="{FF2B5EF4-FFF2-40B4-BE49-F238E27FC236}">
                <a16:creationId xmlns:a16="http://schemas.microsoft.com/office/drawing/2014/main" xmlns="" id="{D29AB280-DAA9-EFB2-2086-A5A476CB88C2}"/>
              </a:ext>
            </a:extLst>
          </p:cNvPr>
          <p:cNvSpPr txBox="1"/>
          <p:nvPr/>
        </p:nvSpPr>
        <p:spPr>
          <a:xfrm>
            <a:off x="6100646" y="4915829"/>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ea typeface="+mn-lt"/>
                <a:cs typeface="+mn-lt"/>
              </a:rPr>
              <a:t> (</a:t>
            </a:r>
            <a:r>
              <a:rPr lang="en-US" sz="2400" b="1" err="1">
                <a:solidFill>
                  <a:schemeClr val="accent2"/>
                </a:solidFill>
                <a:ea typeface="+mn-lt"/>
                <a:cs typeface="+mn-lt"/>
              </a:rPr>
              <a:t>सु</a:t>
            </a:r>
            <a:r>
              <a:rPr lang="en-US" sz="2400" b="1">
                <a:solidFill>
                  <a:schemeClr val="accent2"/>
                </a:solidFill>
                <a:ea typeface="+mn-lt"/>
                <a:cs typeface="+mn-lt"/>
              </a:rPr>
              <a:t>. </a:t>
            </a:r>
            <a:r>
              <a:rPr lang="en-US" sz="2400" b="1" err="1">
                <a:solidFill>
                  <a:schemeClr val="accent2"/>
                </a:solidFill>
                <a:ea typeface="+mn-lt"/>
                <a:cs typeface="+mn-lt"/>
              </a:rPr>
              <a:t>सू</a:t>
            </a:r>
            <a:r>
              <a:rPr lang="en-US" sz="2400" b="1">
                <a:solidFill>
                  <a:schemeClr val="accent2"/>
                </a:solidFill>
                <a:ea typeface="+mn-lt"/>
                <a:cs typeface="+mn-lt"/>
              </a:rPr>
              <a:t>. 35/ 72)</a:t>
            </a:r>
            <a:endParaRPr lang="en-US" sz="2400" b="1">
              <a:solidFill>
                <a:schemeClr val="accent2"/>
              </a:solidFill>
            </a:endParaRPr>
          </a:p>
          <a:p>
            <a:pPr algn="l"/>
            <a:endParaRPr lang="en-US" sz="2400" b="1">
              <a:solidFill>
                <a:schemeClr val="accent2"/>
              </a:solidFill>
            </a:endParaRPr>
          </a:p>
        </p:txBody>
      </p:sp>
    </p:spTree>
    <p:extLst>
      <p:ext uri="{BB962C8B-B14F-4D97-AF65-F5344CB8AC3E}">
        <p14:creationId xmlns:p14="http://schemas.microsoft.com/office/powerpoint/2010/main" xmlns="" val="1657950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CD276D3-22D3-ED94-7AED-AE503467CD1B}"/>
              </a:ext>
            </a:extLst>
          </p:cNvPr>
          <p:cNvSpPr txBox="1"/>
          <p:nvPr/>
        </p:nvSpPr>
        <p:spPr>
          <a:xfrm>
            <a:off x="2522963" y="177025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xmlns="" id="{991CAC34-7AB4-0516-8B53-0450FBD055FB}"/>
              </a:ext>
            </a:extLst>
          </p:cNvPr>
          <p:cNvSpPr txBox="1"/>
          <p:nvPr/>
        </p:nvSpPr>
        <p:spPr>
          <a:xfrm>
            <a:off x="306658" y="199792"/>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chemeClr val="accent1"/>
                </a:solidFill>
                <a:ea typeface="+mn-lt"/>
                <a:cs typeface="+mn-lt"/>
              </a:rPr>
              <a:t>बृहद</a:t>
            </a:r>
            <a:r>
              <a:rPr lang="en-US" sz="2800" b="1">
                <a:solidFill>
                  <a:schemeClr val="accent1"/>
                </a:solidFill>
                <a:ea typeface="+mn-lt"/>
                <a:cs typeface="+mn-lt"/>
              </a:rPr>
              <a:t> </a:t>
            </a:r>
            <a:r>
              <a:rPr lang="en-US" sz="2800" b="1" err="1">
                <a:solidFill>
                  <a:schemeClr val="accent1"/>
                </a:solidFill>
                <a:ea typeface="+mn-lt"/>
                <a:cs typeface="+mn-lt"/>
              </a:rPr>
              <a:t>पंचमूल</a:t>
            </a:r>
            <a:r>
              <a:rPr lang="en-US" sz="2800" b="1">
                <a:solidFill>
                  <a:schemeClr val="accent1"/>
                </a:solidFill>
                <a:ea typeface="+mn-lt"/>
                <a:cs typeface="+mn-lt"/>
              </a:rPr>
              <a:t> :-</a:t>
            </a:r>
            <a:endParaRPr lang="en-US" sz="2800" b="1">
              <a:solidFill>
                <a:schemeClr val="accent1"/>
              </a:solidFill>
            </a:endParaRPr>
          </a:p>
          <a:p>
            <a:pPr algn="l"/>
            <a:endParaRPr lang="en-US" sz="2800" b="1">
              <a:solidFill>
                <a:schemeClr val="accent1"/>
              </a:solidFill>
            </a:endParaRPr>
          </a:p>
        </p:txBody>
      </p:sp>
      <p:sp>
        <p:nvSpPr>
          <p:cNvPr id="4" name="TextBox 3">
            <a:extLst>
              <a:ext uri="{FF2B5EF4-FFF2-40B4-BE49-F238E27FC236}">
                <a16:creationId xmlns:a16="http://schemas.microsoft.com/office/drawing/2014/main" xmlns="" id="{BA3D5D4F-8ED5-69AB-FD49-49133F92C007}"/>
              </a:ext>
            </a:extLst>
          </p:cNvPr>
          <p:cNvSpPr txBox="1"/>
          <p:nvPr/>
        </p:nvSpPr>
        <p:spPr>
          <a:xfrm>
            <a:off x="1886414" y="947853"/>
            <a:ext cx="74267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बिल्वाग्निमन्थटिण्टुकपाटलाः</a:t>
            </a:r>
            <a:r>
              <a:rPr lang="en-US" sz="2400" b="1">
                <a:ea typeface="+mn-lt"/>
                <a:cs typeface="+mn-lt"/>
              </a:rPr>
              <a:t> </a:t>
            </a:r>
            <a:r>
              <a:rPr lang="en-US" sz="2400" b="1" err="1">
                <a:ea typeface="+mn-lt"/>
                <a:cs typeface="+mn-lt"/>
              </a:rPr>
              <a:t>काश्मर्य्यश्चेति</a:t>
            </a:r>
            <a:r>
              <a:rPr lang="en-US" sz="2400" b="1">
                <a:ea typeface="+mn-lt"/>
                <a:cs typeface="+mn-lt"/>
              </a:rPr>
              <a:t> </a:t>
            </a:r>
            <a:r>
              <a:rPr lang="en-US" sz="2400" b="1" err="1">
                <a:ea typeface="+mn-lt"/>
                <a:cs typeface="+mn-lt"/>
              </a:rPr>
              <a:t>महत्</a:t>
            </a:r>
            <a:r>
              <a:rPr lang="en-US" sz="2400" b="1">
                <a:ea typeface="+mn-lt"/>
                <a:cs typeface="+mn-lt"/>
              </a:rPr>
              <a:t> ।। 69 ।।</a:t>
            </a:r>
            <a:endParaRPr lang="en-US" sz="2400" b="1"/>
          </a:p>
          <a:p>
            <a:pPr algn="l"/>
            <a:endParaRPr lang="en-US" sz="2400" b="1"/>
          </a:p>
        </p:txBody>
      </p:sp>
      <p:sp>
        <p:nvSpPr>
          <p:cNvPr id="5" name="TextBox 4">
            <a:extLst>
              <a:ext uri="{FF2B5EF4-FFF2-40B4-BE49-F238E27FC236}">
                <a16:creationId xmlns:a16="http://schemas.microsoft.com/office/drawing/2014/main" xmlns="" id="{9282C01B-79BD-CAAE-2AD8-9ABD0A80FC0A}"/>
              </a:ext>
            </a:extLst>
          </p:cNvPr>
          <p:cNvSpPr txBox="1"/>
          <p:nvPr/>
        </p:nvSpPr>
        <p:spPr>
          <a:xfrm>
            <a:off x="306657" y="2141963"/>
            <a:ext cx="82909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ea typeface="+mn-lt"/>
                <a:cs typeface="+mn-lt"/>
              </a:rPr>
              <a:t>बिल्व</a:t>
            </a:r>
            <a:r>
              <a:rPr lang="en-US" sz="2400">
                <a:ea typeface="+mn-lt"/>
                <a:cs typeface="+mn-lt"/>
              </a:rPr>
              <a:t>,  </a:t>
            </a:r>
            <a:r>
              <a:rPr lang="en-US" sz="2400" err="1">
                <a:ea typeface="+mn-lt"/>
                <a:cs typeface="+mn-lt"/>
              </a:rPr>
              <a:t>अरणी</a:t>
            </a:r>
            <a:r>
              <a:rPr lang="en-US" sz="2400">
                <a:ea typeface="+mn-lt"/>
                <a:cs typeface="+mn-lt"/>
              </a:rPr>
              <a:t>, </a:t>
            </a:r>
            <a:r>
              <a:rPr lang="en-US" sz="2400" err="1">
                <a:ea typeface="+mn-lt"/>
                <a:cs typeface="+mn-lt"/>
              </a:rPr>
              <a:t>सोनापाठा</a:t>
            </a:r>
            <a:r>
              <a:rPr lang="en-US" sz="2400">
                <a:ea typeface="+mn-lt"/>
                <a:cs typeface="+mn-lt"/>
              </a:rPr>
              <a:t>, </a:t>
            </a:r>
            <a:r>
              <a:rPr lang="en-US" sz="2400" err="1">
                <a:ea typeface="+mn-lt"/>
                <a:cs typeface="+mn-lt"/>
              </a:rPr>
              <a:t>पाढल</a:t>
            </a:r>
            <a:r>
              <a:rPr lang="en-US" sz="2400">
                <a:ea typeface="+mn-lt"/>
                <a:cs typeface="+mn-lt"/>
              </a:rPr>
              <a:t> </a:t>
            </a:r>
            <a:r>
              <a:rPr lang="en-US" sz="2400" err="1">
                <a:ea typeface="+mn-lt"/>
                <a:cs typeface="+mn-lt"/>
              </a:rPr>
              <a:t>और</a:t>
            </a:r>
            <a:r>
              <a:rPr lang="en-US" sz="2400">
                <a:ea typeface="+mn-lt"/>
                <a:cs typeface="+mn-lt"/>
              </a:rPr>
              <a:t> </a:t>
            </a:r>
            <a:r>
              <a:rPr lang="en-US" sz="2400" err="1">
                <a:ea typeface="+mn-lt"/>
                <a:cs typeface="+mn-lt"/>
              </a:rPr>
              <a:t>गम्भारी</a:t>
            </a:r>
            <a:r>
              <a:rPr lang="en-US" sz="2400">
                <a:ea typeface="+mn-lt"/>
                <a:cs typeface="+mn-lt"/>
              </a:rPr>
              <a:t> </a:t>
            </a:r>
            <a:r>
              <a:rPr lang="en-US" sz="2400" err="1">
                <a:ea typeface="+mn-lt"/>
                <a:cs typeface="+mn-lt"/>
              </a:rPr>
              <a:t>ये</a:t>
            </a:r>
            <a:r>
              <a:rPr lang="en-US" sz="2400">
                <a:ea typeface="+mn-lt"/>
                <a:cs typeface="+mn-lt"/>
              </a:rPr>
              <a:t> </a:t>
            </a:r>
            <a:r>
              <a:rPr lang="en-US" sz="2400" err="1">
                <a:ea typeface="+mn-lt"/>
                <a:cs typeface="+mn-lt"/>
              </a:rPr>
              <a:t>द्रव्य</a:t>
            </a:r>
            <a:r>
              <a:rPr lang="en-US" sz="2400">
                <a:ea typeface="+mn-lt"/>
                <a:cs typeface="+mn-lt"/>
              </a:rPr>
              <a:t> '</a:t>
            </a:r>
            <a:r>
              <a:rPr lang="en-US" sz="2400" err="1">
                <a:ea typeface="+mn-lt"/>
                <a:cs typeface="+mn-lt"/>
              </a:rPr>
              <a:t>बृहत्पञ्चमूल</a:t>
            </a:r>
            <a:r>
              <a:rPr lang="en-US" sz="2400">
                <a:ea typeface="+mn-lt"/>
                <a:cs typeface="+mn-lt"/>
              </a:rPr>
              <a:t>' </a:t>
            </a:r>
            <a:r>
              <a:rPr lang="en-US" sz="2400" err="1">
                <a:ea typeface="+mn-lt"/>
                <a:cs typeface="+mn-lt"/>
              </a:rPr>
              <a:t>कहलाते</a:t>
            </a:r>
            <a:r>
              <a:rPr lang="en-US" sz="2400">
                <a:ea typeface="+mn-lt"/>
                <a:cs typeface="+mn-lt"/>
              </a:rPr>
              <a:t> </a:t>
            </a:r>
            <a:r>
              <a:rPr lang="en-US" sz="2400" err="1">
                <a:ea typeface="+mn-lt"/>
                <a:cs typeface="+mn-lt"/>
              </a:rPr>
              <a:t>हैं</a:t>
            </a:r>
            <a:r>
              <a:rPr lang="en-US" sz="2400">
                <a:ea typeface="+mn-lt"/>
                <a:cs typeface="+mn-lt"/>
              </a:rPr>
              <a:t> ।</a:t>
            </a:r>
            <a:endParaRPr lang="en-US" sz="2400"/>
          </a:p>
          <a:p>
            <a:pPr algn="l"/>
            <a:endParaRPr lang="en-US" sz="2400"/>
          </a:p>
        </p:txBody>
      </p:sp>
      <p:sp>
        <p:nvSpPr>
          <p:cNvPr id="6" name="TextBox 5">
            <a:extLst>
              <a:ext uri="{FF2B5EF4-FFF2-40B4-BE49-F238E27FC236}">
                <a16:creationId xmlns:a16="http://schemas.microsoft.com/office/drawing/2014/main" xmlns="" id="{B0CA9E8D-42D8-7814-2B91-F1AEC8C09F9E}"/>
              </a:ext>
            </a:extLst>
          </p:cNvPr>
          <p:cNvSpPr txBox="1"/>
          <p:nvPr/>
        </p:nvSpPr>
        <p:spPr>
          <a:xfrm>
            <a:off x="306658" y="3433646"/>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solidFill>
                  <a:schemeClr val="accent1"/>
                </a:solidFill>
                <a:ea typeface="+mn-lt"/>
                <a:cs typeface="+mn-lt"/>
              </a:rPr>
              <a:t>लघु</a:t>
            </a:r>
            <a:r>
              <a:rPr lang="en-US" sz="2800" b="1">
                <a:solidFill>
                  <a:schemeClr val="accent1"/>
                </a:solidFill>
                <a:ea typeface="+mn-lt"/>
                <a:cs typeface="+mn-lt"/>
              </a:rPr>
              <a:t> </a:t>
            </a:r>
            <a:r>
              <a:rPr lang="en-US" sz="2800" b="1" err="1">
                <a:solidFill>
                  <a:schemeClr val="accent1"/>
                </a:solidFill>
                <a:ea typeface="+mn-lt"/>
                <a:cs typeface="+mn-lt"/>
              </a:rPr>
              <a:t>पंचमूल</a:t>
            </a:r>
            <a:r>
              <a:rPr lang="en-US" sz="2800" b="1">
                <a:solidFill>
                  <a:schemeClr val="accent1"/>
                </a:solidFill>
                <a:ea typeface="+mn-lt"/>
                <a:cs typeface="+mn-lt"/>
              </a:rPr>
              <a:t> :-</a:t>
            </a:r>
            <a:endParaRPr lang="en-US" sz="2800" b="1">
              <a:solidFill>
                <a:schemeClr val="accent1"/>
              </a:solidFill>
            </a:endParaRPr>
          </a:p>
          <a:p>
            <a:pPr algn="l"/>
            <a:endParaRPr lang="en-US" sz="2800" b="1">
              <a:solidFill>
                <a:schemeClr val="accent1"/>
              </a:solidFill>
            </a:endParaRPr>
          </a:p>
        </p:txBody>
      </p:sp>
      <p:sp>
        <p:nvSpPr>
          <p:cNvPr id="7" name="TextBox 6">
            <a:extLst>
              <a:ext uri="{FF2B5EF4-FFF2-40B4-BE49-F238E27FC236}">
                <a16:creationId xmlns:a16="http://schemas.microsoft.com/office/drawing/2014/main" xmlns="" id="{3A69F402-E709-316B-0145-D1BC01302656}"/>
              </a:ext>
            </a:extLst>
          </p:cNvPr>
          <p:cNvSpPr txBox="1"/>
          <p:nvPr/>
        </p:nvSpPr>
        <p:spPr>
          <a:xfrm>
            <a:off x="1681975" y="4223524"/>
            <a:ext cx="84024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त्रिकण्टकबृहतीद्वयपृथक्पण्यों</a:t>
            </a:r>
            <a:r>
              <a:rPr lang="en-US" sz="2400" b="1">
                <a:ea typeface="+mn-lt"/>
                <a:cs typeface="+mn-lt"/>
              </a:rPr>
              <a:t> </a:t>
            </a:r>
            <a:r>
              <a:rPr lang="en-US" sz="2400" b="1" err="1">
                <a:ea typeface="+mn-lt"/>
                <a:cs typeface="+mn-lt"/>
              </a:rPr>
              <a:t>विदारिगन्धा</a:t>
            </a:r>
            <a:r>
              <a:rPr lang="en-US" sz="2400" b="1">
                <a:ea typeface="+mn-lt"/>
                <a:cs typeface="+mn-lt"/>
              </a:rPr>
              <a:t> </a:t>
            </a:r>
            <a:r>
              <a:rPr lang="en-US" sz="2400" b="1" err="1">
                <a:ea typeface="+mn-lt"/>
                <a:cs typeface="+mn-lt"/>
              </a:rPr>
              <a:t>चेति</a:t>
            </a:r>
            <a:r>
              <a:rPr lang="en-US" sz="2400" b="1">
                <a:ea typeface="+mn-lt"/>
                <a:cs typeface="+mn-lt"/>
              </a:rPr>
              <a:t> </a:t>
            </a:r>
            <a:r>
              <a:rPr lang="en-US" sz="2400" b="1" err="1">
                <a:ea typeface="+mn-lt"/>
                <a:cs typeface="+mn-lt"/>
              </a:rPr>
              <a:t>कनीयः</a:t>
            </a:r>
            <a:r>
              <a:rPr lang="en-US" sz="2400" b="1">
                <a:ea typeface="+mn-lt"/>
                <a:cs typeface="+mn-lt"/>
              </a:rPr>
              <a:t> ।। 67।।</a:t>
            </a:r>
          </a:p>
          <a:p>
            <a:pPr algn="l"/>
            <a:endParaRPr lang="en-US" sz="2400" b="1"/>
          </a:p>
        </p:txBody>
      </p:sp>
      <p:sp>
        <p:nvSpPr>
          <p:cNvPr id="8" name="TextBox 7">
            <a:extLst>
              <a:ext uri="{FF2B5EF4-FFF2-40B4-BE49-F238E27FC236}">
                <a16:creationId xmlns:a16="http://schemas.microsoft.com/office/drawing/2014/main" xmlns="" id="{5C48A1CC-0B90-5147-A73D-55A7BB3AB06F}"/>
              </a:ext>
            </a:extLst>
          </p:cNvPr>
          <p:cNvSpPr txBox="1"/>
          <p:nvPr/>
        </p:nvSpPr>
        <p:spPr>
          <a:xfrm>
            <a:off x="446048" y="5440865"/>
            <a:ext cx="78448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err="1">
                <a:ea typeface="+mn-lt"/>
                <a:cs typeface="+mn-lt"/>
              </a:rPr>
              <a:t>इन</a:t>
            </a:r>
            <a:r>
              <a:rPr lang="en-US" sz="2400">
                <a:ea typeface="+mn-lt"/>
                <a:cs typeface="+mn-lt"/>
              </a:rPr>
              <a:t> </a:t>
            </a:r>
            <a:r>
              <a:rPr lang="en-US" sz="2400" err="1">
                <a:ea typeface="+mn-lt"/>
                <a:cs typeface="+mn-lt"/>
              </a:rPr>
              <a:t>पञ्चमूलों</a:t>
            </a:r>
            <a:r>
              <a:rPr lang="en-US" sz="2400">
                <a:ea typeface="+mn-lt"/>
                <a:cs typeface="+mn-lt"/>
              </a:rPr>
              <a:t> </a:t>
            </a:r>
            <a:r>
              <a:rPr lang="en-US" sz="2400" err="1">
                <a:ea typeface="+mn-lt"/>
                <a:cs typeface="+mn-lt"/>
              </a:rPr>
              <a:t>में</a:t>
            </a:r>
            <a:r>
              <a:rPr lang="en-US" sz="2400">
                <a:ea typeface="+mn-lt"/>
                <a:cs typeface="+mn-lt"/>
              </a:rPr>
              <a:t> </a:t>
            </a:r>
            <a:r>
              <a:rPr lang="en-US" sz="2400" err="1">
                <a:ea typeface="+mn-lt"/>
                <a:cs typeface="+mn-lt"/>
              </a:rPr>
              <a:t>गोखरू</a:t>
            </a:r>
            <a:r>
              <a:rPr lang="en-US" sz="2400">
                <a:ea typeface="+mn-lt"/>
                <a:cs typeface="+mn-lt"/>
              </a:rPr>
              <a:t>, </a:t>
            </a:r>
            <a:r>
              <a:rPr lang="en-US" sz="2400" err="1">
                <a:ea typeface="+mn-lt"/>
                <a:cs typeface="+mn-lt"/>
              </a:rPr>
              <a:t>छोटी</a:t>
            </a:r>
            <a:r>
              <a:rPr lang="en-US" sz="2400">
                <a:ea typeface="+mn-lt"/>
                <a:cs typeface="+mn-lt"/>
              </a:rPr>
              <a:t> कटेरी, बड़ी कटेरी, पृश्निपर्णी और विदारीगन्धा (शालपर्णी) यह लघु पञ्चमूल हैं ।</a:t>
            </a:r>
            <a:endParaRPr lang="en-US" sz="2400"/>
          </a:p>
          <a:p>
            <a:pPr algn="l"/>
            <a:endParaRPr lang="en-US" sz="2400"/>
          </a:p>
        </p:txBody>
      </p:sp>
      <p:sp>
        <p:nvSpPr>
          <p:cNvPr id="9" name="TextBox 8">
            <a:extLst>
              <a:ext uri="{FF2B5EF4-FFF2-40B4-BE49-F238E27FC236}">
                <a16:creationId xmlns:a16="http://schemas.microsoft.com/office/drawing/2014/main" xmlns="" id="{8B90152D-DB9A-5FEC-8B21-1139F2181CD0}"/>
              </a:ext>
            </a:extLst>
          </p:cNvPr>
          <p:cNvSpPr txBox="1"/>
          <p:nvPr/>
        </p:nvSpPr>
        <p:spPr>
          <a:xfrm>
            <a:off x="6876585" y="1398548"/>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rPr>
              <a:t> (</a:t>
            </a:r>
            <a:r>
              <a:rPr lang="en-US" sz="2400" b="1" err="1">
                <a:solidFill>
                  <a:schemeClr val="accent2"/>
                </a:solidFill>
              </a:rPr>
              <a:t>सु</a:t>
            </a:r>
            <a:r>
              <a:rPr lang="en-US" sz="2400" b="1">
                <a:solidFill>
                  <a:schemeClr val="accent2"/>
                </a:solidFill>
              </a:rPr>
              <a:t>. </a:t>
            </a:r>
            <a:r>
              <a:rPr lang="en-US" sz="2400" b="1" err="1">
                <a:solidFill>
                  <a:schemeClr val="accent2"/>
                </a:solidFill>
              </a:rPr>
              <a:t>सू</a:t>
            </a:r>
            <a:r>
              <a:rPr lang="en-US" sz="2400" b="1">
                <a:solidFill>
                  <a:schemeClr val="accent2"/>
                </a:solidFill>
              </a:rPr>
              <a:t>. 35/ 69)</a:t>
            </a:r>
            <a:endParaRPr lang="en-US" sz="2400">
              <a:solidFill>
                <a:schemeClr val="accent2"/>
              </a:solidFill>
            </a:endParaRPr>
          </a:p>
          <a:p>
            <a:endParaRPr lang="en-US" sz="2400"/>
          </a:p>
          <a:p>
            <a:pPr algn="l"/>
            <a:endParaRPr lang="en-US"/>
          </a:p>
        </p:txBody>
      </p:sp>
      <p:sp>
        <p:nvSpPr>
          <p:cNvPr id="10" name="TextBox 9">
            <a:extLst>
              <a:ext uri="{FF2B5EF4-FFF2-40B4-BE49-F238E27FC236}">
                <a16:creationId xmlns:a16="http://schemas.microsoft.com/office/drawing/2014/main" xmlns="" id="{A9D689FD-D84F-11AB-2C98-66EA2070D926}"/>
              </a:ext>
            </a:extLst>
          </p:cNvPr>
          <p:cNvSpPr txBox="1"/>
          <p:nvPr/>
        </p:nvSpPr>
        <p:spPr>
          <a:xfrm>
            <a:off x="7220414" y="4790377"/>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2"/>
                </a:solidFill>
              </a:rPr>
              <a:t> (</a:t>
            </a:r>
            <a:r>
              <a:rPr lang="en-US" sz="2400" b="1" err="1">
                <a:solidFill>
                  <a:schemeClr val="accent2"/>
                </a:solidFill>
              </a:rPr>
              <a:t>सु</a:t>
            </a:r>
            <a:r>
              <a:rPr lang="en-US" sz="2400" b="1">
                <a:solidFill>
                  <a:schemeClr val="accent2"/>
                </a:solidFill>
              </a:rPr>
              <a:t>. </a:t>
            </a:r>
            <a:r>
              <a:rPr lang="en-US" sz="2400" b="1" err="1">
                <a:solidFill>
                  <a:schemeClr val="accent2"/>
                </a:solidFill>
              </a:rPr>
              <a:t>सू</a:t>
            </a:r>
            <a:r>
              <a:rPr lang="en-US" sz="2400" b="1">
                <a:solidFill>
                  <a:schemeClr val="accent2"/>
                </a:solidFill>
              </a:rPr>
              <a:t>. 35/ 67)</a:t>
            </a:r>
            <a:endParaRPr lang="en-US" sz="2400">
              <a:solidFill>
                <a:schemeClr val="accent2"/>
              </a:solidFill>
            </a:endParaRPr>
          </a:p>
          <a:p>
            <a:endParaRPr lang="en-US" sz="2400"/>
          </a:p>
          <a:p>
            <a:pPr algn="l"/>
            <a:endParaRPr lang="en-US"/>
          </a:p>
        </p:txBody>
      </p:sp>
    </p:spTree>
    <p:extLst>
      <p:ext uri="{BB962C8B-B14F-4D97-AF65-F5344CB8AC3E}">
        <p14:creationId xmlns:p14="http://schemas.microsoft.com/office/powerpoint/2010/main" xmlns="" val="1958486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C13CD-1231-612A-0470-B73D96BBAD70}"/>
              </a:ext>
            </a:extLst>
          </p:cNvPr>
          <p:cNvSpPr>
            <a:spLocks noGrp="1"/>
          </p:cNvSpPr>
          <p:nvPr>
            <p:ph type="title"/>
          </p:nvPr>
        </p:nvSpPr>
        <p:spPr>
          <a:xfrm>
            <a:off x="2420" y="0"/>
            <a:ext cx="8596668" cy="1320800"/>
          </a:xfrm>
        </p:spPr>
        <p:txBody>
          <a:bodyPr/>
          <a:lstStyle/>
          <a:p>
            <a:r>
              <a:rPr lang="en-US">
                <a:ea typeface="+mj-lt"/>
                <a:cs typeface="+mj-lt"/>
              </a:rPr>
              <a:t>Clinical significance of </a:t>
            </a:r>
            <a:r>
              <a:rPr lang="en-US" err="1">
                <a:ea typeface="+mj-lt"/>
                <a:cs typeface="+mj-lt"/>
              </a:rPr>
              <a:t>Dashmool</a:t>
            </a:r>
            <a:r>
              <a:rPr lang="en-US">
                <a:ea typeface="+mj-lt"/>
                <a:cs typeface="+mj-lt"/>
              </a:rPr>
              <a:t> :-</a:t>
            </a:r>
            <a:endParaRPr lang="en-US"/>
          </a:p>
        </p:txBody>
      </p:sp>
      <p:sp>
        <p:nvSpPr>
          <p:cNvPr id="4" name="TextBox 3">
            <a:extLst>
              <a:ext uri="{FF2B5EF4-FFF2-40B4-BE49-F238E27FC236}">
                <a16:creationId xmlns:a16="http://schemas.microsoft.com/office/drawing/2014/main" xmlns="" id="{D2F53BD2-4505-F1F1-546A-CDCA3EE64E30}"/>
              </a:ext>
            </a:extLst>
          </p:cNvPr>
          <p:cNvSpPr txBox="1"/>
          <p:nvPr/>
        </p:nvSpPr>
        <p:spPr>
          <a:xfrm>
            <a:off x="5148" y="811476"/>
            <a:ext cx="46296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b="1"/>
              <a:t>Anti Inflammatory :-</a:t>
            </a:r>
          </a:p>
        </p:txBody>
      </p:sp>
      <p:sp>
        <p:nvSpPr>
          <p:cNvPr id="5" name="TextBox 4">
            <a:extLst>
              <a:ext uri="{FF2B5EF4-FFF2-40B4-BE49-F238E27FC236}">
                <a16:creationId xmlns:a16="http://schemas.microsoft.com/office/drawing/2014/main" xmlns="" id="{455BD1C0-0F2F-7FFF-F7A8-D52C77B1EB05}"/>
              </a:ext>
            </a:extLst>
          </p:cNvPr>
          <p:cNvSpPr txBox="1"/>
          <p:nvPr/>
        </p:nvSpPr>
        <p:spPr>
          <a:xfrm>
            <a:off x="391297" y="1323202"/>
            <a:ext cx="943644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ea typeface="+mn-lt"/>
                <a:cs typeface="+mn-lt"/>
              </a:rPr>
              <a:t>Lysosomal membranes were ruptured during inflammation and the release of lytic enzymes further complicates the inflammatory process leading to inflammatory disorders.</a:t>
            </a:r>
            <a:endParaRPr lang="en-US"/>
          </a:p>
          <a:p>
            <a:pPr marL="342900" indent="-342900">
              <a:buFont typeface="Arial"/>
              <a:buChar char="•"/>
            </a:pPr>
            <a:r>
              <a:rPr lang="en-US" sz="2400">
                <a:ea typeface="+mn-lt"/>
                <a:cs typeface="+mn-lt"/>
              </a:rPr>
              <a:t> Since RBC and lysosomal membrane are similar in structure, prevention of hemolysis is done by anti-inflammatory activity of </a:t>
            </a:r>
            <a:r>
              <a:rPr lang="en-US" sz="2400" err="1">
                <a:ea typeface="+mn-lt"/>
                <a:cs typeface="+mn-lt"/>
              </a:rPr>
              <a:t>Dashmool</a:t>
            </a:r>
            <a:r>
              <a:rPr lang="en-US" sz="2400">
                <a:ea typeface="+mn-lt"/>
                <a:cs typeface="+mn-lt"/>
              </a:rPr>
              <a:t> by stabilizing the RBC membrane. </a:t>
            </a:r>
          </a:p>
          <a:p>
            <a:pPr marL="342900" indent="-342900">
              <a:buFont typeface="Arial"/>
              <a:buChar char="•"/>
            </a:pPr>
            <a:r>
              <a:rPr lang="en-US" sz="2400">
                <a:ea typeface="+mn-lt"/>
                <a:cs typeface="+mn-lt"/>
              </a:rPr>
              <a:t>Erythrocytes are attacked by the free radicals causing membrane disorganization and its lysis .</a:t>
            </a:r>
          </a:p>
          <a:p>
            <a:pPr marL="342900" indent="-342900">
              <a:buFont typeface="Arial"/>
              <a:buChar char="•"/>
            </a:pPr>
            <a:r>
              <a:rPr lang="en-US" sz="2400">
                <a:ea typeface="+mn-lt"/>
                <a:cs typeface="+mn-lt"/>
              </a:rPr>
              <a:t> Flavonoids and phenols  in </a:t>
            </a:r>
            <a:r>
              <a:rPr lang="en-US" sz="2400" err="1">
                <a:ea typeface="+mn-lt"/>
                <a:cs typeface="+mn-lt"/>
              </a:rPr>
              <a:t>Dashmool</a:t>
            </a:r>
            <a:r>
              <a:rPr lang="en-US" sz="2400">
                <a:ea typeface="+mn-lt"/>
                <a:cs typeface="+mn-lt"/>
              </a:rPr>
              <a:t> possess the ability to stabilize the membrane of mast cells  which leads to  prevention and lysis  due to the  </a:t>
            </a:r>
            <a:r>
              <a:rPr lang="en-US" sz="2400" err="1">
                <a:ea typeface="+mn-lt"/>
                <a:cs typeface="+mn-lt"/>
              </a:rPr>
              <a:t>anti inflammatory</a:t>
            </a:r>
            <a:r>
              <a:rPr lang="en-US" sz="2400">
                <a:ea typeface="+mn-lt"/>
                <a:cs typeface="+mn-lt"/>
              </a:rPr>
              <a:t> and membrane stabilizing potential contributed by the phenols, flavonoids, tannins, and vitamins present in Dashmool .</a:t>
            </a:r>
            <a:endParaRPr lang="en-US" sz="2400" err="1"/>
          </a:p>
        </p:txBody>
      </p:sp>
    </p:spTree>
    <p:extLst>
      <p:ext uri="{BB962C8B-B14F-4D97-AF65-F5344CB8AC3E}">
        <p14:creationId xmlns:p14="http://schemas.microsoft.com/office/powerpoint/2010/main" xmlns="" val="3956681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583378B-AC1A-B177-C924-979312E1FCBE}"/>
              </a:ext>
            </a:extLst>
          </p:cNvPr>
          <p:cNvSpPr txBox="1"/>
          <p:nvPr/>
        </p:nvSpPr>
        <p:spPr>
          <a:xfrm>
            <a:off x="3053434" y="162464"/>
            <a:ext cx="76683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ea typeface="+mn-lt"/>
                <a:cs typeface="+mn-lt"/>
              </a:rPr>
              <a:t>Inflammation</a:t>
            </a:r>
            <a:endParaRPr lang="en-US" sz="2400" b="1"/>
          </a:p>
        </p:txBody>
      </p:sp>
      <p:sp>
        <p:nvSpPr>
          <p:cNvPr id="5" name="TextBox 4">
            <a:extLst>
              <a:ext uri="{FF2B5EF4-FFF2-40B4-BE49-F238E27FC236}">
                <a16:creationId xmlns:a16="http://schemas.microsoft.com/office/drawing/2014/main" xmlns="" id="{BB0259AE-3548-DDC6-5AB6-4BB91987B2D2}"/>
              </a:ext>
            </a:extLst>
          </p:cNvPr>
          <p:cNvSpPr txBox="1"/>
          <p:nvPr/>
        </p:nvSpPr>
        <p:spPr>
          <a:xfrm>
            <a:off x="2066598" y="1811837"/>
            <a:ext cx="70872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Rupture of lysosomal membrane (RBC and lysosomal membrane bears the same structure)</a:t>
            </a:r>
            <a:endParaRPr lang="en-US" sz="2400" b="1"/>
          </a:p>
        </p:txBody>
      </p:sp>
      <p:sp>
        <p:nvSpPr>
          <p:cNvPr id="6" name="TextBox 5">
            <a:extLst>
              <a:ext uri="{FF2B5EF4-FFF2-40B4-BE49-F238E27FC236}">
                <a16:creationId xmlns:a16="http://schemas.microsoft.com/office/drawing/2014/main" xmlns="" id="{ED8EC599-E784-3D45-7FC9-CB6929A8EFEC}"/>
              </a:ext>
            </a:extLst>
          </p:cNvPr>
          <p:cNvSpPr txBox="1"/>
          <p:nvPr/>
        </p:nvSpPr>
        <p:spPr>
          <a:xfrm>
            <a:off x="1981861" y="3842210"/>
            <a:ext cx="823753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Stabilization of lysosomal and RBC membrane by Flavonoids and phenols present in the </a:t>
            </a:r>
            <a:r>
              <a:rPr lang="en-US" sz="2400" b="1" err="1">
                <a:ea typeface="+mn-lt"/>
                <a:cs typeface="+mn-lt"/>
              </a:rPr>
              <a:t>Dashmool</a:t>
            </a:r>
            <a:r>
              <a:rPr lang="en-US" sz="2400" b="1">
                <a:ea typeface="+mn-lt"/>
                <a:cs typeface="+mn-lt"/>
              </a:rPr>
              <a:t>.</a:t>
            </a:r>
            <a:endParaRPr lang="en-US" sz="2400" b="1"/>
          </a:p>
        </p:txBody>
      </p:sp>
      <p:sp>
        <p:nvSpPr>
          <p:cNvPr id="7" name="TextBox 6">
            <a:extLst>
              <a:ext uri="{FF2B5EF4-FFF2-40B4-BE49-F238E27FC236}">
                <a16:creationId xmlns:a16="http://schemas.microsoft.com/office/drawing/2014/main" xmlns="" id="{608AE574-54F5-88C3-00AB-470735F9CB5D}"/>
              </a:ext>
            </a:extLst>
          </p:cNvPr>
          <p:cNvSpPr txBox="1"/>
          <p:nvPr/>
        </p:nvSpPr>
        <p:spPr>
          <a:xfrm>
            <a:off x="2527610" y="5868170"/>
            <a:ext cx="40813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Anti inflammation and prevention of hemolysis</a:t>
            </a:r>
            <a:endParaRPr lang="en-US" sz="2400" b="1"/>
          </a:p>
        </p:txBody>
      </p:sp>
      <p:sp>
        <p:nvSpPr>
          <p:cNvPr id="9" name="Arrow: Down 8">
            <a:extLst>
              <a:ext uri="{FF2B5EF4-FFF2-40B4-BE49-F238E27FC236}">
                <a16:creationId xmlns:a16="http://schemas.microsoft.com/office/drawing/2014/main" xmlns="" id="{5A7D617F-A9E0-3ECE-E6B7-EC4A19171D53}"/>
              </a:ext>
            </a:extLst>
          </p:cNvPr>
          <p:cNvSpPr/>
          <p:nvPr/>
        </p:nvSpPr>
        <p:spPr>
          <a:xfrm>
            <a:off x="3796060" y="743414"/>
            <a:ext cx="288073" cy="9757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E44575E3-45A0-C887-B796-FEB5311617EE}"/>
              </a:ext>
            </a:extLst>
          </p:cNvPr>
          <p:cNvSpPr/>
          <p:nvPr/>
        </p:nvSpPr>
        <p:spPr>
          <a:xfrm>
            <a:off x="3814645" y="2694878"/>
            <a:ext cx="250902" cy="9757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xmlns="" id="{9F158777-7FC7-9EFA-374E-D7B3959E39A4}"/>
              </a:ext>
            </a:extLst>
          </p:cNvPr>
          <p:cNvSpPr/>
          <p:nvPr/>
        </p:nvSpPr>
        <p:spPr>
          <a:xfrm>
            <a:off x="3847642" y="4901890"/>
            <a:ext cx="269488" cy="9850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51989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3B405D-397A-E808-965F-811CE833AE00}"/>
              </a:ext>
            </a:extLst>
          </p:cNvPr>
          <p:cNvSpPr txBox="1"/>
          <p:nvPr/>
        </p:nvSpPr>
        <p:spPr>
          <a:xfrm>
            <a:off x="468" y="-5149"/>
            <a:ext cx="905544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err="1">
                <a:ea typeface="+mn-lt"/>
                <a:cs typeface="+mn-lt"/>
              </a:rPr>
              <a:t>Dashmool</a:t>
            </a:r>
            <a:r>
              <a:rPr lang="en-US" sz="2400">
                <a:ea typeface="+mn-lt"/>
                <a:cs typeface="+mn-lt"/>
              </a:rPr>
              <a:t> is a combination of 10 effective herbs mentioned in Ayurveda for their Anti-inflammatory properties. </a:t>
            </a:r>
            <a:r>
              <a:rPr lang="en-US" sz="2400" err="1">
                <a:ea typeface="+mn-lt"/>
                <a:cs typeface="+mn-lt"/>
              </a:rPr>
              <a:t>Dashmool</a:t>
            </a:r>
            <a:r>
              <a:rPr lang="en-US" sz="2400">
                <a:ea typeface="+mn-lt"/>
                <a:cs typeface="+mn-lt"/>
              </a:rPr>
              <a:t> </a:t>
            </a:r>
            <a:r>
              <a:rPr lang="en-US" sz="2400" err="1">
                <a:ea typeface="+mn-lt"/>
                <a:cs typeface="+mn-lt"/>
              </a:rPr>
              <a:t>kwath</a:t>
            </a:r>
            <a:r>
              <a:rPr lang="en-US" sz="2400">
                <a:ea typeface="+mn-lt"/>
                <a:cs typeface="+mn-lt"/>
              </a:rPr>
              <a:t> is beneficial for reducing / balancing Vata dosha especially in the Bones, Joints, muscles and Nerves. This makes it extremely useful in various painful, inflammatory and degenerative problems of joint like osteoarthritis, rheumatoid arthritis ,cervical spondylosis .</a:t>
            </a:r>
            <a:endParaRPr lang="en-US"/>
          </a:p>
          <a:p>
            <a:pPr marL="342900" indent="-342900">
              <a:buFont typeface="Arial"/>
              <a:buChar char="•"/>
            </a:pPr>
            <a:endParaRPr lang="en-US" sz="2400"/>
          </a:p>
        </p:txBody>
      </p:sp>
      <p:sp>
        <p:nvSpPr>
          <p:cNvPr id="3" name="TextBox 2">
            <a:extLst>
              <a:ext uri="{FF2B5EF4-FFF2-40B4-BE49-F238E27FC236}">
                <a16:creationId xmlns:a16="http://schemas.microsoft.com/office/drawing/2014/main" xmlns="" id="{D39961B1-83AE-06D8-1336-61E8064F95A5}"/>
              </a:ext>
            </a:extLst>
          </p:cNvPr>
          <p:cNvSpPr txBox="1"/>
          <p:nvPr/>
        </p:nvSpPr>
        <p:spPr>
          <a:xfrm>
            <a:off x="350108" y="2600540"/>
            <a:ext cx="43186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Cervical Spondylosis :-</a:t>
            </a:r>
          </a:p>
        </p:txBody>
      </p:sp>
      <p:sp>
        <p:nvSpPr>
          <p:cNvPr id="4" name="TextBox 3">
            <a:extLst>
              <a:ext uri="{FF2B5EF4-FFF2-40B4-BE49-F238E27FC236}">
                <a16:creationId xmlns:a16="http://schemas.microsoft.com/office/drawing/2014/main" xmlns="" id="{151C50BD-5B91-3018-70D4-A6BDA8648C58}"/>
              </a:ext>
            </a:extLst>
          </p:cNvPr>
          <p:cNvSpPr txBox="1"/>
          <p:nvPr/>
        </p:nvSpPr>
        <p:spPr>
          <a:xfrm>
            <a:off x="119198" y="2684044"/>
            <a:ext cx="101057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n-US" sz="2400">
              <a:ea typeface="+mn-lt"/>
              <a:cs typeface="+mn-lt"/>
            </a:endParaRPr>
          </a:p>
          <a:p>
            <a:pPr marL="342900" indent="-342900">
              <a:buFont typeface="Arial,Sans-Serif"/>
              <a:buChar char="•"/>
            </a:pPr>
            <a:r>
              <a:rPr lang="en-US" sz="2400">
                <a:ea typeface="+mn-lt"/>
                <a:cs typeface="+mn-lt"/>
              </a:rPr>
              <a:t>Many medicinal preparations are commonly </a:t>
            </a:r>
            <a:r>
              <a:rPr lang="en-US" sz="2400" err="1">
                <a:ea typeface="+mn-lt"/>
                <a:cs typeface="+mn-lt"/>
              </a:rPr>
              <a:t>use</a:t>
            </a:r>
            <a:r>
              <a:rPr lang="en-US" sz="2400">
                <a:ea typeface="+mn-lt"/>
                <a:cs typeface="+mn-lt"/>
              </a:rPr>
              <a:t> for treatment of pain one such is </a:t>
            </a:r>
            <a:r>
              <a:rPr lang="en-US" sz="2400" err="1">
                <a:ea typeface="+mn-lt"/>
                <a:cs typeface="+mn-lt"/>
              </a:rPr>
              <a:t>Dashmool</a:t>
            </a:r>
            <a:r>
              <a:rPr lang="en-US" sz="2400">
                <a:ea typeface="+mn-lt"/>
                <a:cs typeface="+mn-lt"/>
              </a:rPr>
              <a:t>  which is </a:t>
            </a:r>
            <a:r>
              <a:rPr lang="en-US" sz="2400" err="1">
                <a:ea typeface="+mn-lt"/>
                <a:cs typeface="+mn-lt"/>
              </a:rPr>
              <a:t>tridosha</a:t>
            </a:r>
            <a:r>
              <a:rPr lang="en-US" sz="2400">
                <a:ea typeface="+mn-lt"/>
                <a:cs typeface="+mn-lt"/>
              </a:rPr>
              <a:t> </a:t>
            </a:r>
            <a:r>
              <a:rPr lang="en-US" sz="2400" err="1">
                <a:ea typeface="+mn-lt"/>
                <a:cs typeface="+mn-lt"/>
              </a:rPr>
              <a:t>shamaka</a:t>
            </a:r>
            <a:r>
              <a:rPr lang="en-US" sz="2400">
                <a:ea typeface="+mn-lt"/>
                <a:cs typeface="+mn-lt"/>
              </a:rPr>
              <a:t> and specially Vata </a:t>
            </a:r>
            <a:r>
              <a:rPr lang="en-US" sz="2400" err="1">
                <a:ea typeface="+mn-lt"/>
                <a:cs typeface="+mn-lt"/>
              </a:rPr>
              <a:t>shamaka</a:t>
            </a:r>
            <a:r>
              <a:rPr lang="en-US" sz="2400">
                <a:ea typeface="+mn-lt"/>
                <a:cs typeface="+mn-lt"/>
              </a:rPr>
              <a:t> properties along with it is considered as </a:t>
            </a:r>
            <a:r>
              <a:rPr lang="en-US" sz="2400" err="1">
                <a:ea typeface="+mn-lt"/>
                <a:cs typeface="+mn-lt"/>
              </a:rPr>
              <a:t>Shothahara</a:t>
            </a:r>
            <a:r>
              <a:rPr lang="en-US" sz="2400">
                <a:ea typeface="+mn-lt"/>
                <a:cs typeface="+mn-lt"/>
              </a:rPr>
              <a:t>, which can be correlated as </a:t>
            </a:r>
            <a:r>
              <a:rPr lang="en-US" sz="2400" err="1">
                <a:ea typeface="+mn-lt"/>
                <a:cs typeface="+mn-lt"/>
              </a:rPr>
              <a:t>anti inflammatory</a:t>
            </a:r>
            <a:r>
              <a:rPr lang="en-US" sz="2400">
                <a:ea typeface="+mn-lt"/>
                <a:cs typeface="+mn-lt"/>
              </a:rPr>
              <a:t>, antioxidant or free radical scavenging property. Accordingly, it is indicated for the management of variety of disorders, which is caused by vitiation of </a:t>
            </a:r>
            <a:r>
              <a:rPr lang="en-US" sz="2400" err="1">
                <a:ea typeface="+mn-lt"/>
                <a:cs typeface="+mn-lt"/>
              </a:rPr>
              <a:t>Tridosha</a:t>
            </a:r>
            <a:r>
              <a:rPr lang="en-US" sz="2400">
                <a:ea typeface="+mn-lt"/>
                <a:cs typeface="+mn-lt"/>
              </a:rPr>
              <a:t> .</a:t>
            </a:r>
            <a:endParaRPr lang="en-US" sz="2400"/>
          </a:p>
          <a:p>
            <a:pPr marL="342900" indent="-342900">
              <a:buFont typeface="Arial"/>
              <a:buChar char="•"/>
            </a:pPr>
            <a:endParaRPr lang="en-US" sz="2400"/>
          </a:p>
          <a:p>
            <a:pPr marL="342900" indent="-342900">
              <a:buFont typeface="Arial"/>
              <a:buChar char="•"/>
            </a:pPr>
            <a:endParaRPr lang="en-US" sz="2400"/>
          </a:p>
        </p:txBody>
      </p:sp>
      <p:sp>
        <p:nvSpPr>
          <p:cNvPr id="5" name="TextBox 4">
            <a:extLst>
              <a:ext uri="{FF2B5EF4-FFF2-40B4-BE49-F238E27FC236}">
                <a16:creationId xmlns:a16="http://schemas.microsoft.com/office/drawing/2014/main" xmlns="" id="{7E9A601B-FDFA-97D6-8C77-79273D809BEB}"/>
              </a:ext>
            </a:extLst>
          </p:cNvPr>
          <p:cNvSpPr txBox="1"/>
          <p:nvPr/>
        </p:nvSpPr>
        <p:spPr>
          <a:xfrm>
            <a:off x="557561" y="528289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rgbClr val="FF0000"/>
                </a:solidFill>
              </a:rPr>
              <a:t>Reference By :-</a:t>
            </a:r>
          </a:p>
        </p:txBody>
      </p:sp>
      <p:sp>
        <p:nvSpPr>
          <p:cNvPr id="6" name="TextBox 5">
            <a:extLst>
              <a:ext uri="{FF2B5EF4-FFF2-40B4-BE49-F238E27FC236}">
                <a16:creationId xmlns:a16="http://schemas.microsoft.com/office/drawing/2014/main" xmlns="" id="{02474256-2195-B50C-8169-E10C37897354}"/>
              </a:ext>
            </a:extLst>
          </p:cNvPr>
          <p:cNvSpPr txBox="1"/>
          <p:nvPr/>
        </p:nvSpPr>
        <p:spPr>
          <a:xfrm>
            <a:off x="511097" y="5598841"/>
            <a:ext cx="9898564" cy="16405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Ashutosh Kumar Pathak, H.H Awasthi, Ajay Kr Pandey (Use of Dashamoola in cervical spondylosis: past and present perspective) "JOURNAL OF AYUSH AYURVEDA" Date 10-16-2015</a:t>
            </a:r>
            <a:endParaRPr lang="en-US" sz="2000" b="1"/>
          </a:p>
          <a:p>
            <a:r>
              <a:rPr lang="en-US" sz="2000" b="1"/>
              <a:t>Page no. 4 </a:t>
            </a:r>
          </a:p>
          <a:p>
            <a:endParaRPr lang="en-US" sz="2000" b="1"/>
          </a:p>
        </p:txBody>
      </p:sp>
    </p:spTree>
    <p:extLst>
      <p:ext uri="{BB962C8B-B14F-4D97-AF65-F5344CB8AC3E}">
        <p14:creationId xmlns:p14="http://schemas.microsoft.com/office/powerpoint/2010/main" xmlns="" val="1431554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ECDFB-C910-D429-DF9C-DE040D1C5C89}"/>
              </a:ext>
            </a:extLst>
          </p:cNvPr>
          <p:cNvSpPr>
            <a:spLocks noGrp="1"/>
          </p:cNvSpPr>
          <p:nvPr>
            <p:ph type="title"/>
          </p:nvPr>
        </p:nvSpPr>
        <p:spPr>
          <a:xfrm>
            <a:off x="2420" y="0"/>
            <a:ext cx="8596668" cy="1320800"/>
          </a:xfrm>
        </p:spPr>
        <p:txBody>
          <a:bodyPr/>
          <a:lstStyle/>
          <a:p>
            <a:pPr marL="571500" indent="-571500">
              <a:buFont typeface="Arial"/>
              <a:buChar char="•"/>
            </a:pPr>
            <a:r>
              <a:rPr lang="en-US" b="1">
                <a:solidFill>
                  <a:schemeClr val="tx1"/>
                </a:solidFill>
              </a:rPr>
              <a:t> Analgesic and Anti Spasmodic :-</a:t>
            </a:r>
          </a:p>
        </p:txBody>
      </p:sp>
      <p:sp>
        <p:nvSpPr>
          <p:cNvPr id="4" name="TextBox 3">
            <a:extLst>
              <a:ext uri="{FF2B5EF4-FFF2-40B4-BE49-F238E27FC236}">
                <a16:creationId xmlns:a16="http://schemas.microsoft.com/office/drawing/2014/main" xmlns="" id="{B6348534-0A44-E9C2-5121-711DB4EBE7B7}"/>
              </a:ext>
            </a:extLst>
          </p:cNvPr>
          <p:cNvSpPr txBox="1"/>
          <p:nvPr/>
        </p:nvSpPr>
        <p:spPr>
          <a:xfrm>
            <a:off x="458229" y="636297"/>
            <a:ext cx="9323170"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400">
                <a:ea typeface="+mn-lt"/>
                <a:cs typeface="+mn-lt"/>
              </a:rPr>
              <a:t> Muscle spasms and cramps can be sources of acute or chronic pain. By relaxing smooth muscles and reducing spasms, </a:t>
            </a:r>
            <a:r>
              <a:rPr lang="en-US" sz="2400" err="1">
                <a:ea typeface="+mn-lt"/>
                <a:cs typeface="+mn-lt"/>
              </a:rPr>
              <a:t>Dashmool</a:t>
            </a:r>
            <a:r>
              <a:rPr lang="en-US" sz="2400">
                <a:ea typeface="+mn-lt"/>
                <a:cs typeface="+mn-lt"/>
              </a:rPr>
              <a:t> may provide relief from muscular pain and discomfort.</a:t>
            </a:r>
            <a:endParaRPr lang="en-US" sz="2400"/>
          </a:p>
          <a:p>
            <a:pPr>
              <a:buFont typeface="Arial"/>
              <a:buChar char="•"/>
            </a:pPr>
            <a:endParaRPr lang="en-US" sz="2400">
              <a:ea typeface="+mn-lt"/>
              <a:cs typeface="+mn-lt"/>
            </a:endParaRPr>
          </a:p>
          <a:p>
            <a:pPr>
              <a:buFont typeface="Arial"/>
              <a:buChar char="•"/>
            </a:pPr>
            <a:r>
              <a:rPr lang="en-US" sz="2400">
                <a:ea typeface="+mn-lt"/>
                <a:cs typeface="+mn-lt"/>
              </a:rPr>
              <a:t> Several constituents of </a:t>
            </a:r>
            <a:r>
              <a:rPr lang="en-US" sz="2400" err="1">
                <a:ea typeface="+mn-lt"/>
                <a:cs typeface="+mn-lt"/>
              </a:rPr>
              <a:t>Dashmool</a:t>
            </a:r>
            <a:r>
              <a:rPr lang="en-US" sz="2400">
                <a:ea typeface="+mn-lt"/>
                <a:cs typeface="+mn-lt"/>
              </a:rPr>
              <a:t>, such possess analgesic properties that can help alleviate pain by blocking pain signals or modulating neurotransmitter activity in the central nervous system. Additionally, these herbs may have nerve-calming effects, reducing the perception of pain and promoting relaxation.</a:t>
            </a:r>
            <a:endParaRPr lang="en-US"/>
          </a:p>
          <a:p>
            <a:pPr>
              <a:buFont typeface="Arial"/>
              <a:buChar char="•"/>
            </a:pPr>
            <a:endParaRPr lang="en-US" sz="2400"/>
          </a:p>
          <a:p>
            <a:pPr>
              <a:buFont typeface="Arial"/>
              <a:buChar char="•"/>
            </a:pPr>
            <a:r>
              <a:rPr lang="en-US" sz="2400" err="1"/>
              <a:t>Dashmool</a:t>
            </a:r>
            <a:r>
              <a:rPr lang="en-US" sz="2400"/>
              <a:t> formulation along it's combination with aspirin shows </a:t>
            </a:r>
            <a:r>
              <a:rPr lang="en-US" sz="2400" err="1"/>
              <a:t>comprable</a:t>
            </a:r>
            <a:r>
              <a:rPr lang="en-US" sz="2400"/>
              <a:t> anti </a:t>
            </a:r>
            <a:r>
              <a:rPr lang="en-US" sz="2400" err="1"/>
              <a:t>inflamatory</a:t>
            </a:r>
            <a:r>
              <a:rPr lang="en-US" sz="2400"/>
              <a:t>, analgesic and </a:t>
            </a:r>
            <a:r>
              <a:rPr lang="en-US" sz="2400" err="1"/>
              <a:t>anti platelet</a:t>
            </a:r>
            <a:r>
              <a:rPr lang="en-US" sz="2400"/>
              <a:t> effect </a:t>
            </a:r>
          </a:p>
          <a:p>
            <a:endParaRPr lang="en-US" sz="2400"/>
          </a:p>
          <a:p>
            <a:endParaRPr lang="en-US" sz="2400"/>
          </a:p>
          <a:p>
            <a:endParaRPr lang="en-US" sz="2400"/>
          </a:p>
          <a:p>
            <a:endParaRPr lang="en-US" sz="2400"/>
          </a:p>
          <a:p>
            <a:endParaRPr lang="en-US" sz="2400"/>
          </a:p>
          <a:p>
            <a:endParaRPr lang="en-US" sz="2400"/>
          </a:p>
          <a:p>
            <a:pPr>
              <a:buFont typeface="Arial"/>
              <a:buChar char="•"/>
            </a:pPr>
            <a:endParaRPr lang="en-US" sz="2400"/>
          </a:p>
          <a:p>
            <a:pPr marL="342900" indent="-342900">
              <a:buFont typeface="Arial"/>
              <a:buChar char="•"/>
            </a:pPr>
            <a:endParaRPr lang="en-US" sz="2400"/>
          </a:p>
        </p:txBody>
      </p:sp>
      <p:sp>
        <p:nvSpPr>
          <p:cNvPr id="3" name="TextBox 2">
            <a:extLst>
              <a:ext uri="{FF2B5EF4-FFF2-40B4-BE49-F238E27FC236}">
                <a16:creationId xmlns:a16="http://schemas.microsoft.com/office/drawing/2014/main" xmlns="" id="{DB8BBC63-82E9-2F89-B29D-461C26EA3DE7}"/>
              </a:ext>
            </a:extLst>
          </p:cNvPr>
          <p:cNvSpPr txBox="1"/>
          <p:nvPr/>
        </p:nvSpPr>
        <p:spPr>
          <a:xfrm>
            <a:off x="432109" y="522248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a:solidFill>
                  <a:srgbClr val="FF0000"/>
                </a:solidFill>
              </a:rPr>
              <a:t>Reference by :-</a:t>
            </a:r>
          </a:p>
        </p:txBody>
      </p:sp>
      <p:sp>
        <p:nvSpPr>
          <p:cNvPr id="5" name="TextBox 4">
            <a:extLst>
              <a:ext uri="{FF2B5EF4-FFF2-40B4-BE49-F238E27FC236}">
                <a16:creationId xmlns:a16="http://schemas.microsoft.com/office/drawing/2014/main" xmlns="" id="{E2DBB115-9126-5398-AE9A-A8B458015DDC}"/>
              </a:ext>
            </a:extLst>
          </p:cNvPr>
          <p:cNvSpPr txBox="1"/>
          <p:nvPr/>
        </p:nvSpPr>
        <p:spPr>
          <a:xfrm>
            <a:off x="427463" y="5594193"/>
            <a:ext cx="956403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Reshma R </a:t>
            </a:r>
            <a:r>
              <a:rPr lang="en-US" sz="2000" b="1" err="1">
                <a:ea typeface="+mn-lt"/>
                <a:cs typeface="+mn-lt"/>
              </a:rPr>
              <a:t>Parekar</a:t>
            </a:r>
            <a:r>
              <a:rPr lang="en-US" sz="2000" b="1">
                <a:ea typeface="+mn-lt"/>
                <a:cs typeface="+mn-lt"/>
              </a:rPr>
              <a:t>, Somesh  Padmaja and 2 others (Experimental evaluation of analgesic effect of </a:t>
            </a:r>
            <a:r>
              <a:rPr lang="en-US" sz="2000" b="1" err="1">
                <a:ea typeface="+mn-lt"/>
                <a:cs typeface="+mn-lt"/>
              </a:rPr>
              <a:t>dashmool</a:t>
            </a:r>
            <a:r>
              <a:rPr lang="en-US" sz="2000" b="1">
                <a:ea typeface="+mn-lt"/>
                <a:cs typeface="+mn-lt"/>
              </a:rPr>
              <a:t> )"GENERAL OF AYURVEDA AND INTEGRATIVE MEDICINE " </a:t>
            </a:r>
            <a:endParaRPr lang="en-US"/>
          </a:p>
          <a:p>
            <a:r>
              <a:rPr lang="en-US" sz="2000" b="1">
                <a:ea typeface="+mn-lt"/>
                <a:cs typeface="+mn-lt"/>
              </a:rPr>
              <a:t>Date –1-11-2015</a:t>
            </a:r>
            <a:endParaRPr lang="en-US"/>
          </a:p>
          <a:p>
            <a:endParaRPr lang="en-US" sz="2000" b="1"/>
          </a:p>
        </p:txBody>
      </p:sp>
    </p:spTree>
    <p:extLst>
      <p:ext uri="{BB962C8B-B14F-4D97-AF65-F5344CB8AC3E}">
        <p14:creationId xmlns:p14="http://schemas.microsoft.com/office/powerpoint/2010/main" xmlns="" val="332617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B62EF-3136-96D8-F27F-990D12B6DD2D}"/>
              </a:ext>
            </a:extLst>
          </p:cNvPr>
          <p:cNvSpPr>
            <a:spLocks noGrp="1"/>
          </p:cNvSpPr>
          <p:nvPr>
            <p:ph type="title"/>
          </p:nvPr>
        </p:nvSpPr>
        <p:spPr>
          <a:xfrm>
            <a:off x="677334" y="442332"/>
            <a:ext cx="8596668" cy="1320800"/>
          </a:xfrm>
        </p:spPr>
        <p:txBody>
          <a:bodyPr/>
          <a:lstStyle/>
          <a:p>
            <a:r>
              <a:rPr lang="en-US" b="1" err="1">
                <a:ea typeface="+mj-lt"/>
                <a:cs typeface="+mj-lt"/>
              </a:rPr>
              <a:t>लघु</a:t>
            </a:r>
            <a:r>
              <a:rPr lang="en-US" b="1">
                <a:ea typeface="+mj-lt"/>
                <a:cs typeface="+mj-lt"/>
              </a:rPr>
              <a:t> </a:t>
            </a:r>
            <a:r>
              <a:rPr lang="en-US" b="1" err="1">
                <a:ea typeface="+mj-lt"/>
                <a:cs typeface="+mj-lt"/>
              </a:rPr>
              <a:t>पंचमूल</a:t>
            </a:r>
            <a:r>
              <a:rPr lang="en-US" b="1">
                <a:ea typeface="+mj-lt"/>
                <a:cs typeface="+mj-lt"/>
              </a:rPr>
              <a:t> :-</a:t>
            </a:r>
            <a:endParaRPr lang="en-US" b="1"/>
          </a:p>
          <a:p>
            <a:endParaRPr lang="en-US" b="1"/>
          </a:p>
        </p:txBody>
      </p:sp>
      <p:sp>
        <p:nvSpPr>
          <p:cNvPr id="3" name="Text Placeholder 2">
            <a:extLst>
              <a:ext uri="{FF2B5EF4-FFF2-40B4-BE49-F238E27FC236}">
                <a16:creationId xmlns:a16="http://schemas.microsoft.com/office/drawing/2014/main" xmlns="" id="{CA85F586-0878-3092-64B3-6FE24C2FCF1C}"/>
              </a:ext>
            </a:extLst>
          </p:cNvPr>
          <p:cNvSpPr>
            <a:spLocks noGrp="1"/>
          </p:cNvSpPr>
          <p:nvPr>
            <p:ph type="body" idx="1"/>
          </p:nvPr>
        </p:nvSpPr>
        <p:spPr>
          <a:xfrm>
            <a:off x="357441" y="2728660"/>
            <a:ext cx="4185623" cy="576262"/>
          </a:xfrm>
        </p:spPr>
        <p:txBody>
          <a:bodyPr/>
          <a:lstStyle/>
          <a:p>
            <a:r>
              <a:rPr lang="en-US" u="sng"/>
              <a:t>Common name</a:t>
            </a:r>
          </a:p>
        </p:txBody>
      </p:sp>
      <p:sp>
        <p:nvSpPr>
          <p:cNvPr id="4" name="Content Placeholder 3">
            <a:extLst>
              <a:ext uri="{FF2B5EF4-FFF2-40B4-BE49-F238E27FC236}">
                <a16:creationId xmlns:a16="http://schemas.microsoft.com/office/drawing/2014/main" xmlns="" id="{F9E6534E-C5F0-4FDB-BFBC-70C713616916}"/>
              </a:ext>
            </a:extLst>
          </p:cNvPr>
          <p:cNvSpPr>
            <a:spLocks noGrp="1"/>
          </p:cNvSpPr>
          <p:nvPr>
            <p:ph sz="half" idx="2"/>
          </p:nvPr>
        </p:nvSpPr>
        <p:spPr>
          <a:xfrm>
            <a:off x="241694" y="3360678"/>
            <a:ext cx="4185623" cy="3304117"/>
          </a:xfrm>
        </p:spPr>
        <p:txBody>
          <a:bodyPr vert="horz" lIns="91440" tIns="45720" rIns="91440" bIns="45720" rtlCol="0" anchor="t">
            <a:normAutofit/>
          </a:bodyPr>
          <a:lstStyle/>
          <a:p>
            <a:r>
              <a:rPr lang="en-US" err="1">
                <a:ea typeface="+mn-lt"/>
                <a:cs typeface="+mn-lt"/>
              </a:rPr>
              <a:t>Shalparni</a:t>
            </a:r>
            <a:endParaRPr lang="en-US" err="1"/>
          </a:p>
          <a:p>
            <a:r>
              <a:rPr lang="en-US" err="1">
                <a:ea typeface="+mn-lt"/>
                <a:cs typeface="+mn-lt"/>
              </a:rPr>
              <a:t>Prishnaparni</a:t>
            </a:r>
            <a:endParaRPr lang="en-US" err="1"/>
          </a:p>
          <a:p>
            <a:r>
              <a:rPr lang="en-US">
                <a:ea typeface="+mn-lt"/>
                <a:cs typeface="+mn-lt"/>
              </a:rPr>
              <a:t>Brihati</a:t>
            </a:r>
            <a:endParaRPr lang="en-US" err="1"/>
          </a:p>
          <a:p>
            <a:r>
              <a:rPr lang="en-US" err="1">
                <a:ea typeface="+mn-lt"/>
                <a:cs typeface="+mn-lt"/>
              </a:rPr>
              <a:t>Kantakari</a:t>
            </a:r>
            <a:endParaRPr lang="en-US" err="1"/>
          </a:p>
          <a:p>
            <a:r>
              <a:rPr lang="en-US" err="1">
                <a:ea typeface="+mn-lt"/>
                <a:cs typeface="+mn-lt"/>
              </a:rPr>
              <a:t>Gokshuru</a:t>
            </a:r>
            <a:endParaRPr lang="en-US" err="1"/>
          </a:p>
          <a:p>
            <a:endParaRPr lang="en-US"/>
          </a:p>
          <a:p>
            <a:endParaRPr lang="en-US"/>
          </a:p>
          <a:p>
            <a:endParaRPr lang="en-US"/>
          </a:p>
        </p:txBody>
      </p:sp>
      <p:sp>
        <p:nvSpPr>
          <p:cNvPr id="5" name="Text Placeholder 4">
            <a:extLst>
              <a:ext uri="{FF2B5EF4-FFF2-40B4-BE49-F238E27FC236}">
                <a16:creationId xmlns:a16="http://schemas.microsoft.com/office/drawing/2014/main" xmlns="" id="{41C50026-26B9-D77F-B15E-7A6CEE484ACD}"/>
              </a:ext>
            </a:extLst>
          </p:cNvPr>
          <p:cNvSpPr>
            <a:spLocks noGrp="1"/>
          </p:cNvSpPr>
          <p:nvPr>
            <p:ph type="body" sz="quarter" idx="3"/>
          </p:nvPr>
        </p:nvSpPr>
        <p:spPr>
          <a:xfrm>
            <a:off x="2889193" y="2737952"/>
            <a:ext cx="4185618" cy="576262"/>
          </a:xfrm>
        </p:spPr>
        <p:txBody>
          <a:bodyPr/>
          <a:lstStyle/>
          <a:p>
            <a:r>
              <a:rPr lang="en-US" u="sng"/>
              <a:t>Latin  name</a:t>
            </a:r>
          </a:p>
        </p:txBody>
      </p:sp>
      <p:sp>
        <p:nvSpPr>
          <p:cNvPr id="6" name="Content Placeholder 5">
            <a:extLst>
              <a:ext uri="{FF2B5EF4-FFF2-40B4-BE49-F238E27FC236}">
                <a16:creationId xmlns:a16="http://schemas.microsoft.com/office/drawing/2014/main" xmlns="" id="{56BAD186-D23D-72CC-4304-22C8576B7413}"/>
              </a:ext>
            </a:extLst>
          </p:cNvPr>
          <p:cNvSpPr>
            <a:spLocks noGrp="1"/>
          </p:cNvSpPr>
          <p:nvPr>
            <p:ph sz="quarter" idx="4"/>
          </p:nvPr>
        </p:nvSpPr>
        <p:spPr>
          <a:xfrm>
            <a:off x="2449458" y="3424610"/>
            <a:ext cx="4185617" cy="3304117"/>
          </a:xfrm>
        </p:spPr>
        <p:txBody>
          <a:bodyPr vert="horz" lIns="91440" tIns="45720" rIns="91440" bIns="45720" rtlCol="0" anchor="t">
            <a:normAutofit/>
          </a:bodyPr>
          <a:lstStyle/>
          <a:p>
            <a:r>
              <a:rPr lang="en-US" err="1"/>
              <a:t>Desmodium</a:t>
            </a:r>
            <a:r>
              <a:rPr lang="en-US"/>
              <a:t> </a:t>
            </a:r>
            <a:r>
              <a:rPr lang="en-US" err="1"/>
              <a:t>gangeticum</a:t>
            </a:r>
            <a:endParaRPr lang="en-US" err="1">
              <a:solidFill>
                <a:srgbClr val="000000"/>
              </a:solidFill>
            </a:endParaRPr>
          </a:p>
          <a:p>
            <a:r>
              <a:rPr lang="en-US" err="1">
                <a:solidFill>
                  <a:srgbClr val="404040"/>
                </a:solidFill>
                <a:ea typeface="+mn-lt"/>
                <a:cs typeface="+mn-lt"/>
              </a:rPr>
              <a:t>Uraria</a:t>
            </a:r>
            <a:r>
              <a:rPr lang="en-US">
                <a:solidFill>
                  <a:srgbClr val="404040"/>
                </a:solidFill>
                <a:ea typeface="+mn-lt"/>
                <a:cs typeface="+mn-lt"/>
              </a:rPr>
              <a:t> </a:t>
            </a:r>
            <a:r>
              <a:rPr lang="en-US" err="1">
                <a:solidFill>
                  <a:srgbClr val="404040"/>
                </a:solidFill>
                <a:ea typeface="+mn-lt"/>
                <a:cs typeface="+mn-lt"/>
              </a:rPr>
              <a:t>picta</a:t>
            </a:r>
            <a:endParaRPr lang="en-US" err="1">
              <a:solidFill>
                <a:srgbClr val="404040"/>
              </a:solidFill>
            </a:endParaRPr>
          </a:p>
          <a:p>
            <a:r>
              <a:rPr lang="en-US">
                <a:solidFill>
                  <a:srgbClr val="404040"/>
                </a:solidFill>
                <a:ea typeface="+mn-lt"/>
                <a:cs typeface="+mn-lt"/>
              </a:rPr>
              <a:t>Solanum indicum</a:t>
            </a:r>
            <a:endParaRPr lang="en-US">
              <a:solidFill>
                <a:srgbClr val="404040"/>
              </a:solidFill>
            </a:endParaRPr>
          </a:p>
          <a:p>
            <a:r>
              <a:rPr lang="en-US">
                <a:solidFill>
                  <a:srgbClr val="404040"/>
                </a:solidFill>
                <a:ea typeface="+mn-lt"/>
                <a:cs typeface="+mn-lt"/>
              </a:rPr>
              <a:t>Solanum </a:t>
            </a:r>
            <a:r>
              <a:rPr lang="en-US" err="1">
                <a:solidFill>
                  <a:srgbClr val="404040"/>
                </a:solidFill>
                <a:ea typeface="+mn-lt"/>
                <a:cs typeface="+mn-lt"/>
              </a:rPr>
              <a:t>xanthocarpum</a:t>
            </a:r>
            <a:endParaRPr lang="en-US" err="1">
              <a:solidFill>
                <a:srgbClr val="404040"/>
              </a:solidFill>
            </a:endParaRPr>
          </a:p>
          <a:p>
            <a:r>
              <a:rPr lang="en-US">
                <a:ea typeface="+mn-lt"/>
                <a:cs typeface="+mn-lt"/>
              </a:rPr>
              <a:t>Tribulus </a:t>
            </a:r>
            <a:r>
              <a:rPr lang="en-US" err="1">
                <a:ea typeface="+mn-lt"/>
                <a:cs typeface="+mn-lt"/>
              </a:rPr>
              <a:t>terrestris</a:t>
            </a:r>
            <a:endParaRPr lang="en-US" err="1"/>
          </a:p>
          <a:p>
            <a:endParaRPr lang="en-US"/>
          </a:p>
          <a:p>
            <a:endParaRPr lang="en-US">
              <a:solidFill>
                <a:srgbClr val="404040"/>
              </a:solidFill>
            </a:endParaRPr>
          </a:p>
          <a:p>
            <a:endParaRPr lang="en-US">
              <a:solidFill>
                <a:srgbClr val="000000"/>
              </a:solidFill>
            </a:endParaRPr>
          </a:p>
          <a:p>
            <a:endParaRPr lang="en-US">
              <a:solidFill>
                <a:srgbClr val="404040"/>
              </a:solidFill>
            </a:endParaRPr>
          </a:p>
        </p:txBody>
      </p:sp>
      <p:sp>
        <p:nvSpPr>
          <p:cNvPr id="9" name="TextBox 8">
            <a:extLst>
              <a:ext uri="{FF2B5EF4-FFF2-40B4-BE49-F238E27FC236}">
                <a16:creationId xmlns:a16="http://schemas.microsoft.com/office/drawing/2014/main" xmlns="" id="{73E5A2BF-2987-2EA7-E267-94DC6A72CDB5}"/>
              </a:ext>
            </a:extLst>
          </p:cNvPr>
          <p:cNvSpPr txBox="1"/>
          <p:nvPr/>
        </p:nvSpPr>
        <p:spPr>
          <a:xfrm>
            <a:off x="5981899" y="2871909"/>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u="sng"/>
              <a:t>Family</a:t>
            </a:r>
          </a:p>
        </p:txBody>
      </p:sp>
      <p:sp>
        <p:nvSpPr>
          <p:cNvPr id="10" name="TextBox 9">
            <a:extLst>
              <a:ext uri="{FF2B5EF4-FFF2-40B4-BE49-F238E27FC236}">
                <a16:creationId xmlns:a16="http://schemas.microsoft.com/office/drawing/2014/main" xmlns="" id="{061EBA2A-13C6-C7F9-9473-60E119B17F33}"/>
              </a:ext>
            </a:extLst>
          </p:cNvPr>
          <p:cNvSpPr txBox="1"/>
          <p:nvPr/>
        </p:nvSpPr>
        <p:spPr>
          <a:xfrm>
            <a:off x="8230513" y="2902066"/>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t>Part used</a:t>
            </a:r>
          </a:p>
        </p:txBody>
      </p:sp>
      <p:sp>
        <p:nvSpPr>
          <p:cNvPr id="11" name="TextBox 10">
            <a:extLst>
              <a:ext uri="{FF2B5EF4-FFF2-40B4-BE49-F238E27FC236}">
                <a16:creationId xmlns:a16="http://schemas.microsoft.com/office/drawing/2014/main" xmlns="" id="{6317D447-4D54-7DE3-EDE3-3F5DF7E44645}"/>
              </a:ext>
            </a:extLst>
          </p:cNvPr>
          <p:cNvSpPr txBox="1"/>
          <p:nvPr/>
        </p:nvSpPr>
        <p:spPr>
          <a:xfrm>
            <a:off x="6039852" y="3359031"/>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latin typeface="Mangal"/>
                <a:ea typeface="+mn-lt"/>
                <a:cs typeface="+mn-lt"/>
              </a:rPr>
              <a:t>Fabaceac</a:t>
            </a:r>
            <a:endParaRPr lang="en-US" sz="1600">
              <a:latin typeface="Mangal"/>
              <a:cs typeface="Mangal"/>
            </a:endParaRPr>
          </a:p>
          <a:p>
            <a:endParaRPr lang="en-US" sz="1600">
              <a:latin typeface="Mangal"/>
              <a:ea typeface="+mn-lt"/>
              <a:cs typeface="+mn-lt"/>
            </a:endParaRPr>
          </a:p>
          <a:p>
            <a:r>
              <a:rPr lang="en-US" sz="1600" err="1">
                <a:latin typeface="Mangal"/>
                <a:ea typeface="+mn-lt"/>
                <a:cs typeface="+mn-lt"/>
              </a:rPr>
              <a:t>Fabaceac</a:t>
            </a:r>
            <a:endParaRPr lang="en-US" sz="1600">
              <a:latin typeface="Mangal"/>
              <a:cs typeface="Mangal"/>
            </a:endParaRPr>
          </a:p>
          <a:p>
            <a:endParaRPr lang="en-US" sz="1600">
              <a:latin typeface="Mangal"/>
              <a:ea typeface="+mn-lt"/>
              <a:cs typeface="+mn-lt"/>
            </a:endParaRPr>
          </a:p>
          <a:p>
            <a:r>
              <a:rPr lang="en-US" sz="1600">
                <a:latin typeface="Mangal"/>
                <a:ea typeface="+mn-lt"/>
                <a:cs typeface="+mn-lt"/>
              </a:rPr>
              <a:t>Solanaceae</a:t>
            </a:r>
            <a:endParaRPr lang="en-US" sz="1600">
              <a:latin typeface="Mangal"/>
              <a:cs typeface="Mangal"/>
            </a:endParaRPr>
          </a:p>
          <a:p>
            <a:endParaRPr lang="en-US" sz="1600">
              <a:latin typeface="Mangal"/>
              <a:ea typeface="+mn-lt"/>
              <a:cs typeface="+mn-lt"/>
            </a:endParaRPr>
          </a:p>
          <a:p>
            <a:r>
              <a:rPr lang="en-US" sz="1600">
                <a:latin typeface="Mangal"/>
                <a:ea typeface="+mn-lt"/>
                <a:cs typeface="+mn-lt"/>
              </a:rPr>
              <a:t>Solanaceae</a:t>
            </a:r>
            <a:endParaRPr lang="en-US" sz="1600">
              <a:latin typeface="Mangal"/>
              <a:cs typeface="Mangal"/>
            </a:endParaRPr>
          </a:p>
          <a:p>
            <a:endParaRPr lang="en-US" sz="1600">
              <a:latin typeface="Mangal"/>
              <a:ea typeface="+mn-lt"/>
              <a:cs typeface="+mn-lt"/>
            </a:endParaRPr>
          </a:p>
          <a:p>
            <a:r>
              <a:rPr lang="en-US" sz="1600" err="1">
                <a:latin typeface="Mangal"/>
                <a:ea typeface="+mn-lt"/>
                <a:cs typeface="+mn-lt"/>
              </a:rPr>
              <a:t>Zygophyllaceae</a:t>
            </a:r>
            <a:endParaRPr lang="en-US" sz="1600">
              <a:latin typeface="Mangal"/>
              <a:cs typeface="Mangal"/>
            </a:endParaRPr>
          </a:p>
        </p:txBody>
      </p:sp>
      <p:sp>
        <p:nvSpPr>
          <p:cNvPr id="12" name="TextBox 11">
            <a:extLst>
              <a:ext uri="{FF2B5EF4-FFF2-40B4-BE49-F238E27FC236}">
                <a16:creationId xmlns:a16="http://schemas.microsoft.com/office/drawing/2014/main" xmlns="" id="{89C77FB3-98FE-15B1-6BB0-B1E4CC8D5285}"/>
              </a:ext>
            </a:extLst>
          </p:cNvPr>
          <p:cNvSpPr txBox="1"/>
          <p:nvPr/>
        </p:nvSpPr>
        <p:spPr>
          <a:xfrm>
            <a:off x="8245642" y="3337707"/>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err="1"/>
              <a:t>Panchang</a:t>
            </a:r>
            <a:endParaRPr lang="en-US" sz="1600"/>
          </a:p>
          <a:p>
            <a:pPr marL="285750" indent="-285750">
              <a:buFont typeface="Arial"/>
              <a:buChar char="•"/>
            </a:pPr>
            <a:endParaRPr lang="en-US" sz="1600"/>
          </a:p>
          <a:p>
            <a:pPr marL="285750" indent="-285750" algn="l">
              <a:buFont typeface="Arial"/>
              <a:buChar char="•"/>
            </a:pPr>
            <a:r>
              <a:rPr lang="en-US" sz="1600"/>
              <a:t>Mool</a:t>
            </a:r>
          </a:p>
          <a:p>
            <a:pPr marL="285750" indent="-285750">
              <a:buFont typeface="Arial"/>
              <a:buChar char="•"/>
            </a:pPr>
            <a:endParaRPr lang="en-US" sz="1600"/>
          </a:p>
          <a:p>
            <a:pPr marL="285750" indent="-285750">
              <a:buFont typeface="Arial"/>
              <a:buChar char="•"/>
            </a:pPr>
            <a:r>
              <a:rPr lang="en-US" sz="1600" err="1"/>
              <a:t>Mool,Fal</a:t>
            </a:r>
            <a:endParaRPr lang="en-US" sz="1600"/>
          </a:p>
          <a:p>
            <a:pPr marL="285750" indent="-285750">
              <a:buFont typeface="Arial"/>
              <a:buChar char="•"/>
            </a:pPr>
            <a:endParaRPr lang="en-US" sz="1600"/>
          </a:p>
          <a:p>
            <a:pPr marL="285750" indent="-285750">
              <a:buFont typeface="Arial"/>
              <a:buChar char="•"/>
            </a:pPr>
            <a:r>
              <a:rPr lang="en-US" sz="1600" err="1"/>
              <a:t>Panchang</a:t>
            </a:r>
            <a:endParaRPr lang="en-US" sz="1600"/>
          </a:p>
          <a:p>
            <a:pPr marL="285750" indent="-285750">
              <a:buFont typeface="Arial"/>
              <a:buChar char="•"/>
            </a:pPr>
            <a:endParaRPr lang="en-US" sz="1600"/>
          </a:p>
          <a:p>
            <a:pPr marL="285750" indent="-285750">
              <a:buFont typeface="Arial"/>
              <a:buChar char="•"/>
            </a:pPr>
            <a:r>
              <a:rPr lang="en-US" sz="1600" err="1"/>
              <a:t>Mool,Fal</a:t>
            </a:r>
          </a:p>
        </p:txBody>
      </p:sp>
      <p:sp>
        <p:nvSpPr>
          <p:cNvPr id="7" name="TextBox 6">
            <a:extLst>
              <a:ext uri="{FF2B5EF4-FFF2-40B4-BE49-F238E27FC236}">
                <a16:creationId xmlns:a16="http://schemas.microsoft.com/office/drawing/2014/main" xmlns="" id="{17DA846D-FB4F-0133-92BF-C73DA0D091C2}"/>
              </a:ext>
            </a:extLst>
          </p:cNvPr>
          <p:cNvSpPr txBox="1"/>
          <p:nvPr/>
        </p:nvSpPr>
        <p:spPr>
          <a:xfrm>
            <a:off x="3308195" y="1249865"/>
            <a:ext cx="50756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ea typeface="+mn-lt"/>
                <a:cs typeface="+mn-lt"/>
              </a:rPr>
              <a:t>शालपर्णीपृश्निपर्णीवृहतीद्वयगोक्षुरम्</a:t>
            </a:r>
            <a:r>
              <a:rPr lang="en-US" sz="2400" b="1">
                <a:ea typeface="+mn-lt"/>
                <a:cs typeface="+mn-lt"/>
              </a:rPr>
              <a:t> । </a:t>
            </a:r>
            <a:r>
              <a:rPr lang="en-US" sz="2400" b="1" err="1">
                <a:ea typeface="+mn-lt"/>
                <a:cs typeface="+mn-lt"/>
              </a:rPr>
              <a:t>वातपितहरं</a:t>
            </a:r>
            <a:r>
              <a:rPr lang="en-US" sz="2400" b="1">
                <a:ea typeface="+mn-lt"/>
                <a:cs typeface="+mn-lt"/>
              </a:rPr>
              <a:t> </a:t>
            </a:r>
            <a:r>
              <a:rPr lang="en-US" sz="2400" b="1" err="1">
                <a:ea typeface="+mn-lt"/>
                <a:cs typeface="+mn-lt"/>
              </a:rPr>
              <a:t>वृष्यं</a:t>
            </a:r>
            <a:r>
              <a:rPr lang="en-US" sz="2400" b="1">
                <a:ea typeface="+mn-lt"/>
                <a:cs typeface="+mn-lt"/>
              </a:rPr>
              <a:t> </a:t>
            </a:r>
            <a:r>
              <a:rPr lang="en-US" sz="2400" b="1" err="1">
                <a:ea typeface="+mn-lt"/>
                <a:cs typeface="+mn-lt"/>
              </a:rPr>
              <a:t>कनीयः</a:t>
            </a:r>
            <a:r>
              <a:rPr lang="en-US" sz="2400" b="1">
                <a:ea typeface="+mn-lt"/>
                <a:cs typeface="+mn-lt"/>
              </a:rPr>
              <a:t> </a:t>
            </a:r>
            <a:r>
              <a:rPr lang="en-US" sz="2400" b="1" err="1">
                <a:ea typeface="+mn-lt"/>
                <a:cs typeface="+mn-lt"/>
              </a:rPr>
              <a:t>पञ्चमूलकम्</a:t>
            </a:r>
            <a:r>
              <a:rPr lang="en-US" sz="2400" b="1">
                <a:ea typeface="+mn-lt"/>
                <a:cs typeface="+mn-lt"/>
              </a:rPr>
              <a:t> ||</a:t>
            </a:r>
            <a:endParaRPr lang="en-US" sz="2400" b="1"/>
          </a:p>
          <a:p>
            <a:pPr algn="l"/>
            <a:endParaRPr lang="en-US" sz="2400" b="1"/>
          </a:p>
        </p:txBody>
      </p:sp>
      <p:sp>
        <p:nvSpPr>
          <p:cNvPr id="8" name="TextBox 7">
            <a:extLst>
              <a:ext uri="{FF2B5EF4-FFF2-40B4-BE49-F238E27FC236}">
                <a16:creationId xmlns:a16="http://schemas.microsoft.com/office/drawing/2014/main" xmlns="" id="{B4E8E600-ACD9-11ED-9717-F89DCC535A79}"/>
              </a:ext>
            </a:extLst>
          </p:cNvPr>
          <p:cNvSpPr txBox="1"/>
          <p:nvPr/>
        </p:nvSpPr>
        <p:spPr>
          <a:xfrm>
            <a:off x="8196146" y="208620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ea typeface="+mn-lt"/>
                <a:cs typeface="+mn-lt"/>
              </a:rPr>
              <a:t>(</a:t>
            </a:r>
            <a:r>
              <a:rPr lang="en-US" sz="2000" b="1" err="1">
                <a:solidFill>
                  <a:schemeClr val="accent2"/>
                </a:solidFill>
                <a:ea typeface="+mn-lt"/>
                <a:cs typeface="+mn-lt"/>
              </a:rPr>
              <a:t>चक्रदत्त</a:t>
            </a:r>
            <a:r>
              <a:rPr lang="en-US" sz="2000" b="1">
                <a:solidFill>
                  <a:schemeClr val="accent2"/>
                </a:solidFill>
                <a:ea typeface="+mn-lt"/>
                <a:cs typeface="+mn-lt"/>
              </a:rPr>
              <a:t>)</a:t>
            </a:r>
            <a:endParaRPr lang="en-US" sz="2000" b="1">
              <a:solidFill>
                <a:schemeClr val="accent2"/>
              </a:solidFill>
            </a:endParaRPr>
          </a:p>
          <a:p>
            <a:pPr algn="l"/>
            <a:endParaRPr lang="en-US" sz="2000" b="1">
              <a:solidFill>
                <a:schemeClr val="accent2"/>
              </a:solidFill>
            </a:endParaRPr>
          </a:p>
        </p:txBody>
      </p:sp>
    </p:spTree>
    <p:extLst>
      <p:ext uri="{BB962C8B-B14F-4D97-AF65-F5344CB8AC3E}">
        <p14:creationId xmlns:p14="http://schemas.microsoft.com/office/powerpoint/2010/main" xmlns="" val="1986323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3516F7-57B5-F86D-3A12-45D1B22EA5B2}"/>
              </a:ext>
            </a:extLst>
          </p:cNvPr>
          <p:cNvSpPr txBox="1"/>
          <p:nvPr/>
        </p:nvSpPr>
        <p:spPr>
          <a:xfrm>
            <a:off x="505304" y="946615"/>
            <a:ext cx="891539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3200" b="1" err="1"/>
              <a:t>Anti Microbial</a:t>
            </a:r>
            <a:r>
              <a:rPr lang="en-US" sz="3200" b="1"/>
              <a:t>:-</a:t>
            </a:r>
          </a:p>
        </p:txBody>
      </p:sp>
      <p:sp>
        <p:nvSpPr>
          <p:cNvPr id="2" name="TextBox 1">
            <a:extLst>
              <a:ext uri="{FF2B5EF4-FFF2-40B4-BE49-F238E27FC236}">
                <a16:creationId xmlns:a16="http://schemas.microsoft.com/office/drawing/2014/main" xmlns="" id="{455DCDFE-A8A6-0061-A98E-5F3957E29C24}"/>
              </a:ext>
            </a:extLst>
          </p:cNvPr>
          <p:cNvSpPr txBox="1"/>
          <p:nvPr/>
        </p:nvSpPr>
        <p:spPr>
          <a:xfrm>
            <a:off x="571499" y="2105796"/>
            <a:ext cx="878771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The presence of secondary metabolites like phenolic compounds, saponins, alkaloids, glycosides, flavonoids, terpenoid, phenolic tannins, flavonoids, terpenes etc.</a:t>
            </a:r>
            <a:endParaRPr lang="en-US">
              <a:ea typeface="+mn-lt"/>
              <a:cs typeface="+mn-lt"/>
            </a:endParaRPr>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Nitrogen compounds like  alkaloids, amino acids </a:t>
            </a:r>
            <a:r>
              <a:rPr lang="en-US" sz="2400" err="1">
                <a:ea typeface="+mn-lt"/>
                <a:cs typeface="+mn-lt"/>
              </a:rPr>
              <a:t>etc</a:t>
            </a:r>
            <a:r>
              <a:rPr lang="en-US" sz="2400">
                <a:ea typeface="+mn-lt"/>
                <a:cs typeface="+mn-lt"/>
              </a:rPr>
              <a:t> . </a:t>
            </a:r>
            <a:endParaRPr lang="en-US"/>
          </a:p>
          <a:p>
            <a:pPr marL="285750" indent="-285750">
              <a:buFont typeface="Arial"/>
              <a:buChar char="•"/>
            </a:pP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The alkaloids, saponins, terpenoids, carbohydrates, and flavonoids in plant sources serve as potent antimicrobial agents .</a:t>
            </a:r>
            <a:endParaRPr lang="en-US" sz="2400"/>
          </a:p>
        </p:txBody>
      </p:sp>
    </p:spTree>
    <p:extLst>
      <p:ext uri="{BB962C8B-B14F-4D97-AF65-F5344CB8AC3E}">
        <p14:creationId xmlns:p14="http://schemas.microsoft.com/office/powerpoint/2010/main" xmlns="" val="2504684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26CE6-F975-0626-5D79-61AEF78B2F95}"/>
              </a:ext>
            </a:extLst>
          </p:cNvPr>
          <p:cNvSpPr>
            <a:spLocks noGrp="1"/>
          </p:cNvSpPr>
          <p:nvPr>
            <p:ph type="title"/>
          </p:nvPr>
        </p:nvSpPr>
        <p:spPr>
          <a:xfrm>
            <a:off x="301042" y="94935"/>
            <a:ext cx="8596668" cy="1320800"/>
          </a:xfrm>
        </p:spPr>
        <p:txBody>
          <a:bodyPr>
            <a:normAutofit/>
          </a:bodyPr>
          <a:lstStyle/>
          <a:p>
            <a:r>
              <a:rPr lang="en-US" sz="2800" b="1" err="1">
                <a:solidFill>
                  <a:schemeClr val="tx1"/>
                </a:solidFill>
              </a:rPr>
              <a:t>Anti Bacterial</a:t>
            </a:r>
            <a:r>
              <a:rPr lang="en-US" sz="2800" b="1">
                <a:solidFill>
                  <a:schemeClr val="tx1"/>
                </a:solidFill>
              </a:rPr>
              <a:t> :-</a:t>
            </a:r>
          </a:p>
        </p:txBody>
      </p:sp>
      <p:sp>
        <p:nvSpPr>
          <p:cNvPr id="3" name="Content Placeholder 2">
            <a:extLst>
              <a:ext uri="{FF2B5EF4-FFF2-40B4-BE49-F238E27FC236}">
                <a16:creationId xmlns:a16="http://schemas.microsoft.com/office/drawing/2014/main" xmlns="" id="{4B010502-2874-0C44-5A37-8236CCDAC831}"/>
              </a:ext>
            </a:extLst>
          </p:cNvPr>
          <p:cNvSpPr>
            <a:spLocks noGrp="1"/>
          </p:cNvSpPr>
          <p:nvPr>
            <p:ph idx="1"/>
          </p:nvPr>
        </p:nvSpPr>
        <p:spPr>
          <a:xfrm>
            <a:off x="298393" y="683475"/>
            <a:ext cx="9683911" cy="3880773"/>
          </a:xfrm>
        </p:spPr>
        <p:txBody>
          <a:bodyPr vert="horz" lIns="91440" tIns="45720" rIns="91440" bIns="45720" rtlCol="0" anchor="t">
            <a:noAutofit/>
          </a:bodyPr>
          <a:lstStyle/>
          <a:p>
            <a:r>
              <a:rPr lang="en-US" sz="2400">
                <a:ea typeface="+mn-lt"/>
                <a:cs typeface="+mn-lt"/>
              </a:rPr>
              <a:t>Bactericidal activity is either by damaging the bacterial membrane or by penetrating through the cell wall .</a:t>
            </a:r>
            <a:endParaRPr lang="en-US" sz="2400"/>
          </a:p>
          <a:p>
            <a:r>
              <a:rPr lang="en-US" sz="2400">
                <a:ea typeface="+mn-lt"/>
                <a:cs typeface="+mn-lt"/>
              </a:rPr>
              <a:t> It Interferes with bacterial metabolism or forming complexes with enzymes/substrates or by chelating the ions essential for the survival of bacteria  and  inhibits the attachment of bacteria .</a:t>
            </a:r>
          </a:p>
          <a:p>
            <a:r>
              <a:rPr lang="en-US" sz="2400">
                <a:ea typeface="+mn-lt"/>
                <a:cs typeface="+mn-lt"/>
              </a:rPr>
              <a:t> Tannins bind to the receptor of the cell and thus inhibit the binding of the viruses and also prevent the attachment of proteins essential for viral metabolism .</a:t>
            </a:r>
          </a:p>
          <a:p>
            <a:r>
              <a:rPr lang="en-US" sz="2400">
                <a:ea typeface="+mn-lt"/>
                <a:cs typeface="+mn-lt"/>
              </a:rPr>
              <a:t>Tannins could effectively interact with hydroxyl radicals, quench free radicals, donate hydrogen atoms and form complexes with protein to scavenge the free radicals . Tannins were known to exhibit </a:t>
            </a:r>
            <a:r>
              <a:rPr lang="en-US" sz="2400" err="1">
                <a:ea typeface="+mn-lt"/>
                <a:cs typeface="+mn-lt"/>
              </a:rPr>
              <a:t>Anti Bacterial</a:t>
            </a:r>
            <a:r>
              <a:rPr lang="en-US" sz="2400">
                <a:ea typeface="+mn-lt"/>
                <a:cs typeface="+mn-lt"/>
              </a:rPr>
              <a:t> property .</a:t>
            </a:r>
          </a:p>
          <a:p>
            <a:r>
              <a:rPr lang="en-US" sz="2400">
                <a:ea typeface="+mn-lt"/>
                <a:cs typeface="+mn-lt"/>
              </a:rPr>
              <a:t>Antibacterial activity is against two Gram-positive bacteria: </a:t>
            </a:r>
            <a:r>
              <a:rPr lang="en-US" sz="2400">
                <a:solidFill>
                  <a:srgbClr val="FF0000"/>
                </a:solidFill>
                <a:ea typeface="+mn-lt"/>
                <a:cs typeface="+mn-lt"/>
              </a:rPr>
              <a:t>B. subtilis, S. lutea </a:t>
            </a:r>
            <a:r>
              <a:rPr lang="en-US" sz="2400">
                <a:ea typeface="+mn-lt"/>
                <a:cs typeface="+mn-lt"/>
              </a:rPr>
              <a:t>and two Gram-negative bacteria:</a:t>
            </a:r>
            <a:r>
              <a:rPr lang="en-US" sz="2400">
                <a:solidFill>
                  <a:srgbClr val="FF0000"/>
                </a:solidFill>
                <a:ea typeface="+mn-lt"/>
                <a:cs typeface="+mn-lt"/>
              </a:rPr>
              <a:t> E.coli, Pseudomonas </a:t>
            </a:r>
            <a:r>
              <a:rPr lang="en-US" sz="2400" err="1">
                <a:solidFill>
                  <a:srgbClr val="FF0000"/>
                </a:solidFill>
                <a:ea typeface="+mn-lt"/>
                <a:cs typeface="+mn-lt"/>
              </a:rPr>
              <a:t>spp</a:t>
            </a:r>
            <a:r>
              <a:rPr lang="en-US" sz="2400">
                <a:solidFill>
                  <a:schemeClr val="tx1"/>
                </a:solidFill>
                <a:ea typeface="+mn-lt"/>
                <a:cs typeface="+mn-lt"/>
              </a:rPr>
              <a:t> .</a:t>
            </a:r>
            <a:endParaRPr lang="en-US" sz="2400">
              <a:solidFill>
                <a:schemeClr val="tx1"/>
              </a:solidFill>
            </a:endParaRPr>
          </a:p>
          <a:p>
            <a:endParaRPr lang="en-US" sz="2400"/>
          </a:p>
        </p:txBody>
      </p:sp>
    </p:spTree>
    <p:extLst>
      <p:ext uri="{BB962C8B-B14F-4D97-AF65-F5344CB8AC3E}">
        <p14:creationId xmlns:p14="http://schemas.microsoft.com/office/powerpoint/2010/main" xmlns="" val="832824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xmlns="" id="{39178BE9-53D8-441A-8691-0ED3B464BC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xmlns="" id="{513FBA01-7D03-63D9-CBD4-719CB3C38F46}"/>
              </a:ext>
            </a:extLst>
          </p:cNvPr>
          <p:cNvSpPr txBox="1"/>
          <p:nvPr/>
        </p:nvSpPr>
        <p:spPr>
          <a:xfrm>
            <a:off x="4604239" y="411149"/>
            <a:ext cx="2598646" cy="5539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3008" b="1" kern="1200" err="1">
                <a:solidFill>
                  <a:schemeClr val="accent1"/>
                </a:solidFill>
                <a:latin typeface="+mn-lt"/>
                <a:ea typeface="+mn-lt"/>
                <a:cs typeface="+mn-lt"/>
              </a:rPr>
              <a:t>Dashmool</a:t>
            </a:r>
            <a:endParaRPr lang="en-US" sz="3200" b="1">
              <a:solidFill>
                <a:schemeClr val="accent1"/>
              </a:solidFill>
            </a:endParaRPr>
          </a:p>
        </p:txBody>
      </p:sp>
      <p:sp>
        <p:nvSpPr>
          <p:cNvPr id="226" name="Arrow: Left-Right-Up 225">
            <a:extLst>
              <a:ext uri="{FF2B5EF4-FFF2-40B4-BE49-F238E27FC236}">
                <a16:creationId xmlns:a16="http://schemas.microsoft.com/office/drawing/2014/main" xmlns="" id="{2CCDAC33-640C-182F-0376-DDC6CFA2DE15}"/>
              </a:ext>
            </a:extLst>
          </p:cNvPr>
          <p:cNvSpPr/>
          <p:nvPr/>
        </p:nvSpPr>
        <p:spPr>
          <a:xfrm>
            <a:off x="2011069" y="1007317"/>
            <a:ext cx="7061377" cy="345275"/>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xmlns="" id="{EE474A5C-6A3A-723A-0739-ECFE8793348E}"/>
              </a:ext>
            </a:extLst>
          </p:cNvPr>
          <p:cNvSpPr txBox="1"/>
          <p:nvPr/>
        </p:nvSpPr>
        <p:spPr>
          <a:xfrm>
            <a:off x="6858779" y="1708630"/>
            <a:ext cx="50953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2400" kern="1200">
                <a:latin typeface="+mn-lt"/>
                <a:ea typeface="+mn-lt"/>
                <a:cs typeface="+mn-lt"/>
              </a:rPr>
              <a:t>Interferes with bacterial metabolism ( By chelating the ions &amp; inhibition to attachment of bacteria on cell )</a:t>
            </a:r>
            <a:endParaRPr lang="en-US" sz="2400"/>
          </a:p>
        </p:txBody>
      </p:sp>
      <p:sp>
        <p:nvSpPr>
          <p:cNvPr id="232" name="TextBox 231">
            <a:extLst>
              <a:ext uri="{FF2B5EF4-FFF2-40B4-BE49-F238E27FC236}">
                <a16:creationId xmlns:a16="http://schemas.microsoft.com/office/drawing/2014/main" xmlns="" id="{3967BE0A-6DB0-9120-E463-1AD5D14A3589}"/>
              </a:ext>
            </a:extLst>
          </p:cNvPr>
          <p:cNvSpPr txBox="1"/>
          <p:nvPr/>
        </p:nvSpPr>
        <p:spPr>
          <a:xfrm>
            <a:off x="1515359" y="1708629"/>
            <a:ext cx="25986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2400" kern="1200" err="1">
                <a:latin typeface="+mn-lt"/>
                <a:ea typeface="+mn-lt"/>
                <a:cs typeface="+mn-lt"/>
              </a:rPr>
              <a:t>Anti viral</a:t>
            </a:r>
            <a:endParaRPr lang="en-US" sz="2400"/>
          </a:p>
        </p:txBody>
      </p:sp>
      <p:sp>
        <p:nvSpPr>
          <p:cNvPr id="233" name="TextBox 232">
            <a:extLst>
              <a:ext uri="{FF2B5EF4-FFF2-40B4-BE49-F238E27FC236}">
                <a16:creationId xmlns:a16="http://schemas.microsoft.com/office/drawing/2014/main" xmlns="" id="{524279FD-7FE1-AFA9-9801-FDD315E0FD27}"/>
              </a:ext>
            </a:extLst>
          </p:cNvPr>
          <p:cNvSpPr txBox="1"/>
          <p:nvPr/>
        </p:nvSpPr>
        <p:spPr>
          <a:xfrm>
            <a:off x="1413139" y="2340977"/>
            <a:ext cx="4884645" cy="1228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2400" kern="1200">
                <a:latin typeface="+mn-lt"/>
                <a:ea typeface="+mn-lt"/>
                <a:cs typeface="+mn-lt"/>
              </a:rPr>
              <a:t>Tannins present in </a:t>
            </a:r>
            <a:r>
              <a:rPr lang="en-US" sz="2400" kern="1200" err="1">
                <a:latin typeface="+mn-lt"/>
                <a:ea typeface="+mn-lt"/>
                <a:cs typeface="+mn-lt"/>
              </a:rPr>
              <a:t>dashmool</a:t>
            </a:r>
            <a:r>
              <a:rPr lang="en-US" sz="2400" kern="1200">
                <a:latin typeface="+mn-lt"/>
                <a:ea typeface="+mn-lt"/>
                <a:cs typeface="+mn-lt"/>
              </a:rPr>
              <a:t>  binds to the receptor of cells.</a:t>
            </a:r>
            <a:endParaRPr lang="en-US" sz="2400"/>
          </a:p>
        </p:txBody>
      </p:sp>
      <p:sp>
        <p:nvSpPr>
          <p:cNvPr id="234" name="TextBox 233">
            <a:extLst>
              <a:ext uri="{FF2B5EF4-FFF2-40B4-BE49-F238E27FC236}">
                <a16:creationId xmlns:a16="http://schemas.microsoft.com/office/drawing/2014/main" xmlns="" id="{4361BD08-F14D-2957-95C6-D5CEB93BCAA8}"/>
              </a:ext>
            </a:extLst>
          </p:cNvPr>
          <p:cNvSpPr txBox="1"/>
          <p:nvPr/>
        </p:nvSpPr>
        <p:spPr>
          <a:xfrm>
            <a:off x="1380371" y="3695182"/>
            <a:ext cx="43084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2400" kern="1200">
                <a:latin typeface="+mn-lt"/>
                <a:ea typeface="+mn-lt"/>
                <a:cs typeface="+mn-lt"/>
              </a:rPr>
              <a:t>Inhibits the binding of virus</a:t>
            </a:r>
            <a:r>
              <a:rPr lang="en-US" sz="2400">
                <a:ea typeface="+mn-lt"/>
                <a:cs typeface="+mn-lt"/>
              </a:rPr>
              <a:t> .</a:t>
            </a:r>
            <a:endParaRPr lang="en-US" sz="2400"/>
          </a:p>
        </p:txBody>
      </p:sp>
      <p:sp>
        <p:nvSpPr>
          <p:cNvPr id="235" name="TextBox 234">
            <a:extLst>
              <a:ext uri="{FF2B5EF4-FFF2-40B4-BE49-F238E27FC236}">
                <a16:creationId xmlns:a16="http://schemas.microsoft.com/office/drawing/2014/main" xmlns="" id="{6FEED581-8D8F-9A82-41A8-7DD665107C57}"/>
              </a:ext>
            </a:extLst>
          </p:cNvPr>
          <p:cNvSpPr txBox="1"/>
          <p:nvPr/>
        </p:nvSpPr>
        <p:spPr>
          <a:xfrm>
            <a:off x="1510958" y="4640029"/>
            <a:ext cx="40390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2400" kern="1200">
                <a:latin typeface="+mn-lt"/>
                <a:ea typeface="+mn-ea"/>
                <a:cs typeface="+mn-cs"/>
              </a:rPr>
              <a:t>Also prevent attachment to protein of the virus</a:t>
            </a:r>
            <a:r>
              <a:rPr lang="en-US" sz="2400"/>
              <a:t> .</a:t>
            </a:r>
          </a:p>
        </p:txBody>
      </p:sp>
      <p:sp>
        <p:nvSpPr>
          <p:cNvPr id="236" name="TextBox 235">
            <a:extLst>
              <a:ext uri="{FF2B5EF4-FFF2-40B4-BE49-F238E27FC236}">
                <a16:creationId xmlns:a16="http://schemas.microsoft.com/office/drawing/2014/main" xmlns="" id="{A251FB4D-5115-E85A-7F7B-0EBF8D51CD82}"/>
              </a:ext>
            </a:extLst>
          </p:cNvPr>
          <p:cNvSpPr txBox="1"/>
          <p:nvPr/>
        </p:nvSpPr>
        <p:spPr>
          <a:xfrm>
            <a:off x="1571099" y="5868047"/>
            <a:ext cx="3713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29768">
              <a:spcAft>
                <a:spcPts val="600"/>
              </a:spcAft>
            </a:pPr>
            <a:r>
              <a:rPr lang="en-US" sz="2400" kern="1200">
                <a:latin typeface="+mn-lt"/>
                <a:ea typeface="+mn-lt"/>
                <a:cs typeface="+mn-lt"/>
              </a:rPr>
              <a:t>Inhibits viral replication</a:t>
            </a:r>
            <a:r>
              <a:rPr lang="en-US" sz="2400">
                <a:ea typeface="+mn-lt"/>
                <a:cs typeface="+mn-lt"/>
              </a:rPr>
              <a:t> .</a:t>
            </a:r>
            <a:endParaRPr lang="en-US" sz="2400"/>
          </a:p>
        </p:txBody>
      </p:sp>
      <p:sp>
        <p:nvSpPr>
          <p:cNvPr id="237" name="Arrow: Down 236">
            <a:extLst>
              <a:ext uri="{FF2B5EF4-FFF2-40B4-BE49-F238E27FC236}">
                <a16:creationId xmlns:a16="http://schemas.microsoft.com/office/drawing/2014/main" xmlns="" id="{8DD672E2-4E6A-C551-3861-4F964FCC0C83}"/>
              </a:ext>
            </a:extLst>
          </p:cNvPr>
          <p:cNvSpPr/>
          <p:nvPr/>
        </p:nvSpPr>
        <p:spPr>
          <a:xfrm>
            <a:off x="2007219" y="1231281"/>
            <a:ext cx="176561" cy="5854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Arrow: Down 238">
            <a:extLst>
              <a:ext uri="{FF2B5EF4-FFF2-40B4-BE49-F238E27FC236}">
                <a16:creationId xmlns:a16="http://schemas.microsoft.com/office/drawing/2014/main" xmlns="" id="{AEE5AE0F-8F44-3AFC-A158-9A8DBE7C969E}"/>
              </a:ext>
            </a:extLst>
          </p:cNvPr>
          <p:cNvSpPr/>
          <p:nvPr/>
        </p:nvSpPr>
        <p:spPr>
          <a:xfrm flipH="1">
            <a:off x="8920975" y="1240573"/>
            <a:ext cx="167268" cy="5575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Arrow: Down 239">
            <a:extLst>
              <a:ext uri="{FF2B5EF4-FFF2-40B4-BE49-F238E27FC236}">
                <a16:creationId xmlns:a16="http://schemas.microsoft.com/office/drawing/2014/main" xmlns="" id="{02044880-028A-C3C1-B83E-7D582FF9D362}"/>
              </a:ext>
            </a:extLst>
          </p:cNvPr>
          <p:cNvSpPr/>
          <p:nvPr/>
        </p:nvSpPr>
        <p:spPr>
          <a:xfrm>
            <a:off x="2081559" y="3396474"/>
            <a:ext cx="111512" cy="28807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Arrow: Down 241">
            <a:extLst>
              <a:ext uri="{FF2B5EF4-FFF2-40B4-BE49-F238E27FC236}">
                <a16:creationId xmlns:a16="http://schemas.microsoft.com/office/drawing/2014/main" xmlns="" id="{8B775098-D9CC-5B9E-1279-4074833AFAB4}"/>
              </a:ext>
            </a:extLst>
          </p:cNvPr>
          <p:cNvSpPr/>
          <p:nvPr/>
        </p:nvSpPr>
        <p:spPr>
          <a:xfrm>
            <a:off x="2076914" y="5403694"/>
            <a:ext cx="111512" cy="5575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Arrow: Down 252">
            <a:extLst>
              <a:ext uri="{FF2B5EF4-FFF2-40B4-BE49-F238E27FC236}">
                <a16:creationId xmlns:a16="http://schemas.microsoft.com/office/drawing/2014/main" xmlns="" id="{1AA2AAFD-EE6D-BBDE-101D-7D556F9DBF17}"/>
              </a:ext>
            </a:extLst>
          </p:cNvPr>
          <p:cNvSpPr/>
          <p:nvPr/>
        </p:nvSpPr>
        <p:spPr>
          <a:xfrm flipH="1">
            <a:off x="2076914" y="4256047"/>
            <a:ext cx="111512" cy="4460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Arrow: Down 254">
            <a:extLst>
              <a:ext uri="{FF2B5EF4-FFF2-40B4-BE49-F238E27FC236}">
                <a16:creationId xmlns:a16="http://schemas.microsoft.com/office/drawing/2014/main" xmlns="" id="{A6D96500-F436-4528-3DB8-C63F9083A310}"/>
              </a:ext>
            </a:extLst>
          </p:cNvPr>
          <p:cNvSpPr/>
          <p:nvPr/>
        </p:nvSpPr>
        <p:spPr>
          <a:xfrm>
            <a:off x="2086207" y="2118730"/>
            <a:ext cx="46465" cy="3066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89369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B675D-73E1-F6C0-C6B8-C0660BC3E712}"/>
              </a:ext>
            </a:extLst>
          </p:cNvPr>
          <p:cNvSpPr>
            <a:spLocks noGrp="1"/>
          </p:cNvSpPr>
          <p:nvPr>
            <p:ph type="title"/>
          </p:nvPr>
        </p:nvSpPr>
        <p:spPr>
          <a:xfrm>
            <a:off x="368415" y="2059"/>
            <a:ext cx="8596668" cy="1320800"/>
          </a:xfrm>
        </p:spPr>
        <p:txBody>
          <a:bodyPr/>
          <a:lstStyle/>
          <a:p>
            <a:r>
              <a:rPr lang="en-US" sz="2800" b="1" err="1">
                <a:solidFill>
                  <a:schemeClr val="tx1"/>
                </a:solidFill>
              </a:rPr>
              <a:t>Anti oxidant</a:t>
            </a:r>
            <a:r>
              <a:rPr lang="en-US" sz="2800" b="1">
                <a:solidFill>
                  <a:schemeClr val="tx1"/>
                </a:solidFill>
              </a:rPr>
              <a:t> :-</a:t>
            </a:r>
          </a:p>
        </p:txBody>
      </p:sp>
      <p:sp>
        <p:nvSpPr>
          <p:cNvPr id="3" name="TextBox 2">
            <a:extLst>
              <a:ext uri="{FF2B5EF4-FFF2-40B4-BE49-F238E27FC236}">
                <a16:creationId xmlns:a16="http://schemas.microsoft.com/office/drawing/2014/main" xmlns="" id="{D3625035-BDC6-009E-DCE1-EAFA8013759F}"/>
              </a:ext>
            </a:extLst>
          </p:cNvPr>
          <p:cNvSpPr txBox="1"/>
          <p:nvPr/>
        </p:nvSpPr>
        <p:spPr>
          <a:xfrm>
            <a:off x="365553" y="659027"/>
            <a:ext cx="918930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 The antioxidant, properties manifested  due to the secondary metabolites present in it.</a:t>
            </a:r>
          </a:p>
          <a:p>
            <a:pPr marL="285750" indent="-285750">
              <a:buFont typeface="Arial"/>
              <a:buChar char="•"/>
            </a:pPr>
            <a:r>
              <a:rPr lang="en-US" sz="2400">
                <a:ea typeface="+mn-lt"/>
                <a:cs typeface="+mn-lt"/>
              </a:rPr>
              <a:t>The stem parts of </a:t>
            </a:r>
            <a:r>
              <a:rPr lang="en-US" sz="2400" err="1">
                <a:ea typeface="+mn-lt"/>
                <a:cs typeface="+mn-lt"/>
              </a:rPr>
              <a:t>Dashmool</a:t>
            </a:r>
            <a:r>
              <a:rPr lang="en-US" sz="2400">
                <a:ea typeface="+mn-lt"/>
                <a:cs typeface="+mn-lt"/>
              </a:rPr>
              <a:t> would serve as a potent source of antioxidants. the activity noted may be due to the appreciable amount of phenols, flavonoids, tannins and vitamin C .</a:t>
            </a:r>
            <a:endParaRPr lang="en-US" sz="2400"/>
          </a:p>
          <a:p>
            <a:pPr marL="285750" indent="-285750">
              <a:buFont typeface="Arial"/>
              <a:buChar char="•"/>
            </a:pPr>
            <a:r>
              <a:rPr lang="en-US" sz="2400">
                <a:ea typeface="+mn-lt"/>
                <a:cs typeface="+mn-lt"/>
              </a:rPr>
              <a:t>Vitamin C is predominantly present in root extract followed by leaves and stem Ascorbic acid primarily present in plants acts as good reducing agent by donating hydrogen, breaking the radical chain, and reacts with peroxides .</a:t>
            </a:r>
          </a:p>
          <a:p>
            <a:pPr marL="285750" indent="-285750">
              <a:buFont typeface="Arial"/>
              <a:buChar char="•"/>
            </a:pPr>
            <a:r>
              <a:rPr lang="en-US" sz="2400">
                <a:ea typeface="+mn-lt"/>
                <a:cs typeface="+mn-lt"/>
              </a:rPr>
              <a:t> The  Phenolic compounds exhibit their antioxidant property by quenching the free radicals or chelate the metal ions or neutralize them by transferring the electrons or hydrogen. </a:t>
            </a:r>
          </a:p>
          <a:p>
            <a:pPr marL="285750" indent="-285750">
              <a:buFont typeface="Arial"/>
              <a:buChar char="•"/>
            </a:pPr>
            <a:r>
              <a:rPr lang="en-US" sz="2400">
                <a:ea typeface="+mn-lt"/>
                <a:cs typeface="+mn-lt"/>
              </a:rPr>
              <a:t>Thus the presence of these secondary metabolites in </a:t>
            </a:r>
            <a:r>
              <a:rPr lang="en-US" sz="2400" err="1">
                <a:ea typeface="+mn-lt"/>
                <a:cs typeface="+mn-lt"/>
              </a:rPr>
              <a:t>Dashmool</a:t>
            </a:r>
            <a:r>
              <a:rPr lang="en-US" sz="2400">
                <a:ea typeface="+mn-lt"/>
                <a:cs typeface="+mn-lt"/>
              </a:rPr>
              <a:t> could act as antioxidants to scavenge any type of reactive oxygen species and prevent oxidative damage.</a:t>
            </a:r>
          </a:p>
          <a:p>
            <a:endParaRPr lang="en-US" sz="2400"/>
          </a:p>
        </p:txBody>
      </p:sp>
    </p:spTree>
    <p:extLst>
      <p:ext uri="{BB962C8B-B14F-4D97-AF65-F5344CB8AC3E}">
        <p14:creationId xmlns:p14="http://schemas.microsoft.com/office/powerpoint/2010/main" xmlns="" val="2135428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1" name="Rectangle 30">
            <a:extLst>
              <a:ext uri="{FF2B5EF4-FFF2-40B4-BE49-F238E27FC236}">
                <a16:creationId xmlns:a16="http://schemas.microsoft.com/office/drawing/2014/main" xmlns="" id="{BDDE9CD4-0E0A-4129-8689-A89C4E9A6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85DB3CA2-FA66-42B9-90EF-394894352D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xmlns="" id="{2C8D0718-07C6-45A2-A743-BC64673C96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FAE7BCCE-817C-4933-A587-F1EF87D4B4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xmlns="" id="{0E96C1E8-3E07-4AF1-BA61-7FB948F90A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a16="http://schemas.microsoft.com/office/drawing/2014/main" xmlns="" id="{B3B592D1-4031-4144-A2DB-B2D8F8C738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xmlns="" id="{55CB28D4-D6D1-4DB7-B557-D5FF65237B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xmlns="" id="{F69D97D4-6031-4064-9BBA-2E96839A3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8">
              <a:extLst>
                <a:ext uri="{FF2B5EF4-FFF2-40B4-BE49-F238E27FC236}">
                  <a16:creationId xmlns:a16="http://schemas.microsoft.com/office/drawing/2014/main" xmlns="" id="{BAF978AE-97B1-4224-A562-EBCE373A12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9">
              <a:extLst>
                <a:ext uri="{FF2B5EF4-FFF2-40B4-BE49-F238E27FC236}">
                  <a16:creationId xmlns:a16="http://schemas.microsoft.com/office/drawing/2014/main" xmlns="" id="{3A18250B-41A2-4BA7-9E5C-679CF3AEFB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xmlns="" id="{C8751ECC-5286-4332-9942-2D01B71359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xmlns="" id="{5952A4A6-F619-458C-A026-6E5D6AF15D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78" name="Diagram 77">
            <a:extLst>
              <a:ext uri="{FF2B5EF4-FFF2-40B4-BE49-F238E27FC236}">
                <a16:creationId xmlns:a16="http://schemas.microsoft.com/office/drawing/2014/main" xmlns="" id="{8A8500E8-788C-436D-CF8C-2F03CAA8B1EF}"/>
              </a:ext>
            </a:extLst>
          </p:cNvPr>
          <p:cNvGraphicFramePr/>
          <p:nvPr>
            <p:extLst>
              <p:ext uri="{D42A27DB-BD31-4B8C-83A1-F6EECF244321}">
                <p14:modId xmlns:p14="http://schemas.microsoft.com/office/powerpoint/2010/main" xmlns="" val="616082700"/>
              </p:ext>
            </p:extLst>
          </p:nvPr>
        </p:nvGraphicFramePr>
        <p:xfrm>
          <a:off x="538975" y="791738"/>
          <a:ext cx="7919429" cy="6200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46" name="TextBox 1245">
            <a:extLst>
              <a:ext uri="{FF2B5EF4-FFF2-40B4-BE49-F238E27FC236}">
                <a16:creationId xmlns:a16="http://schemas.microsoft.com/office/drawing/2014/main" xmlns="" id="{C7B6FDCE-8F19-A35F-C495-77E89382F343}"/>
              </a:ext>
            </a:extLst>
          </p:cNvPr>
          <p:cNvSpPr txBox="1"/>
          <p:nvPr/>
        </p:nvSpPr>
        <p:spPr>
          <a:xfrm>
            <a:off x="3521927" y="794524"/>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u="sng" err="1">
                <a:solidFill>
                  <a:schemeClr val="accent2"/>
                </a:solidFill>
              </a:rPr>
              <a:t>Dashmool</a:t>
            </a:r>
            <a:endParaRPr lang="en-US" sz="3200" b="1" u="sng">
              <a:solidFill>
                <a:schemeClr val="accent2"/>
              </a:solidFill>
            </a:endParaRPr>
          </a:p>
        </p:txBody>
      </p:sp>
      <p:sp>
        <p:nvSpPr>
          <p:cNvPr id="1335" name="Arrow: Left-Right-Up 1334">
            <a:extLst>
              <a:ext uri="{FF2B5EF4-FFF2-40B4-BE49-F238E27FC236}">
                <a16:creationId xmlns:a16="http://schemas.microsoft.com/office/drawing/2014/main" xmlns="" id="{DDAF414D-695E-7BC6-412D-D5D7907D072B}"/>
              </a:ext>
            </a:extLst>
          </p:cNvPr>
          <p:cNvSpPr/>
          <p:nvPr/>
        </p:nvSpPr>
        <p:spPr>
          <a:xfrm>
            <a:off x="1654098" y="1379962"/>
            <a:ext cx="5677828" cy="501806"/>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2141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7CEB0-D4BC-3F10-3905-D2C00C363439}"/>
              </a:ext>
            </a:extLst>
          </p:cNvPr>
          <p:cNvSpPr>
            <a:spLocks noGrp="1"/>
          </p:cNvSpPr>
          <p:nvPr>
            <p:ph type="title"/>
          </p:nvPr>
        </p:nvSpPr>
        <p:spPr>
          <a:xfrm>
            <a:off x="183064" y="208005"/>
            <a:ext cx="8596668" cy="1320800"/>
          </a:xfrm>
        </p:spPr>
        <p:txBody>
          <a:bodyPr/>
          <a:lstStyle/>
          <a:p>
            <a:r>
              <a:rPr lang="en-US" sz="2800" b="1">
                <a:solidFill>
                  <a:schemeClr val="tx1"/>
                </a:solidFill>
              </a:rPr>
              <a:t>Anti Diabetic :-</a:t>
            </a:r>
          </a:p>
        </p:txBody>
      </p:sp>
      <p:sp>
        <p:nvSpPr>
          <p:cNvPr id="3" name="TextBox 2">
            <a:extLst>
              <a:ext uri="{FF2B5EF4-FFF2-40B4-BE49-F238E27FC236}">
                <a16:creationId xmlns:a16="http://schemas.microsoft.com/office/drawing/2014/main" xmlns="" id="{182B78D9-6095-FBB2-362D-D498EA3F1CF1}"/>
              </a:ext>
            </a:extLst>
          </p:cNvPr>
          <p:cNvSpPr txBox="1"/>
          <p:nvPr/>
        </p:nvSpPr>
        <p:spPr>
          <a:xfrm>
            <a:off x="185350" y="864972"/>
            <a:ext cx="968357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ea typeface="+mn-lt"/>
                <a:cs typeface="+mn-lt"/>
              </a:rPr>
              <a:t>Chronic low-grade inflammation is associated with insulin resistance, a key factor in the development of type 2 diabetes,by reducing inflammation, </a:t>
            </a:r>
            <a:r>
              <a:rPr lang="en-US" sz="2400" err="1">
                <a:ea typeface="+mn-lt"/>
                <a:cs typeface="+mn-lt"/>
              </a:rPr>
              <a:t>dashmool</a:t>
            </a:r>
            <a:r>
              <a:rPr lang="en-US" sz="2400">
                <a:ea typeface="+mn-lt"/>
                <a:cs typeface="+mn-lt"/>
              </a:rPr>
              <a:t> may improve insulin sensitivity and glucose metabolism.</a:t>
            </a:r>
            <a:endParaRPr lang="en-US" sz="2400"/>
          </a:p>
          <a:p>
            <a:pPr marL="342900" indent="-342900">
              <a:buFont typeface="Arial"/>
              <a:buChar char="•"/>
            </a:pPr>
            <a:r>
              <a:rPr lang="en-US" sz="2400">
                <a:ea typeface="+mn-lt"/>
                <a:cs typeface="+mn-lt"/>
              </a:rPr>
              <a:t> Oxidative stress plays a crucial role in the pathogenesis of diabetes by causing damage to pancreatic beta cells and impairing insulin signaling. Antioxidants help neutralize free radicals and protect pancreatic cells, thereby preserving their function and promoting insulin secretion.</a:t>
            </a:r>
            <a:endParaRPr lang="en-US" sz="2400"/>
          </a:p>
          <a:p>
            <a:pPr marL="342900" indent="-342900">
              <a:buFont typeface="Arial"/>
              <a:buChar char="•"/>
            </a:pPr>
            <a:r>
              <a:rPr lang="en-US" sz="2400">
                <a:ea typeface="+mn-lt"/>
                <a:cs typeface="+mn-lt"/>
              </a:rPr>
              <a:t> They may enhance glucose uptake by peripheral tissues, stimulate insulin release from pancreatic beta cells, and inhibit gluconeogenesis (the production of glucose in the liver). These mechanisms collectively contribute to lowering blood sugar levels and improving glycemic control.</a:t>
            </a:r>
            <a:endParaRPr lang="en-US" sz="2400"/>
          </a:p>
          <a:p>
            <a:pPr marL="342900" indent="-342900" algn="l">
              <a:buFont typeface="Arial"/>
              <a:buChar char="•"/>
            </a:pPr>
            <a:endParaRPr lang="en-US" sz="2400"/>
          </a:p>
        </p:txBody>
      </p:sp>
    </p:spTree>
    <p:extLst>
      <p:ext uri="{BB962C8B-B14F-4D97-AF65-F5344CB8AC3E}">
        <p14:creationId xmlns:p14="http://schemas.microsoft.com/office/powerpoint/2010/main" xmlns="" val="1287260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1EA0E02-583C-3F16-E179-81EC001533F7}"/>
              </a:ext>
            </a:extLst>
          </p:cNvPr>
          <p:cNvSpPr txBox="1"/>
          <p:nvPr/>
        </p:nvSpPr>
        <p:spPr>
          <a:xfrm>
            <a:off x="557561" y="241610"/>
            <a:ext cx="51592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Nerve Protective  Effects :-</a:t>
            </a:r>
          </a:p>
        </p:txBody>
      </p:sp>
      <p:sp>
        <p:nvSpPr>
          <p:cNvPr id="3" name="TextBox 2">
            <a:extLst>
              <a:ext uri="{FF2B5EF4-FFF2-40B4-BE49-F238E27FC236}">
                <a16:creationId xmlns:a16="http://schemas.microsoft.com/office/drawing/2014/main" xmlns="" id="{BA5F5136-2A2B-B2B7-6280-35B7D6E3262D}"/>
              </a:ext>
            </a:extLst>
          </p:cNvPr>
          <p:cNvSpPr txBox="1"/>
          <p:nvPr/>
        </p:nvSpPr>
        <p:spPr>
          <a:xfrm>
            <a:off x="185853" y="775938"/>
            <a:ext cx="93131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 Diabetes often leads to neuropathy,  by nerve damage and pain. </a:t>
            </a:r>
            <a:endParaRPr lang="en-US"/>
          </a:p>
          <a:p>
            <a:pPr marL="342900" indent="-342900">
              <a:buFont typeface="Arial"/>
              <a:buChar char="•"/>
            </a:pPr>
            <a:endParaRPr lang="en-US" sz="2400"/>
          </a:p>
          <a:p>
            <a:pPr marL="342900" indent="-342900">
              <a:buFont typeface="Arial"/>
              <a:buChar char="•"/>
            </a:pPr>
            <a:r>
              <a:rPr lang="en-US" sz="2400" err="1"/>
              <a:t>Dashmool</a:t>
            </a:r>
            <a:r>
              <a:rPr lang="en-US" sz="2400"/>
              <a:t>   possess neuro protective properties that may help alleviate diabetic neuropathic pain and prevent further nerve damage. </a:t>
            </a:r>
            <a:endParaRPr lang="en-US"/>
          </a:p>
        </p:txBody>
      </p:sp>
      <p:sp>
        <p:nvSpPr>
          <p:cNvPr id="4" name="TextBox 3">
            <a:extLst>
              <a:ext uri="{FF2B5EF4-FFF2-40B4-BE49-F238E27FC236}">
                <a16:creationId xmlns:a16="http://schemas.microsoft.com/office/drawing/2014/main" xmlns="" id="{82B5E82F-1671-FED7-8BF1-9F145BBB02B3}"/>
              </a:ext>
            </a:extLst>
          </p:cNvPr>
          <p:cNvSpPr txBox="1"/>
          <p:nvPr/>
        </p:nvSpPr>
        <p:spPr>
          <a:xfrm>
            <a:off x="571500" y="3219914"/>
            <a:ext cx="64509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Sedative and Anxiolytic Effect :-</a:t>
            </a:r>
          </a:p>
        </p:txBody>
      </p:sp>
      <p:sp>
        <p:nvSpPr>
          <p:cNvPr id="5" name="TextBox 4">
            <a:extLst>
              <a:ext uri="{FF2B5EF4-FFF2-40B4-BE49-F238E27FC236}">
                <a16:creationId xmlns:a16="http://schemas.microsoft.com/office/drawing/2014/main" xmlns="" id="{72457B83-CE96-83BB-02B8-9976B1F73B04}"/>
              </a:ext>
            </a:extLst>
          </p:cNvPr>
          <p:cNvSpPr txBox="1"/>
          <p:nvPr/>
        </p:nvSpPr>
        <p:spPr>
          <a:xfrm>
            <a:off x="288072" y="4019084"/>
            <a:ext cx="875556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t>Pain can often be accompanied by anxiety and sleep disturbances. Some constituents of </a:t>
            </a:r>
            <a:r>
              <a:rPr lang="en-US" sz="2400" err="1"/>
              <a:t>Dashmool</a:t>
            </a:r>
            <a:r>
              <a:rPr lang="en-US" sz="2400"/>
              <a:t> possess sedative and anxiolytic properties, promoting relaxation and improving sleep quality, which can indirectly alleviate pain and enhance overall well-being. </a:t>
            </a:r>
            <a:endParaRPr lang="en-US"/>
          </a:p>
        </p:txBody>
      </p:sp>
    </p:spTree>
    <p:extLst>
      <p:ext uri="{BB962C8B-B14F-4D97-AF65-F5344CB8AC3E}">
        <p14:creationId xmlns:p14="http://schemas.microsoft.com/office/powerpoint/2010/main" xmlns="" val="2110672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7D76C-222E-B90C-FD29-829E0162A1BD}"/>
              </a:ext>
            </a:extLst>
          </p:cNvPr>
          <p:cNvSpPr>
            <a:spLocks noGrp="1"/>
          </p:cNvSpPr>
          <p:nvPr>
            <p:ph type="title"/>
          </p:nvPr>
        </p:nvSpPr>
        <p:spPr>
          <a:xfrm>
            <a:off x="353346" y="115330"/>
            <a:ext cx="8596668" cy="1320800"/>
          </a:xfrm>
        </p:spPr>
        <p:txBody>
          <a:bodyPr/>
          <a:lstStyle/>
          <a:p>
            <a:r>
              <a:rPr lang="en-US" sz="2800" b="1" err="1">
                <a:solidFill>
                  <a:schemeClr val="tx1"/>
                </a:solidFill>
              </a:rPr>
              <a:t>Renoprotective</a:t>
            </a:r>
            <a:r>
              <a:rPr lang="en-US" sz="2800" b="1">
                <a:solidFill>
                  <a:schemeClr val="tx1"/>
                </a:solidFill>
              </a:rPr>
              <a:t> Effect :-</a:t>
            </a:r>
          </a:p>
        </p:txBody>
      </p:sp>
      <p:sp>
        <p:nvSpPr>
          <p:cNvPr id="3" name="TextBox 2">
            <a:extLst>
              <a:ext uri="{FF2B5EF4-FFF2-40B4-BE49-F238E27FC236}">
                <a16:creationId xmlns:a16="http://schemas.microsoft.com/office/drawing/2014/main" xmlns="" id="{9EE3840A-BD53-B4F1-D651-863645AA88D8}"/>
              </a:ext>
            </a:extLst>
          </p:cNvPr>
          <p:cNvSpPr txBox="1"/>
          <p:nvPr/>
        </p:nvSpPr>
        <p:spPr>
          <a:xfrm>
            <a:off x="216244" y="931904"/>
            <a:ext cx="90863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 Diabetes is a leading cause of kidney disease (diabetic nephropathy). Some constituents of </a:t>
            </a:r>
            <a:r>
              <a:rPr lang="en-US" sz="2400" err="1">
                <a:ea typeface="+mn-lt"/>
                <a:cs typeface="+mn-lt"/>
              </a:rPr>
              <a:t>Dashmool</a:t>
            </a:r>
            <a:r>
              <a:rPr lang="en-US" sz="2400">
                <a:ea typeface="+mn-lt"/>
                <a:cs typeface="+mn-lt"/>
              </a:rPr>
              <a:t>, have been studied for their potential </a:t>
            </a:r>
            <a:r>
              <a:rPr lang="en-US" sz="2400" err="1">
                <a:ea typeface="+mn-lt"/>
                <a:cs typeface="+mn-lt"/>
              </a:rPr>
              <a:t>renoprotective</a:t>
            </a:r>
            <a:r>
              <a:rPr lang="en-US" sz="2400">
                <a:ea typeface="+mn-lt"/>
                <a:cs typeface="+mn-lt"/>
              </a:rPr>
              <a:t> effects, including reducing proteinuria (excess protein in the urine) and protecting against kidney damage.</a:t>
            </a:r>
            <a:endParaRPr lang="en-US" sz="2400"/>
          </a:p>
          <a:p>
            <a:pPr marL="285750" indent="-285750" algn="l">
              <a:buFont typeface="Arial"/>
              <a:buChar char="•"/>
            </a:pPr>
            <a:endParaRPr lang="en-US" sz="2400"/>
          </a:p>
        </p:txBody>
      </p:sp>
      <p:sp>
        <p:nvSpPr>
          <p:cNvPr id="4" name="TextBox 3">
            <a:extLst>
              <a:ext uri="{FF2B5EF4-FFF2-40B4-BE49-F238E27FC236}">
                <a16:creationId xmlns:a16="http://schemas.microsoft.com/office/drawing/2014/main" xmlns="" id="{785A9B25-5B2C-1385-392C-DCA94C61EFCB}"/>
              </a:ext>
            </a:extLst>
          </p:cNvPr>
          <p:cNvSpPr txBox="1"/>
          <p:nvPr/>
        </p:nvSpPr>
        <p:spPr>
          <a:xfrm>
            <a:off x="375851" y="3356920"/>
            <a:ext cx="49056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err="1"/>
              <a:t>Rgulation</a:t>
            </a:r>
            <a:r>
              <a:rPr lang="en-US" sz="2800" b="1"/>
              <a:t> of Lipid Profile :-</a:t>
            </a:r>
          </a:p>
        </p:txBody>
      </p:sp>
      <p:graphicFrame>
        <p:nvGraphicFramePr>
          <p:cNvPr id="11" name="TextBox 4">
            <a:extLst>
              <a:ext uri="{FF2B5EF4-FFF2-40B4-BE49-F238E27FC236}">
                <a16:creationId xmlns:a16="http://schemas.microsoft.com/office/drawing/2014/main" xmlns="" id="{E49CC708-F081-D1F3-A637-08DFD6EEFC7F}"/>
              </a:ext>
            </a:extLst>
          </p:cNvPr>
          <p:cNvGraphicFramePr/>
          <p:nvPr>
            <p:extLst>
              <p:ext uri="{D42A27DB-BD31-4B8C-83A1-F6EECF244321}">
                <p14:modId xmlns:p14="http://schemas.microsoft.com/office/powerpoint/2010/main" xmlns="" val="1469534757"/>
              </p:ext>
            </p:extLst>
          </p:nvPr>
        </p:nvGraphicFramePr>
        <p:xfrm>
          <a:off x="381231" y="3614275"/>
          <a:ext cx="8933717" cy="304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43248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7463CAA-21E6-6D1D-1500-42BA4E526FAB}"/>
              </a:ext>
            </a:extLst>
          </p:cNvPr>
          <p:cNvSpPr txBox="1"/>
          <p:nvPr/>
        </p:nvSpPr>
        <p:spPr>
          <a:xfrm>
            <a:off x="494270" y="916458"/>
            <a:ext cx="48438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Promote </a:t>
            </a:r>
            <a:r>
              <a:rPr lang="en-US" sz="2800" b="1" err="1"/>
              <a:t>Digesition</a:t>
            </a:r>
            <a:r>
              <a:rPr lang="en-US" sz="2800" b="1"/>
              <a:t> :-</a:t>
            </a:r>
          </a:p>
        </p:txBody>
      </p:sp>
      <p:graphicFrame>
        <p:nvGraphicFramePr>
          <p:cNvPr id="5" name="TextBox 2">
            <a:extLst>
              <a:ext uri="{FF2B5EF4-FFF2-40B4-BE49-F238E27FC236}">
                <a16:creationId xmlns:a16="http://schemas.microsoft.com/office/drawing/2014/main" xmlns="" id="{758EACC6-AB82-9D76-211B-8EBE6DD68841}"/>
              </a:ext>
            </a:extLst>
          </p:cNvPr>
          <p:cNvGraphicFramePr/>
          <p:nvPr/>
        </p:nvGraphicFramePr>
        <p:xfrm>
          <a:off x="128716" y="2095500"/>
          <a:ext cx="10394089" cy="415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50340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D920209C-E85B-4D6F-A56F-724F5ADA81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xmlns="" id="{9125522E-1DFD-4F78-912B-B922A2D39D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FDA72C10-FE9D-49B3-80CB-A7EE8BCB3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xmlns="" id="{6E7DF470-1055-45E4-AB9D-11E42EC53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6AA35CFF-3837-4B7F-B875-718AC2E14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62F41804-A347-47E3-8BD8-BD00CF2F64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xmlns="" id="{76894B81-EE9C-4546-BCFA-DD9ED2C0A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xmlns="" id="{3AF181D1-71AC-43D8-A6E1-D4C488D5D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xmlns="" id="{4132D661-917C-4D2D-8E37-8590B55D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xmlns="" id="{7969643D-8B71-434D-A235-68CB241F9D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DF15C24A-4BCF-47C0-B2FA-76A0EF338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6" name="Rectangle 25">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5379E51-D00F-BDCE-2702-EC859D6A4AFA}"/>
              </a:ext>
            </a:extLst>
          </p:cNvPr>
          <p:cNvSpPr txBox="1"/>
          <p:nvPr/>
        </p:nvSpPr>
        <p:spPr>
          <a:xfrm>
            <a:off x="652481" y="1382486"/>
            <a:ext cx="3547581" cy="40930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4400" b="1">
                <a:solidFill>
                  <a:schemeClr val="accent1"/>
                </a:solidFill>
                <a:latin typeface="+mj-lt"/>
                <a:ea typeface="+mj-ea"/>
                <a:cs typeface="+mj-cs"/>
              </a:rPr>
              <a:t>Strengthens Bone Health :-</a:t>
            </a:r>
          </a:p>
        </p:txBody>
      </p:sp>
      <p:grpSp>
        <p:nvGrpSpPr>
          <p:cNvPr id="28" name="Group 27">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29" name="Straight Connector 28">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9" name="Rectangle 38">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C86C61A-D40C-5DA5-C71D-E0DF685E35D8}"/>
              </a:ext>
            </a:extLst>
          </p:cNvPr>
          <p:cNvSpPr txBox="1"/>
          <p:nvPr/>
        </p:nvSpPr>
        <p:spPr>
          <a:xfrm>
            <a:off x="2749378" y="1652716"/>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aphicFrame>
        <p:nvGraphicFramePr>
          <p:cNvPr id="10" name="TextBox 4">
            <a:extLst>
              <a:ext uri="{FF2B5EF4-FFF2-40B4-BE49-F238E27FC236}">
                <a16:creationId xmlns:a16="http://schemas.microsoft.com/office/drawing/2014/main" xmlns="" id="{F75790E6-F8E2-3137-4B29-9F5B4836487D}"/>
              </a:ext>
            </a:extLst>
          </p:cNvPr>
          <p:cNvGraphicFramePr/>
          <p:nvPr>
            <p:extLst>
              <p:ext uri="{D42A27DB-BD31-4B8C-83A1-F6EECF244321}">
                <p14:modId xmlns:p14="http://schemas.microsoft.com/office/powerpoint/2010/main" xmlns="" val="218583671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971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9EF2C-DE9A-64DD-EF3D-EB382DF11854}"/>
              </a:ext>
            </a:extLst>
          </p:cNvPr>
          <p:cNvSpPr>
            <a:spLocks noGrp="1"/>
          </p:cNvSpPr>
          <p:nvPr>
            <p:ph type="title"/>
          </p:nvPr>
        </p:nvSpPr>
        <p:spPr>
          <a:xfrm>
            <a:off x="389261" y="609600"/>
            <a:ext cx="8596668" cy="795338"/>
          </a:xfrm>
        </p:spPr>
        <p:txBody>
          <a:bodyPr/>
          <a:lstStyle/>
          <a:p>
            <a:r>
              <a:rPr lang="en-US" b="1" err="1"/>
              <a:t>बृहत्पञ्चमूल</a:t>
            </a:r>
            <a:endParaRPr lang="en-US" b="1"/>
          </a:p>
        </p:txBody>
      </p:sp>
      <p:sp>
        <p:nvSpPr>
          <p:cNvPr id="6" name="TextBox 5">
            <a:extLst>
              <a:ext uri="{FF2B5EF4-FFF2-40B4-BE49-F238E27FC236}">
                <a16:creationId xmlns:a16="http://schemas.microsoft.com/office/drawing/2014/main" xmlns="" id="{63CF9AFE-C5E6-FA4D-BEEA-A2EB7C76F619}"/>
              </a:ext>
            </a:extLst>
          </p:cNvPr>
          <p:cNvSpPr txBox="1"/>
          <p:nvPr/>
        </p:nvSpPr>
        <p:spPr>
          <a:xfrm>
            <a:off x="381001" y="1719261"/>
            <a:ext cx="9417843" cy="1938992"/>
          </a:xfrm>
          <a:prstGeom prst="rect">
            <a:avLst/>
          </a:prstGeom>
          <a:noFill/>
        </p:spPr>
        <p:txBody>
          <a:bodyPr wrap="square" lIns="91440" tIns="45720" rIns="91440" bIns="45720" rtlCol="0" anchor="t">
            <a:spAutoFit/>
          </a:bodyPr>
          <a:lstStyle/>
          <a:p>
            <a:pPr algn="l"/>
            <a:r>
              <a:rPr lang="en-US" sz="2400" b="1" err="1"/>
              <a:t>श्रीफलः</a:t>
            </a:r>
            <a:r>
              <a:rPr lang="en-US" sz="2400" b="1"/>
              <a:t> </a:t>
            </a:r>
            <a:r>
              <a:rPr lang="en-US" sz="2400" b="1" err="1"/>
              <a:t>सर्वतोभद्रा</a:t>
            </a:r>
            <a:r>
              <a:rPr lang="en-US" sz="2400" b="1"/>
              <a:t> </a:t>
            </a:r>
            <a:r>
              <a:rPr lang="en-US" sz="2400" b="1" err="1"/>
              <a:t>पाटला</a:t>
            </a:r>
            <a:r>
              <a:rPr lang="en-US" sz="2400" b="1"/>
              <a:t> </a:t>
            </a:r>
            <a:r>
              <a:rPr lang="en-US" sz="2400" b="1" err="1"/>
              <a:t>गणिकारिका</a:t>
            </a:r>
            <a:r>
              <a:rPr lang="en-US" sz="2400" b="1"/>
              <a:t> । </a:t>
            </a:r>
            <a:r>
              <a:rPr lang="en-US" sz="2400" b="1" err="1"/>
              <a:t>श्योनाकः</a:t>
            </a:r>
            <a:r>
              <a:rPr lang="en-US" sz="2400" b="1"/>
              <a:t> </a:t>
            </a:r>
            <a:r>
              <a:rPr lang="en-US" sz="2400" b="1" err="1"/>
              <a:t>पञ्चभिश्चैतैः</a:t>
            </a:r>
            <a:r>
              <a:rPr lang="en-US" sz="2400" b="1"/>
              <a:t> </a:t>
            </a:r>
            <a:r>
              <a:rPr lang="en-US" sz="2400" b="1" err="1"/>
              <a:t>पञ्चमूलं</a:t>
            </a:r>
            <a:r>
              <a:rPr lang="en-US" sz="2400" b="1"/>
              <a:t> </a:t>
            </a:r>
            <a:r>
              <a:rPr lang="en-US" sz="2400" b="1" err="1"/>
              <a:t>महन्मतम्</a:t>
            </a:r>
            <a:r>
              <a:rPr lang="en-US" sz="2400" b="1"/>
              <a:t> ॥29॥
 </a:t>
            </a:r>
            <a:r>
              <a:rPr lang="en-US" sz="2400" b="1" err="1"/>
              <a:t>पञ्चमूलं</a:t>
            </a:r>
            <a:r>
              <a:rPr lang="en-US" sz="2400" b="1"/>
              <a:t> </a:t>
            </a:r>
            <a:r>
              <a:rPr lang="en-US" sz="2400" b="1" err="1"/>
              <a:t>महत्</a:t>
            </a:r>
            <a:r>
              <a:rPr lang="en-US" sz="2400" b="1"/>
              <a:t> </a:t>
            </a:r>
            <a:r>
              <a:rPr lang="en-US" sz="2400" b="1" err="1"/>
              <a:t>तिक्तं</a:t>
            </a:r>
            <a:r>
              <a:rPr lang="en-US" sz="2400" b="1"/>
              <a:t> </a:t>
            </a:r>
            <a:r>
              <a:rPr lang="en-US" sz="2400" b="1" err="1"/>
              <a:t>कषायं</a:t>
            </a:r>
            <a:r>
              <a:rPr lang="en-US" sz="2400" b="1"/>
              <a:t> </a:t>
            </a:r>
            <a:r>
              <a:rPr lang="en-US" sz="2400" b="1" err="1"/>
              <a:t>कफवातनुत्</a:t>
            </a:r>
            <a:r>
              <a:rPr lang="en-US" sz="2400" b="1"/>
              <a:t> । </a:t>
            </a:r>
            <a:r>
              <a:rPr lang="en-US" sz="2400" b="1" err="1"/>
              <a:t>मधुरं</a:t>
            </a:r>
            <a:r>
              <a:rPr lang="en-US" sz="2400" b="1"/>
              <a:t> </a:t>
            </a:r>
            <a:r>
              <a:rPr lang="en-US" sz="2400" b="1" err="1"/>
              <a:t>श्वासकासघ्नमुष्णं</a:t>
            </a:r>
            <a:r>
              <a:rPr lang="en-US" sz="2400" b="1"/>
              <a:t> </a:t>
            </a:r>
            <a:r>
              <a:rPr lang="en-US" sz="2400" b="1" err="1"/>
              <a:t>लघ्वग्निदीपनम्</a:t>
            </a:r>
            <a:r>
              <a:rPr lang="en-US" sz="2400" b="1"/>
              <a:t> ॥3०</a:t>
            </a:r>
          </a:p>
        </p:txBody>
      </p:sp>
      <p:sp>
        <p:nvSpPr>
          <p:cNvPr id="8" name="TextBox 7">
            <a:extLst>
              <a:ext uri="{FF2B5EF4-FFF2-40B4-BE49-F238E27FC236}">
                <a16:creationId xmlns:a16="http://schemas.microsoft.com/office/drawing/2014/main" xmlns="" id="{10EAE456-6C61-1986-423C-8CE4C061D11B}"/>
              </a:ext>
            </a:extLst>
          </p:cNvPr>
          <p:cNvSpPr txBox="1"/>
          <p:nvPr/>
        </p:nvSpPr>
        <p:spPr>
          <a:xfrm>
            <a:off x="6939621" y="3314424"/>
            <a:ext cx="3408555" cy="830997"/>
          </a:xfrm>
          <a:prstGeom prst="rect">
            <a:avLst/>
          </a:prstGeom>
          <a:noFill/>
        </p:spPr>
        <p:txBody>
          <a:bodyPr wrap="square" lIns="91440" tIns="45720" rIns="91440" bIns="45720" rtlCol="0" anchor="t">
            <a:spAutoFit/>
          </a:bodyPr>
          <a:lstStyle/>
          <a:p>
            <a:r>
              <a:rPr lang="en-US" sz="2400" b="1">
                <a:solidFill>
                  <a:schemeClr val="accent2"/>
                </a:solidFill>
              </a:rPr>
              <a:t>(</a:t>
            </a:r>
            <a:r>
              <a:rPr lang="en-US" sz="2400" b="1" err="1">
                <a:solidFill>
                  <a:schemeClr val="accent2"/>
                </a:solidFill>
              </a:rPr>
              <a:t>भा</a:t>
            </a:r>
            <a:r>
              <a:rPr lang="en-US" sz="2400" b="1">
                <a:solidFill>
                  <a:schemeClr val="accent2"/>
                </a:solidFill>
              </a:rPr>
              <a:t>. </a:t>
            </a:r>
            <a:r>
              <a:rPr lang="en-US" sz="2400" b="1" err="1">
                <a:solidFill>
                  <a:schemeClr val="accent2"/>
                </a:solidFill>
              </a:rPr>
              <a:t>प्र</a:t>
            </a:r>
            <a:r>
              <a:rPr lang="en-US" sz="2400" b="1">
                <a:solidFill>
                  <a:schemeClr val="accent2"/>
                </a:solidFill>
              </a:rPr>
              <a:t>. </a:t>
            </a:r>
            <a:r>
              <a:rPr lang="en-US" sz="2400" b="1" err="1">
                <a:solidFill>
                  <a:schemeClr val="accent2"/>
                </a:solidFill>
                <a:ea typeface="+mn-lt"/>
                <a:cs typeface="+mn-lt"/>
              </a:rPr>
              <a:t>गुडूच्यादिवर्ग</a:t>
            </a:r>
            <a:r>
              <a:rPr lang="en-US" sz="2400" b="1">
                <a:solidFill>
                  <a:schemeClr val="accent2"/>
                </a:solidFill>
                <a:ea typeface="+mn-lt"/>
                <a:cs typeface="+mn-lt"/>
              </a:rPr>
              <a:t> 3)</a:t>
            </a:r>
            <a:endParaRPr lang="en-US" b="1" err="1">
              <a:solidFill>
                <a:schemeClr val="accent2"/>
              </a:solidFill>
            </a:endParaRPr>
          </a:p>
          <a:p>
            <a:endParaRPr lang="en-US" sz="2400" b="1"/>
          </a:p>
        </p:txBody>
      </p:sp>
      <p:sp>
        <p:nvSpPr>
          <p:cNvPr id="9" name="TextBox 8">
            <a:extLst>
              <a:ext uri="{FF2B5EF4-FFF2-40B4-BE49-F238E27FC236}">
                <a16:creationId xmlns:a16="http://schemas.microsoft.com/office/drawing/2014/main" xmlns="" id="{BDE1304F-69CA-3E2D-7B92-F097F1EA8D6D}"/>
              </a:ext>
            </a:extLst>
          </p:cNvPr>
          <p:cNvSpPr txBox="1"/>
          <p:nvPr/>
        </p:nvSpPr>
        <p:spPr>
          <a:xfrm>
            <a:off x="142875" y="3972576"/>
            <a:ext cx="6215062" cy="461665"/>
          </a:xfrm>
          <a:prstGeom prst="rect">
            <a:avLst/>
          </a:prstGeom>
          <a:noFill/>
        </p:spPr>
        <p:txBody>
          <a:bodyPr wrap="square" rtlCol="0">
            <a:spAutoFit/>
          </a:bodyPr>
          <a:lstStyle/>
          <a:p>
            <a:pPr algn="l"/>
            <a:r>
              <a:rPr lang="en-US" sz="2400" b="1" err="1"/>
              <a:t>लक्षण</a:t>
            </a:r>
            <a:r>
              <a:rPr lang="en-US" sz="2400" b="1"/>
              <a:t> </a:t>
            </a:r>
            <a:r>
              <a:rPr lang="en-US" sz="2400" b="1" err="1"/>
              <a:t>और</a:t>
            </a:r>
            <a:r>
              <a:rPr lang="en-US" sz="2400" b="1"/>
              <a:t> </a:t>
            </a:r>
            <a:r>
              <a:rPr lang="en-US" sz="2400" b="1" err="1"/>
              <a:t>गुण</a:t>
            </a:r>
            <a:r>
              <a:rPr lang="en-US" sz="2400" b="1"/>
              <a:t> :-</a:t>
            </a:r>
          </a:p>
        </p:txBody>
      </p:sp>
      <p:sp>
        <p:nvSpPr>
          <p:cNvPr id="11" name="TextBox 10">
            <a:extLst>
              <a:ext uri="{FF2B5EF4-FFF2-40B4-BE49-F238E27FC236}">
                <a16:creationId xmlns:a16="http://schemas.microsoft.com/office/drawing/2014/main" xmlns="" id="{7F755EC8-2DD3-E3FE-011A-8F974A85A10F}"/>
              </a:ext>
            </a:extLst>
          </p:cNvPr>
          <p:cNvSpPr txBox="1"/>
          <p:nvPr/>
        </p:nvSpPr>
        <p:spPr>
          <a:xfrm>
            <a:off x="2489596" y="3981387"/>
            <a:ext cx="5200651" cy="1200329"/>
          </a:xfrm>
          <a:prstGeom prst="rect">
            <a:avLst/>
          </a:prstGeom>
          <a:noFill/>
        </p:spPr>
        <p:txBody>
          <a:bodyPr wrap="square" lIns="91440" tIns="45720" rIns="91440" bIns="45720" rtlCol="0" anchor="t">
            <a:spAutoFit/>
          </a:bodyPr>
          <a:lstStyle/>
          <a:p>
            <a:r>
              <a:rPr lang="en-US" sz="2400" err="1"/>
              <a:t>बेल</a:t>
            </a:r>
            <a:r>
              <a:rPr lang="en-US" sz="2400"/>
              <a:t>, </a:t>
            </a:r>
            <a:r>
              <a:rPr lang="en-US" sz="2400" err="1"/>
              <a:t>गम्भारी</a:t>
            </a:r>
            <a:r>
              <a:rPr lang="en-US" sz="2400"/>
              <a:t>, </a:t>
            </a:r>
            <a:r>
              <a:rPr lang="en-US" sz="2400" err="1"/>
              <a:t>पाढल</a:t>
            </a:r>
            <a:r>
              <a:rPr lang="en-US" sz="2400"/>
              <a:t>, </a:t>
            </a:r>
            <a:r>
              <a:rPr lang="en-US" sz="2400" err="1"/>
              <a:t>अरनी</a:t>
            </a:r>
            <a:r>
              <a:rPr lang="en-US" sz="2400"/>
              <a:t> </a:t>
            </a:r>
            <a:r>
              <a:rPr lang="en-US" sz="2400" err="1"/>
              <a:t>और</a:t>
            </a:r>
            <a:r>
              <a:rPr lang="en-US" sz="2400"/>
              <a:t> </a:t>
            </a:r>
            <a:r>
              <a:rPr lang="en-US" sz="2400" err="1"/>
              <a:t>सोनापाठा</a:t>
            </a:r>
            <a:r>
              <a:rPr lang="en-US" sz="2400"/>
              <a:t> </a:t>
            </a:r>
            <a:r>
              <a:rPr lang="en-US" sz="2400" err="1"/>
              <a:t>इन</a:t>
            </a:r>
            <a:r>
              <a:rPr lang="en-US" sz="2400"/>
              <a:t> </a:t>
            </a:r>
            <a:r>
              <a:rPr lang="en-US" sz="2400" err="1"/>
              <a:t>पाँचों</a:t>
            </a:r>
            <a:r>
              <a:rPr lang="en-US" sz="2400"/>
              <a:t> </a:t>
            </a:r>
            <a:r>
              <a:rPr lang="en-US" sz="2400" err="1"/>
              <a:t>वृक्षों</a:t>
            </a:r>
            <a:r>
              <a:rPr lang="en-US" sz="2400"/>
              <a:t> </a:t>
            </a:r>
            <a:r>
              <a:rPr lang="en-US" sz="2400" err="1"/>
              <a:t>के</a:t>
            </a:r>
            <a:r>
              <a:rPr lang="en-US" sz="2400"/>
              <a:t> </a:t>
            </a:r>
            <a:r>
              <a:rPr lang="en-US" sz="2400" err="1"/>
              <a:t>मूल</a:t>
            </a:r>
            <a:r>
              <a:rPr lang="en-US" sz="2400"/>
              <a:t> </a:t>
            </a:r>
            <a:r>
              <a:rPr lang="en-US" sz="2400" err="1"/>
              <a:t>एकत्र</a:t>
            </a:r>
            <a:r>
              <a:rPr lang="en-US" sz="2400"/>
              <a:t> </a:t>
            </a:r>
            <a:r>
              <a:rPr lang="en-US" sz="2400" err="1"/>
              <a:t>करने</a:t>
            </a:r>
            <a:r>
              <a:rPr lang="en-US" sz="2400"/>
              <a:t> </a:t>
            </a:r>
            <a:r>
              <a:rPr lang="en-US" sz="2400" err="1"/>
              <a:t>से</a:t>
            </a:r>
            <a:r>
              <a:rPr lang="en-US" sz="2400"/>
              <a:t> ‘</a:t>
            </a:r>
            <a:r>
              <a:rPr lang="en-US" sz="2400" err="1"/>
              <a:t>बृहत्</a:t>
            </a:r>
            <a:r>
              <a:rPr lang="en-US" sz="2400"/>
              <a:t> </a:t>
            </a:r>
            <a:r>
              <a:rPr lang="en-US" sz="2400" err="1"/>
              <a:t>पञ्चमूल</a:t>
            </a:r>
            <a:r>
              <a:rPr lang="en-US" sz="2400"/>
              <a:t>’ </a:t>
            </a:r>
            <a:r>
              <a:rPr lang="en-US" sz="2400" err="1"/>
              <a:t>होता</a:t>
            </a:r>
            <a:r>
              <a:rPr lang="en-US" sz="2400"/>
              <a:t> है |</a:t>
            </a:r>
          </a:p>
        </p:txBody>
      </p:sp>
      <p:sp>
        <p:nvSpPr>
          <p:cNvPr id="12" name="TextBox 11">
            <a:extLst>
              <a:ext uri="{FF2B5EF4-FFF2-40B4-BE49-F238E27FC236}">
                <a16:creationId xmlns:a16="http://schemas.microsoft.com/office/drawing/2014/main" xmlns="" id="{AB302787-2E33-E610-04E1-7A471B76F172}"/>
              </a:ext>
            </a:extLst>
          </p:cNvPr>
          <p:cNvSpPr txBox="1"/>
          <p:nvPr/>
        </p:nvSpPr>
        <p:spPr>
          <a:xfrm>
            <a:off x="2358627" y="5458745"/>
            <a:ext cx="6617493" cy="1200329"/>
          </a:xfrm>
          <a:prstGeom prst="rect">
            <a:avLst/>
          </a:prstGeom>
          <a:noFill/>
        </p:spPr>
        <p:txBody>
          <a:bodyPr wrap="square" rtlCol="0">
            <a:spAutoFit/>
          </a:bodyPr>
          <a:lstStyle/>
          <a:p>
            <a:pPr algn="l"/>
            <a:r>
              <a:rPr lang="en-US" sz="2400" b="1" err="1"/>
              <a:t>गुण</a:t>
            </a:r>
            <a:r>
              <a:rPr lang="en-US" sz="2400" b="1"/>
              <a:t> -   </a:t>
            </a:r>
            <a:r>
              <a:rPr lang="en-US" sz="2400" err="1"/>
              <a:t>तिक्त</a:t>
            </a:r>
            <a:r>
              <a:rPr lang="en-US" sz="2400"/>
              <a:t>, </a:t>
            </a:r>
            <a:r>
              <a:rPr lang="en-US" sz="2400" err="1"/>
              <a:t>कषाय</a:t>
            </a:r>
            <a:r>
              <a:rPr lang="en-US" sz="2400"/>
              <a:t> </a:t>
            </a:r>
            <a:r>
              <a:rPr lang="en-US" sz="2400" err="1"/>
              <a:t>तथा</a:t>
            </a:r>
            <a:r>
              <a:rPr lang="en-US" sz="2400"/>
              <a:t> </a:t>
            </a:r>
            <a:r>
              <a:rPr lang="en-US" sz="2400" err="1"/>
              <a:t>मधुर</a:t>
            </a:r>
            <a:r>
              <a:rPr lang="en-US" sz="2400"/>
              <a:t> </a:t>
            </a:r>
            <a:r>
              <a:rPr lang="en-US" sz="2400" err="1"/>
              <a:t>रसयुक्त</a:t>
            </a:r>
            <a:r>
              <a:rPr lang="en-US" sz="2400"/>
              <a:t>, </a:t>
            </a:r>
            <a:r>
              <a:rPr lang="en-US" sz="2400" err="1"/>
              <a:t>कफवात</a:t>
            </a:r>
            <a:r>
              <a:rPr lang="en-US" sz="2400"/>
              <a:t>- </a:t>
            </a:r>
            <a:r>
              <a:rPr lang="en-US" sz="2400" err="1"/>
              <a:t>नाशक</a:t>
            </a:r>
            <a:r>
              <a:rPr lang="en-US" sz="2400"/>
              <a:t> </a:t>
            </a:r>
            <a:r>
              <a:rPr lang="en-US" sz="2400" err="1"/>
              <a:t>एवं</a:t>
            </a:r>
            <a:r>
              <a:rPr lang="en-US" sz="2400"/>
              <a:t> </a:t>
            </a:r>
            <a:r>
              <a:rPr lang="en-US" sz="2400" err="1"/>
              <a:t>श्वास</a:t>
            </a:r>
            <a:r>
              <a:rPr lang="en-US" sz="2400"/>
              <a:t> </a:t>
            </a:r>
            <a:r>
              <a:rPr lang="en-US" sz="2400" err="1"/>
              <a:t>तथा</a:t>
            </a:r>
            <a:r>
              <a:rPr lang="en-US" sz="2400"/>
              <a:t> </a:t>
            </a:r>
            <a:r>
              <a:rPr lang="en-US" sz="2400" err="1"/>
              <a:t>कास</a:t>
            </a:r>
            <a:r>
              <a:rPr lang="en-US" sz="2400"/>
              <a:t> </a:t>
            </a:r>
            <a:r>
              <a:rPr lang="en-US" sz="2400" err="1"/>
              <a:t>को</a:t>
            </a:r>
            <a:r>
              <a:rPr lang="en-US" sz="2400"/>
              <a:t> </a:t>
            </a:r>
            <a:r>
              <a:rPr lang="en-US" sz="2400" err="1"/>
              <a:t>दूर</a:t>
            </a:r>
            <a:r>
              <a:rPr lang="en-US" sz="2400"/>
              <a:t> </a:t>
            </a:r>
            <a:r>
              <a:rPr lang="en-US" sz="2400" err="1"/>
              <a:t>करने</a:t>
            </a:r>
            <a:r>
              <a:rPr lang="en-US" sz="2400"/>
              <a:t> </a:t>
            </a:r>
            <a:r>
              <a:rPr lang="en-US" sz="2400" err="1"/>
              <a:t>वाला</a:t>
            </a:r>
            <a:r>
              <a:rPr lang="en-US" sz="2400"/>
              <a:t>, </a:t>
            </a:r>
            <a:r>
              <a:rPr lang="en-US" sz="2400" err="1"/>
              <a:t>उष्णवीर्य</a:t>
            </a:r>
            <a:r>
              <a:rPr lang="en-US" sz="2400"/>
              <a:t>, </a:t>
            </a:r>
            <a:r>
              <a:rPr lang="en-US" sz="2400" err="1"/>
              <a:t>लघु</a:t>
            </a:r>
            <a:r>
              <a:rPr lang="en-US" sz="2400"/>
              <a:t> </a:t>
            </a:r>
            <a:r>
              <a:rPr lang="en-US" sz="2400" err="1"/>
              <a:t>और</a:t>
            </a:r>
            <a:r>
              <a:rPr lang="en-US" sz="2400"/>
              <a:t> </a:t>
            </a:r>
            <a:r>
              <a:rPr lang="en-US" sz="2400" err="1"/>
              <a:t>अग्निदीपक</a:t>
            </a:r>
            <a:r>
              <a:rPr lang="en-US" sz="2400"/>
              <a:t> </a:t>
            </a:r>
            <a:r>
              <a:rPr lang="en-US" sz="2400" err="1"/>
              <a:t>होता</a:t>
            </a:r>
            <a:r>
              <a:rPr lang="en-US" sz="2400"/>
              <a:t> </a:t>
            </a:r>
            <a:r>
              <a:rPr lang="en-US" sz="2400" err="1"/>
              <a:t>है</a:t>
            </a:r>
            <a:r>
              <a:rPr lang="en-US" sz="2400"/>
              <a:t>।</a:t>
            </a:r>
          </a:p>
        </p:txBody>
      </p:sp>
    </p:spTree>
    <p:extLst>
      <p:ext uri="{BB962C8B-B14F-4D97-AF65-F5344CB8AC3E}">
        <p14:creationId xmlns:p14="http://schemas.microsoft.com/office/powerpoint/2010/main" xmlns="" val="1795247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person standing next to a clock and other objects&#10;&#10;Description automatically generated">
            <a:extLst>
              <a:ext uri="{FF2B5EF4-FFF2-40B4-BE49-F238E27FC236}">
                <a16:creationId xmlns:a16="http://schemas.microsoft.com/office/drawing/2014/main" xmlns="" id="{09176D6B-FFC7-2E44-F69B-FB652115296A}"/>
              </a:ext>
            </a:extLst>
          </p:cNvPr>
          <p:cNvPicPr>
            <a:picLocks noChangeAspect="1"/>
          </p:cNvPicPr>
          <p:nvPr/>
        </p:nvPicPr>
        <p:blipFill rotWithShape="1">
          <a:blip r:embed="rId2"/>
          <a:srcRect l="16579" r="16997" b="-1"/>
          <a:stretch/>
        </p:blipFill>
        <p:spPr>
          <a:xfrm>
            <a:off x="6103820" y="-1"/>
            <a:ext cx="608818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a:extLst>
              <a:ext uri="{FF2B5EF4-FFF2-40B4-BE49-F238E27FC236}">
                <a16:creationId xmlns:a16="http://schemas.microsoft.com/office/drawing/2014/main" xmlns="" id="{6398D8F4-7A11-488A-37F7-66E02AE43C23}"/>
              </a:ext>
            </a:extLst>
          </p:cNvPr>
          <p:cNvSpPr txBox="1"/>
          <p:nvPr/>
        </p:nvSpPr>
        <p:spPr>
          <a:xfrm>
            <a:off x="175528" y="-3717"/>
            <a:ext cx="3851123" cy="13208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3600" b="1">
                <a:solidFill>
                  <a:schemeClr val="accent1"/>
                </a:solidFill>
                <a:latin typeface="+mj-lt"/>
                <a:ea typeface="+mj-ea"/>
                <a:cs typeface="+mj-cs"/>
              </a:rPr>
              <a:t>Dashmool In Women Health :-</a:t>
            </a:r>
          </a:p>
        </p:txBody>
      </p:sp>
      <p:sp>
        <p:nvSpPr>
          <p:cNvPr id="8" name="TextBox 7">
            <a:extLst>
              <a:ext uri="{FF2B5EF4-FFF2-40B4-BE49-F238E27FC236}">
                <a16:creationId xmlns:a16="http://schemas.microsoft.com/office/drawing/2014/main" xmlns="" id="{84F39C03-103C-7855-BCC0-02A490F8F901}"/>
              </a:ext>
            </a:extLst>
          </p:cNvPr>
          <p:cNvSpPr txBox="1"/>
          <p:nvPr/>
        </p:nvSpPr>
        <p:spPr>
          <a:xfrm>
            <a:off x="259163" y="1129102"/>
            <a:ext cx="6843367" cy="383431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1. </a:t>
            </a:r>
            <a:r>
              <a:rPr lang="en-US" sz="2000" b="1">
                <a:solidFill>
                  <a:schemeClr val="tx1">
                    <a:lumMod val="75000"/>
                    <a:lumOff val="25000"/>
                  </a:schemeClr>
                </a:solidFill>
              </a:rPr>
              <a:t>Menstrual Disorders:</a:t>
            </a:r>
            <a:r>
              <a:rPr lang="en-US" sz="2000">
                <a:solidFill>
                  <a:schemeClr val="tx1">
                    <a:lumMod val="75000"/>
                    <a:lumOff val="25000"/>
                  </a:schemeClr>
                </a:solidFill>
              </a:rPr>
              <a:t> </a:t>
            </a:r>
            <a:r>
              <a:rPr lang="en-US" sz="2000" err="1">
                <a:solidFill>
                  <a:schemeClr val="tx1">
                    <a:lumMod val="75000"/>
                    <a:lumOff val="25000"/>
                  </a:schemeClr>
                </a:solidFill>
              </a:rPr>
              <a:t>Dashmool</a:t>
            </a:r>
            <a:r>
              <a:rPr lang="en-US" sz="2000">
                <a:solidFill>
                  <a:schemeClr val="tx1">
                    <a:lumMod val="75000"/>
                    <a:lumOff val="25000"/>
                  </a:schemeClr>
                </a:solidFill>
              </a:rPr>
              <a:t> can help regulate menstrual cycles by balancing hormonal levels and reducing inflammation in the reproductive organs. It may alleviate symptoms like irregular menstruation, excessive bleeding (menorrhagia), and painful menstruation (dysmenorrhea).</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2. </a:t>
            </a:r>
            <a:r>
              <a:rPr lang="en-US" sz="2000" b="1">
                <a:solidFill>
                  <a:schemeClr val="tx1">
                    <a:lumMod val="75000"/>
                    <a:lumOff val="25000"/>
                  </a:schemeClr>
                </a:solidFill>
              </a:rPr>
              <a:t>Fibroids</a:t>
            </a:r>
            <a:r>
              <a:rPr lang="en-US" sz="2000">
                <a:solidFill>
                  <a:schemeClr val="tx1">
                    <a:lumMod val="75000"/>
                    <a:lumOff val="25000"/>
                  </a:schemeClr>
                </a:solidFill>
              </a:rPr>
              <a:t>: Fibroids are benign tumors that develop in the uterus. </a:t>
            </a:r>
            <a:r>
              <a:rPr lang="en-US" sz="2000" err="1">
                <a:solidFill>
                  <a:schemeClr val="tx1">
                    <a:lumMod val="75000"/>
                    <a:lumOff val="25000"/>
                  </a:schemeClr>
                </a:solidFill>
              </a:rPr>
              <a:t>Dashmool's</a:t>
            </a:r>
            <a:r>
              <a:rPr lang="en-US" sz="2000">
                <a:solidFill>
                  <a:schemeClr val="tx1">
                    <a:lumMod val="75000"/>
                    <a:lumOff val="25000"/>
                  </a:schemeClr>
                </a:solidFill>
              </a:rPr>
              <a:t> anti-inflammatory properties may help reduce the size of fibroids and alleviate associated symptoms such as heavy menstrual bleeding and pelvic pain.</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3. </a:t>
            </a:r>
            <a:r>
              <a:rPr lang="en-US" sz="2000" b="1">
                <a:solidFill>
                  <a:schemeClr val="tx1">
                    <a:lumMod val="75000"/>
                    <a:lumOff val="25000"/>
                  </a:schemeClr>
                </a:solidFill>
              </a:rPr>
              <a:t>Endometriosis</a:t>
            </a:r>
            <a:r>
              <a:rPr lang="en-US" sz="2000">
                <a:solidFill>
                  <a:schemeClr val="tx1">
                    <a:lumMod val="75000"/>
                    <a:lumOff val="25000"/>
                  </a:schemeClr>
                </a:solidFill>
              </a:rPr>
              <a:t>: Endometriosis is a condition where the tissue that lines the uterus grows outside of it, causing pelvic pain and infertility. </a:t>
            </a:r>
            <a:r>
              <a:rPr lang="en-US" sz="2000" err="1">
                <a:solidFill>
                  <a:schemeClr val="tx1">
                    <a:lumMod val="75000"/>
                    <a:lumOff val="25000"/>
                  </a:schemeClr>
                </a:solidFill>
              </a:rPr>
              <a:t>Dashmool's</a:t>
            </a:r>
            <a:r>
              <a:rPr lang="en-US" sz="2000">
                <a:solidFill>
                  <a:schemeClr val="tx1">
                    <a:lumMod val="75000"/>
                    <a:lumOff val="25000"/>
                  </a:schemeClr>
                </a:solidFill>
              </a:rPr>
              <a:t> analgesic properties may help alleviate pain associated with endometriosis.</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p:txBody>
      </p:sp>
      <p:cxnSp>
        <p:nvCxnSpPr>
          <p:cNvPr id="25" name="Straight Connector 24">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285273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xmlns=""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xmlns=""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xmlns=""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xmlns=""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xmlns=""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xmlns=""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xmlns=""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xmlns=""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xmlns="" id="{63FCA706-B1A5-E1E1-495A-0220B6AE784C}"/>
              </a:ext>
            </a:extLst>
          </p:cNvPr>
          <p:cNvSpPr txBox="1"/>
          <p:nvPr/>
        </p:nvSpPr>
        <p:spPr>
          <a:xfrm>
            <a:off x="3973635" y="69735"/>
            <a:ext cx="5486220" cy="542335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4. </a:t>
            </a:r>
            <a:r>
              <a:rPr lang="en-US" sz="2000" b="1">
                <a:solidFill>
                  <a:schemeClr val="tx1">
                    <a:lumMod val="75000"/>
                    <a:lumOff val="25000"/>
                  </a:schemeClr>
                </a:solidFill>
              </a:rPr>
              <a:t>Pelvic Inflammatory Disease (PID)</a:t>
            </a:r>
            <a:r>
              <a:rPr lang="en-US" sz="2000">
                <a:solidFill>
                  <a:schemeClr val="tx1">
                    <a:lumMod val="75000"/>
                    <a:lumOff val="25000"/>
                  </a:schemeClr>
                </a:solidFill>
              </a:rPr>
              <a:t>: PID is an infection of the female reproductive organs, often caused by sexually transmitted bacteria. </a:t>
            </a:r>
            <a:r>
              <a:rPr lang="en-US" sz="2000" err="1">
                <a:solidFill>
                  <a:schemeClr val="tx1">
                    <a:lumMod val="75000"/>
                    <a:lumOff val="25000"/>
                  </a:schemeClr>
                </a:solidFill>
              </a:rPr>
              <a:t>Dashmool's</a:t>
            </a:r>
            <a:r>
              <a:rPr lang="en-US" sz="2000">
                <a:solidFill>
                  <a:schemeClr val="tx1">
                    <a:lumMod val="75000"/>
                    <a:lumOff val="25000"/>
                  </a:schemeClr>
                </a:solidFill>
              </a:rPr>
              <a:t> antimicrobial properties may help combat the infection, while its anti-inflammatory effects can reduce inflammation and pain in the pelvic region.</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5. </a:t>
            </a:r>
            <a:r>
              <a:rPr lang="en-US" sz="2000" b="1">
                <a:solidFill>
                  <a:schemeClr val="tx1">
                    <a:lumMod val="75000"/>
                    <a:lumOff val="25000"/>
                  </a:schemeClr>
                </a:solidFill>
              </a:rPr>
              <a:t>Uterine Prolapse</a:t>
            </a:r>
            <a:r>
              <a:rPr lang="en-US" sz="2000">
                <a:solidFill>
                  <a:schemeClr val="tx1">
                    <a:lumMod val="75000"/>
                    <a:lumOff val="25000"/>
                  </a:schemeClr>
                </a:solidFill>
              </a:rPr>
              <a:t>: Uterine prolapse occurs when the uterus descends into the vaginal canal due to weakened pelvic floor muscles. </a:t>
            </a:r>
            <a:r>
              <a:rPr lang="en-US" sz="2000" err="1">
                <a:solidFill>
                  <a:schemeClr val="tx1">
                    <a:lumMod val="75000"/>
                    <a:lumOff val="25000"/>
                  </a:schemeClr>
                </a:solidFill>
              </a:rPr>
              <a:t>Dashmool's</a:t>
            </a:r>
            <a:r>
              <a:rPr lang="en-US" sz="2000">
                <a:solidFill>
                  <a:schemeClr val="tx1">
                    <a:lumMod val="75000"/>
                    <a:lumOff val="25000"/>
                  </a:schemeClr>
                </a:solidFill>
              </a:rPr>
              <a:t> rejuvenating properties may help strengthen the pelvic muscles and support the uterus, potentially reducing the severity of prolapse.</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6. </a:t>
            </a:r>
            <a:r>
              <a:rPr lang="en-US" sz="2000" b="1">
                <a:solidFill>
                  <a:schemeClr val="tx1">
                    <a:lumMod val="75000"/>
                    <a:lumOff val="25000"/>
                  </a:schemeClr>
                </a:solidFill>
              </a:rPr>
              <a:t>Infertility</a:t>
            </a:r>
            <a:r>
              <a:rPr lang="en-US" sz="2000">
                <a:solidFill>
                  <a:schemeClr val="tx1">
                    <a:lumMod val="75000"/>
                    <a:lumOff val="25000"/>
                  </a:schemeClr>
                </a:solidFill>
              </a:rPr>
              <a:t>: In cases of infertility associated with uterine disorders, </a:t>
            </a:r>
            <a:r>
              <a:rPr lang="en-US" sz="2000" err="1">
                <a:solidFill>
                  <a:schemeClr val="tx1">
                    <a:lumMod val="75000"/>
                    <a:lumOff val="25000"/>
                  </a:schemeClr>
                </a:solidFill>
              </a:rPr>
              <a:t>Dashmool</a:t>
            </a:r>
            <a:r>
              <a:rPr lang="en-US" sz="2000">
                <a:solidFill>
                  <a:schemeClr val="tx1">
                    <a:lumMod val="75000"/>
                    <a:lumOff val="25000"/>
                  </a:schemeClr>
                </a:solidFill>
              </a:rPr>
              <a:t> may help improve reproductive health by balancing hormonal levels, reducing inflammation, and promoting overall uterine health.</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p:txBody>
      </p:sp>
      <p:pic>
        <p:nvPicPr>
          <p:cNvPr id="4" name="Picture 3" descr="A person with different symbols around her&#10;&#10;Description automatically generated">
            <a:extLst>
              <a:ext uri="{FF2B5EF4-FFF2-40B4-BE49-F238E27FC236}">
                <a16:creationId xmlns:a16="http://schemas.microsoft.com/office/drawing/2014/main" xmlns="" id="{1E108EFD-513C-0AC8-656A-9560A8D4C9AC}"/>
              </a:ext>
            </a:extLst>
          </p:cNvPr>
          <p:cNvPicPr>
            <a:picLocks noChangeAspect="1"/>
          </p:cNvPicPr>
          <p:nvPr/>
        </p:nvPicPr>
        <p:blipFill rotWithShape="1">
          <a:blip r:embed="rId2"/>
          <a:srcRect l="29398" r="26942"/>
          <a:stretch/>
        </p:blipFill>
        <p:spPr>
          <a:xfrm>
            <a:off x="20" y="-1"/>
            <a:ext cx="410341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0" name="Isosceles Triangle 3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xmlns="" id="{4B20412E-3A4F-0716-F36E-AB0CAB1126EE}"/>
              </a:ext>
            </a:extLst>
          </p:cNvPr>
          <p:cNvSpPr txBox="1"/>
          <p:nvPr/>
        </p:nvSpPr>
        <p:spPr>
          <a:xfrm>
            <a:off x="2188426" y="154723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xmlns="" val="2193420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8517D27-5008-C3C3-3687-7E268E119C4C}"/>
              </a:ext>
            </a:extLst>
          </p:cNvPr>
          <p:cNvSpPr txBox="1"/>
          <p:nvPr/>
        </p:nvSpPr>
        <p:spPr>
          <a:xfrm>
            <a:off x="185853" y="144036"/>
            <a:ext cx="56611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rPr>
              <a:t>Indications In Women Health :-</a:t>
            </a:r>
          </a:p>
        </p:txBody>
      </p:sp>
      <p:sp>
        <p:nvSpPr>
          <p:cNvPr id="3" name="TextBox 2">
            <a:extLst>
              <a:ext uri="{FF2B5EF4-FFF2-40B4-BE49-F238E27FC236}">
                <a16:creationId xmlns:a16="http://schemas.microsoft.com/office/drawing/2014/main" xmlns="" id="{822593CE-7513-1C73-AC22-4670755A57AC}"/>
              </a:ext>
            </a:extLst>
          </p:cNvPr>
          <p:cNvSpPr txBox="1"/>
          <p:nvPr/>
        </p:nvSpPr>
        <p:spPr>
          <a:xfrm>
            <a:off x="185853" y="775938"/>
            <a:ext cx="459244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Dysmenorrhea(menstrual cramps)</a:t>
            </a:r>
            <a:endParaRPr lang="en-US" sz="2400"/>
          </a:p>
          <a:p>
            <a:pPr marL="285750" indent="-285750">
              <a:buFont typeface="Arial"/>
              <a:buChar char="•"/>
            </a:pPr>
            <a:endParaRPr lang="en-US" sz="2400"/>
          </a:p>
          <a:p>
            <a:pPr marL="285750" indent="-285750">
              <a:buFont typeface="Arial"/>
              <a:buChar char="•"/>
            </a:pPr>
            <a:r>
              <a:rPr lang="en-US" sz="2400">
                <a:ea typeface="+mn-lt"/>
                <a:cs typeface="+mn-lt"/>
              </a:rPr>
              <a:t>Recurrent miscarriage</a:t>
            </a:r>
            <a:endParaRPr lang="en-US" sz="2400"/>
          </a:p>
          <a:p>
            <a:pPr marL="285750" indent="-285750">
              <a:buFont typeface="Arial"/>
              <a:buChar char="•"/>
            </a:pPr>
            <a:endParaRPr lang="en-US" sz="2400"/>
          </a:p>
          <a:p>
            <a:pPr marL="285750" indent="-285750">
              <a:buFont typeface="Arial"/>
              <a:buChar char="•"/>
            </a:pPr>
            <a:r>
              <a:rPr lang="en-US" sz="2400">
                <a:ea typeface="+mn-lt"/>
                <a:cs typeface="+mn-lt"/>
              </a:rPr>
              <a:t>Pelvic inflammatory disease</a:t>
            </a:r>
            <a:endParaRPr lang="en-US" sz="2400"/>
          </a:p>
          <a:p>
            <a:pPr marL="285750" indent="-285750">
              <a:buFont typeface="Arial"/>
              <a:buChar char="•"/>
            </a:pPr>
            <a:endParaRPr lang="en-US" sz="2400"/>
          </a:p>
          <a:p>
            <a:pPr marL="285750" indent="-285750">
              <a:buFont typeface="Arial"/>
              <a:buChar char="•"/>
            </a:pPr>
            <a:r>
              <a:rPr lang="en-US" sz="2400">
                <a:ea typeface="+mn-lt"/>
                <a:cs typeface="+mn-lt"/>
              </a:rPr>
              <a:t>Backache</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Various uterine disorders</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For prevention of uterine infections</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Perineal pain</a:t>
            </a:r>
            <a:endParaRPr lang="en-US" sz="2400"/>
          </a:p>
          <a:p>
            <a:pPr marL="285750" indent="-285750">
              <a:buFont typeface="Arial"/>
              <a:buChar char="•"/>
            </a:pPr>
            <a:endParaRPr lang="en-US" sz="2400"/>
          </a:p>
        </p:txBody>
      </p:sp>
      <p:sp>
        <p:nvSpPr>
          <p:cNvPr id="4" name="TextBox 3">
            <a:extLst>
              <a:ext uri="{FF2B5EF4-FFF2-40B4-BE49-F238E27FC236}">
                <a16:creationId xmlns:a16="http://schemas.microsoft.com/office/drawing/2014/main" xmlns="" id="{D1CFD577-F095-AAB3-FBED-DB67C2F3904F}"/>
              </a:ext>
            </a:extLst>
          </p:cNvPr>
          <p:cNvSpPr txBox="1"/>
          <p:nvPr/>
        </p:nvSpPr>
        <p:spPr>
          <a:xfrm>
            <a:off x="5510560" y="836341"/>
            <a:ext cx="3941956"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Inflammation of breasts</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Postpartum complications</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Postpartum fatigue</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Postpartum depression</a:t>
            </a:r>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Partum appetite loss</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Postpartum weakness</a:t>
            </a:r>
            <a:endParaRPr lang="en-US" sz="2400"/>
          </a:p>
          <a:p>
            <a:pPr marL="285750" indent="-285750">
              <a:buFont typeface="Arial"/>
              <a:buChar char="•"/>
            </a:pPr>
            <a:endParaRPr lang="en-US" sz="2400">
              <a:ea typeface="+mn-lt"/>
              <a:cs typeface="+mn-lt"/>
            </a:endParaRPr>
          </a:p>
          <a:p>
            <a:pPr marL="285750" indent="-285750">
              <a:buFont typeface="Arial"/>
              <a:buChar char="•"/>
            </a:pPr>
            <a:r>
              <a:rPr lang="en-US" sz="2400">
                <a:ea typeface="+mn-lt"/>
                <a:cs typeface="+mn-lt"/>
              </a:rPr>
              <a:t>Anemia after pregnancy</a:t>
            </a:r>
            <a:endParaRPr lang="en-US" sz="2400"/>
          </a:p>
          <a:p>
            <a:pPr marL="285750" indent="-285750">
              <a:buFont typeface="Arial"/>
              <a:buChar char="•"/>
            </a:pPr>
            <a:endParaRPr lang="en-US" sz="2400"/>
          </a:p>
          <a:p>
            <a:pPr marL="285750" indent="-285750">
              <a:buFont typeface="Arial"/>
              <a:buChar char="•"/>
            </a:pPr>
            <a:endParaRPr lang="en-US" sz="2400"/>
          </a:p>
        </p:txBody>
      </p:sp>
    </p:spTree>
    <p:extLst>
      <p:ext uri="{BB962C8B-B14F-4D97-AF65-F5344CB8AC3E}">
        <p14:creationId xmlns:p14="http://schemas.microsoft.com/office/powerpoint/2010/main" xmlns="" val="3006463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903CC16-16F7-9756-CC28-2EE104C2B68E}"/>
              </a:ext>
            </a:extLst>
          </p:cNvPr>
          <p:cNvSpPr txBox="1"/>
          <p:nvPr/>
        </p:nvSpPr>
        <p:spPr>
          <a:xfrm>
            <a:off x="302806" y="317436"/>
            <a:ext cx="2743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1"/>
                </a:solidFill>
                <a:ea typeface="+mn-lt"/>
                <a:cs typeface="+mn-lt"/>
              </a:rPr>
              <a:t>Indications :-</a:t>
            </a:r>
            <a:endParaRPr lang="en-US" sz="2800" b="1">
              <a:solidFill>
                <a:schemeClr val="accent1"/>
              </a:solidFill>
            </a:endParaRPr>
          </a:p>
          <a:p>
            <a:pPr algn="l"/>
            <a:endParaRPr lang="en-US" sz="2800" b="1">
              <a:solidFill>
                <a:schemeClr val="accent1"/>
              </a:solidFill>
            </a:endParaRPr>
          </a:p>
        </p:txBody>
      </p:sp>
      <p:sp>
        <p:nvSpPr>
          <p:cNvPr id="3" name="TextBox 2">
            <a:extLst>
              <a:ext uri="{FF2B5EF4-FFF2-40B4-BE49-F238E27FC236}">
                <a16:creationId xmlns:a16="http://schemas.microsoft.com/office/drawing/2014/main" xmlns="" id="{CB15C34F-4C22-8513-8846-8D3D570DBAA2}"/>
              </a:ext>
            </a:extLst>
          </p:cNvPr>
          <p:cNvSpPr txBox="1"/>
          <p:nvPr/>
        </p:nvSpPr>
        <p:spPr>
          <a:xfrm>
            <a:off x="2503714" y="2163535"/>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xmlns="" id="{CB75997B-CE10-2AFF-0C7A-1CB85901484F}"/>
              </a:ext>
            </a:extLst>
          </p:cNvPr>
          <p:cNvSpPr txBox="1"/>
          <p:nvPr/>
        </p:nvSpPr>
        <p:spPr>
          <a:xfrm>
            <a:off x="3334836" y="1547316"/>
            <a:ext cx="79683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 Gout</a:t>
            </a:r>
            <a:endParaRPr lang="en-US"/>
          </a:p>
          <a:p>
            <a:endParaRPr lang="en-US"/>
          </a:p>
          <a:p>
            <a:r>
              <a:rPr lang="en-US">
                <a:ea typeface="+mn-lt"/>
                <a:cs typeface="+mn-lt"/>
              </a:rPr>
              <a:t>• Facial paralysis</a:t>
            </a:r>
            <a:endParaRPr lang="en-US"/>
          </a:p>
          <a:p>
            <a:endParaRPr lang="en-US"/>
          </a:p>
          <a:p>
            <a:r>
              <a:rPr lang="en-US">
                <a:ea typeface="+mn-lt"/>
                <a:cs typeface="+mn-lt"/>
              </a:rPr>
              <a:t>• General body aches</a:t>
            </a:r>
            <a:endParaRPr lang="en-US"/>
          </a:p>
          <a:p>
            <a:endParaRPr lang="en-US"/>
          </a:p>
          <a:p>
            <a:r>
              <a:rPr lang="en-US">
                <a:ea typeface="+mn-lt"/>
                <a:cs typeface="+mn-lt"/>
              </a:rPr>
              <a:t>• Hemiplegia</a:t>
            </a:r>
            <a:endParaRPr lang="en-US"/>
          </a:p>
          <a:p>
            <a:endParaRPr lang="en-US"/>
          </a:p>
          <a:p>
            <a:r>
              <a:rPr lang="en-US">
                <a:ea typeface="+mn-lt"/>
                <a:cs typeface="+mn-lt"/>
              </a:rPr>
              <a:t>• Fatigue with body aches</a:t>
            </a:r>
            <a:endParaRPr lang="en-US"/>
          </a:p>
          <a:p>
            <a:endParaRPr lang="en-US"/>
          </a:p>
          <a:p>
            <a:r>
              <a:rPr lang="en-US">
                <a:ea typeface="+mn-lt"/>
                <a:cs typeface="+mn-lt"/>
              </a:rPr>
              <a:t>• Sciatica</a:t>
            </a:r>
          </a:p>
          <a:p>
            <a:endParaRPr lang="en-US"/>
          </a:p>
          <a:p>
            <a:r>
              <a:rPr lang="en-US">
                <a:ea typeface="+mn-lt"/>
                <a:cs typeface="+mn-lt"/>
              </a:rPr>
              <a:t>• Cough &amp; Bronchitis</a:t>
            </a:r>
            <a:endParaRPr lang="en-US"/>
          </a:p>
          <a:p>
            <a:endParaRPr lang="en-US"/>
          </a:p>
        </p:txBody>
      </p:sp>
      <p:sp>
        <p:nvSpPr>
          <p:cNvPr id="7" name="TextBox 6">
            <a:extLst>
              <a:ext uri="{FF2B5EF4-FFF2-40B4-BE49-F238E27FC236}">
                <a16:creationId xmlns:a16="http://schemas.microsoft.com/office/drawing/2014/main" xmlns="" id="{5584F05D-8046-4365-1A7C-A2C2EC71D8C8}"/>
              </a:ext>
            </a:extLst>
          </p:cNvPr>
          <p:cNvSpPr txBox="1"/>
          <p:nvPr/>
        </p:nvSpPr>
        <p:spPr>
          <a:xfrm>
            <a:off x="158750" y="1567248"/>
            <a:ext cx="274319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Osteo arthritis</a:t>
            </a:r>
          </a:p>
          <a:p>
            <a:endParaRPr lang="en-US"/>
          </a:p>
          <a:p>
            <a:pPr marL="285750" indent="-285750">
              <a:buFont typeface="Arial"/>
              <a:buChar char="•"/>
            </a:pPr>
            <a:r>
              <a:rPr lang="en-US"/>
              <a:t>Constipation</a:t>
            </a:r>
          </a:p>
          <a:p>
            <a:pPr marL="285750" indent="-285750">
              <a:buFont typeface="Arial"/>
              <a:buChar char="•"/>
            </a:pPr>
            <a:endParaRPr lang="en-US"/>
          </a:p>
          <a:p>
            <a:pPr marL="285750" indent="-285750">
              <a:buFont typeface="Arial"/>
              <a:buChar char="•"/>
            </a:pPr>
            <a:r>
              <a:rPr lang="en-US"/>
              <a:t>Muscle spasm</a:t>
            </a:r>
          </a:p>
          <a:p>
            <a:pPr marL="285750" indent="-285750">
              <a:buFont typeface="Arial"/>
              <a:buChar char="•"/>
            </a:pPr>
            <a:endParaRPr lang="en-US"/>
          </a:p>
          <a:p>
            <a:pPr marL="285750" indent="-285750">
              <a:buFont typeface="Arial"/>
              <a:buChar char="•"/>
            </a:pPr>
            <a:r>
              <a:rPr lang="en-US"/>
              <a:t>Gas or flatulence</a:t>
            </a:r>
          </a:p>
          <a:p>
            <a:pPr marL="285750" indent="-285750">
              <a:buFont typeface="Arial"/>
              <a:buChar char="•"/>
            </a:pPr>
            <a:endParaRPr lang="en-US"/>
          </a:p>
          <a:p>
            <a:pPr marL="285750" indent="-285750">
              <a:buFont typeface="Arial"/>
              <a:buChar char="•"/>
            </a:pPr>
            <a:r>
              <a:rPr lang="en-US"/>
              <a:t>Low backache</a:t>
            </a:r>
          </a:p>
          <a:p>
            <a:pPr marL="285750" indent="-285750">
              <a:buFont typeface="Arial"/>
              <a:buChar char="•"/>
            </a:pPr>
            <a:endParaRPr lang="en-US"/>
          </a:p>
          <a:p>
            <a:pPr marL="285750" indent="-285750">
              <a:buFont typeface="Arial"/>
              <a:buChar char="•"/>
            </a:pPr>
            <a:r>
              <a:rPr lang="en-US"/>
              <a:t>Bloating</a:t>
            </a:r>
          </a:p>
          <a:p>
            <a:pPr marL="285750" indent="-285750">
              <a:buFont typeface="Arial"/>
              <a:buChar char="•"/>
            </a:pPr>
            <a:endParaRPr lang="en-US"/>
          </a:p>
          <a:p>
            <a:pPr marL="285750" indent="-285750">
              <a:buFont typeface="Arial"/>
              <a:buChar char="•"/>
            </a:pPr>
            <a:r>
              <a:rPr lang="en-US"/>
              <a:t>Rheumatoid arthritis</a:t>
            </a:r>
          </a:p>
          <a:p>
            <a:pPr marL="285750" indent="-285750">
              <a:buFont typeface="Arial"/>
              <a:buChar char="•"/>
            </a:pPr>
            <a:endParaRPr lang="en-US"/>
          </a:p>
        </p:txBody>
      </p:sp>
      <p:sp>
        <p:nvSpPr>
          <p:cNvPr id="9" name="TextBox 8">
            <a:extLst>
              <a:ext uri="{FF2B5EF4-FFF2-40B4-BE49-F238E27FC236}">
                <a16:creationId xmlns:a16="http://schemas.microsoft.com/office/drawing/2014/main" xmlns="" id="{E8652E50-29C9-3E96-88D5-3AAEED3AA2FD}"/>
              </a:ext>
            </a:extLst>
          </p:cNvPr>
          <p:cNvSpPr txBox="1"/>
          <p:nvPr/>
        </p:nvSpPr>
        <p:spPr>
          <a:xfrm>
            <a:off x="6479492" y="1587052"/>
            <a:ext cx="405255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Difficulty in Urination </a:t>
            </a:r>
          </a:p>
          <a:p>
            <a:pPr marL="285750" indent="-285750">
              <a:buFont typeface="Arial"/>
              <a:buChar char="•"/>
            </a:pPr>
            <a:endParaRPr lang="en-US"/>
          </a:p>
          <a:p>
            <a:pPr marL="285750" indent="-285750">
              <a:buFont typeface="Arial"/>
              <a:buChar char="•"/>
            </a:pPr>
            <a:r>
              <a:rPr lang="en-US"/>
              <a:t>Reduced flow of urine</a:t>
            </a:r>
          </a:p>
          <a:p>
            <a:pPr marL="285750" indent="-285750">
              <a:buFont typeface="Arial"/>
              <a:buChar char="•"/>
            </a:pPr>
            <a:endParaRPr lang="en-US"/>
          </a:p>
          <a:p>
            <a:pPr marL="285750" indent="-285750">
              <a:buFont typeface="Arial"/>
              <a:buChar char="•"/>
            </a:pPr>
            <a:r>
              <a:rPr lang="en-US"/>
              <a:t> Fibromyalgia</a:t>
            </a:r>
          </a:p>
          <a:p>
            <a:pPr marL="285750" indent="-285750">
              <a:buFont typeface="Arial"/>
              <a:buChar char="•"/>
            </a:pPr>
            <a:endParaRPr lang="en-US"/>
          </a:p>
          <a:p>
            <a:pPr marL="285750" indent="-285750">
              <a:buFont typeface="Arial"/>
              <a:buChar char="•"/>
            </a:pPr>
            <a:r>
              <a:rPr lang="en-US"/>
              <a:t>Asthma or Breathing troubles</a:t>
            </a:r>
          </a:p>
          <a:p>
            <a:pPr marL="285750" indent="-285750">
              <a:buFont typeface="Arial"/>
              <a:buChar char="•"/>
            </a:pPr>
            <a:endParaRPr lang="en-US"/>
          </a:p>
          <a:p>
            <a:pPr marL="285750" indent="-285750">
              <a:buFont typeface="Arial"/>
              <a:buChar char="•"/>
            </a:pPr>
            <a:r>
              <a:rPr lang="en-US"/>
              <a:t> Paralysis</a:t>
            </a:r>
          </a:p>
          <a:p>
            <a:pPr marL="285750" indent="-285750">
              <a:buFont typeface="Arial"/>
              <a:buChar char="•"/>
            </a:pPr>
            <a:endParaRPr lang="en-US"/>
          </a:p>
          <a:p>
            <a:pPr marL="285750" indent="-285750">
              <a:buFont typeface="Arial"/>
              <a:buChar char="•"/>
            </a:pPr>
            <a:r>
              <a:rPr lang="en-US"/>
              <a:t>Atherosclerosis</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lgn="l">
              <a:buFont typeface="Arial"/>
              <a:buChar char="•"/>
            </a:pPr>
            <a:endParaRPr lang="en-US"/>
          </a:p>
          <a:p>
            <a:endParaRPr lang="en-US"/>
          </a:p>
          <a:p>
            <a:endParaRPr lang="en-US"/>
          </a:p>
          <a:p>
            <a:endParaRPr lang="en-US"/>
          </a:p>
          <a:p>
            <a:endParaRPr lang="en-US"/>
          </a:p>
        </p:txBody>
      </p:sp>
    </p:spTree>
    <p:extLst>
      <p:ext uri="{BB962C8B-B14F-4D97-AF65-F5344CB8AC3E}">
        <p14:creationId xmlns:p14="http://schemas.microsoft.com/office/powerpoint/2010/main" xmlns="" val="1971266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xmlns="" id="{BFF60B97-5EB1-411D-9287-82F79E225F9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xmlns="" id="{D674D93F-5BDC-4ACB-A8CA-7E98165118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08928BCD-A664-442D-ABA1-C3CFBED999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xmlns="" id="{BA984793-63CC-45CB-A884-996FAAC233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xmlns="" id="{2F0C28C5-1A58-4CFD-AE80-A035DCD738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xmlns="" id="{95D7054E-4DD9-45B4-9774-43146D6C73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7">
              <a:extLst>
                <a:ext uri="{FF2B5EF4-FFF2-40B4-BE49-F238E27FC236}">
                  <a16:creationId xmlns:a16="http://schemas.microsoft.com/office/drawing/2014/main" xmlns="" id="{B82025D2-80F5-4523-8D68-3831F8711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8">
              <a:extLst>
                <a:ext uri="{FF2B5EF4-FFF2-40B4-BE49-F238E27FC236}">
                  <a16:creationId xmlns:a16="http://schemas.microsoft.com/office/drawing/2014/main" xmlns="" id="{BC890E5E-6997-4B43-8F03-33C4CA22B6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xmlns="" id="{A8F61413-378E-434E-BB32-C83A8B826E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xmlns="" id="{22FCA4F9-826F-46CC-97AA-E951F199A6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xmlns="" id="{96E65488-263B-49DE-A257-2F17752147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3" name="Rectangle 72">
            <a:extLst>
              <a:ext uri="{FF2B5EF4-FFF2-40B4-BE49-F238E27FC236}">
                <a16:creationId xmlns:a16="http://schemas.microsoft.com/office/drawing/2014/main" xmlns="" id="{531A1158-931F-4682-A085-AF74D62041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90FAA93-93FD-CC03-63D9-F52C864CB555}"/>
              </a:ext>
            </a:extLst>
          </p:cNvPr>
          <p:cNvSpPr txBox="1"/>
          <p:nvPr/>
        </p:nvSpPr>
        <p:spPr>
          <a:xfrm>
            <a:off x="5872976" y="872936"/>
            <a:ext cx="3178002" cy="19220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spcBef>
                <a:spcPct val="0"/>
              </a:spcBef>
              <a:spcAft>
                <a:spcPts val="600"/>
              </a:spcAft>
            </a:pPr>
            <a:r>
              <a:rPr lang="en-US" sz="3200" b="1">
                <a:solidFill>
                  <a:schemeClr val="accent1"/>
                </a:solidFill>
                <a:latin typeface="+mj-lt"/>
                <a:ea typeface="+mj-ea"/>
                <a:cs typeface="+mj-cs"/>
              </a:rPr>
              <a:t>Market Preparation of </a:t>
            </a:r>
            <a:r>
              <a:rPr lang="en-US" sz="3200" b="1" err="1">
                <a:solidFill>
                  <a:schemeClr val="accent1"/>
                </a:solidFill>
                <a:latin typeface="+mj-lt"/>
                <a:ea typeface="+mj-ea"/>
                <a:cs typeface="+mj-cs"/>
              </a:rPr>
              <a:t>Dashamoola</a:t>
            </a:r>
            <a:r>
              <a:rPr lang="en-US" sz="3200" b="1">
                <a:solidFill>
                  <a:schemeClr val="accent1"/>
                </a:solidFill>
                <a:latin typeface="+mj-lt"/>
                <a:ea typeface="+mj-ea"/>
                <a:cs typeface="+mj-cs"/>
              </a:rPr>
              <a:t>:-</a:t>
            </a:r>
          </a:p>
          <a:p>
            <a:pPr>
              <a:spcBef>
                <a:spcPct val="0"/>
              </a:spcBef>
              <a:spcAft>
                <a:spcPts val="600"/>
              </a:spcAft>
            </a:pPr>
            <a:endParaRPr lang="en-US" sz="3200" b="1">
              <a:solidFill>
                <a:schemeClr val="accent1"/>
              </a:solidFill>
              <a:latin typeface="+mj-lt"/>
              <a:ea typeface="+mj-ea"/>
              <a:cs typeface="+mj-cs"/>
            </a:endParaRPr>
          </a:p>
        </p:txBody>
      </p:sp>
      <p:pic>
        <p:nvPicPr>
          <p:cNvPr id="6" name="Picture 5" descr="A bottle of hair oil splashing out of water&#10;&#10;Description automatically generated">
            <a:extLst>
              <a:ext uri="{FF2B5EF4-FFF2-40B4-BE49-F238E27FC236}">
                <a16:creationId xmlns:a16="http://schemas.microsoft.com/office/drawing/2014/main" xmlns="" id="{71C9E84A-796F-8533-8DBD-1C4A097954F3}"/>
              </a:ext>
            </a:extLst>
          </p:cNvPr>
          <p:cNvPicPr>
            <a:picLocks noChangeAspect="1"/>
          </p:cNvPicPr>
          <p:nvPr/>
        </p:nvPicPr>
        <p:blipFill rotWithShape="1">
          <a:blip r:embed="rId2"/>
          <a:srcRect t="3712"/>
          <a:stretch/>
        </p:blipFill>
        <p:spPr>
          <a:xfrm>
            <a:off x="2101748" y="-1430"/>
            <a:ext cx="3368859" cy="262026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p:spPr>
      </p:pic>
      <p:pic>
        <p:nvPicPr>
          <p:cNvPr id="5" name="Picture 4" descr="A white jar with red lid&#10;&#10;Description automatically generated">
            <a:extLst>
              <a:ext uri="{FF2B5EF4-FFF2-40B4-BE49-F238E27FC236}">
                <a16:creationId xmlns:a16="http://schemas.microsoft.com/office/drawing/2014/main" xmlns="" id="{509030D8-6F5B-06AF-21A9-528084ECEC71}"/>
              </a:ext>
            </a:extLst>
          </p:cNvPr>
          <p:cNvPicPr>
            <a:picLocks noChangeAspect="1"/>
          </p:cNvPicPr>
          <p:nvPr/>
        </p:nvPicPr>
        <p:blipFill rotWithShape="1">
          <a:blip r:embed="rId3"/>
          <a:srcRect t="8605" r="2" b="5198"/>
          <a:stretch/>
        </p:blipFill>
        <p:spPr>
          <a:xfrm>
            <a:off x="440943" y="-10722"/>
            <a:ext cx="2437103" cy="2629556"/>
          </a:xfrm>
          <a:custGeom>
            <a:avLst/>
            <a:gdLst/>
            <a:ahLst/>
            <a:cxnLst/>
            <a:rect l="l" t="t" r="r" b="b"/>
            <a:pathLst>
              <a:path w="3038117" h="2618834">
                <a:moveTo>
                  <a:pt x="389438" y="0"/>
                </a:moveTo>
                <a:lnTo>
                  <a:pt x="3038117" y="0"/>
                </a:lnTo>
                <a:lnTo>
                  <a:pt x="2639865" y="2618834"/>
                </a:lnTo>
                <a:lnTo>
                  <a:pt x="0" y="2618834"/>
                </a:lnTo>
                <a:close/>
              </a:path>
            </a:pathLst>
          </a:custGeom>
        </p:spPr>
      </p:pic>
      <p:pic>
        <p:nvPicPr>
          <p:cNvPr id="4" name="Picture 3" descr="A bag of food next to a pile of brown powder&#10;&#10;Description automatically generated">
            <a:extLst>
              <a:ext uri="{FF2B5EF4-FFF2-40B4-BE49-F238E27FC236}">
                <a16:creationId xmlns:a16="http://schemas.microsoft.com/office/drawing/2014/main" xmlns="" id="{167A57AE-EEC9-BE0D-42C4-14EA2A9EFF79}"/>
              </a:ext>
            </a:extLst>
          </p:cNvPr>
          <p:cNvPicPr>
            <a:picLocks noChangeAspect="1"/>
          </p:cNvPicPr>
          <p:nvPr/>
        </p:nvPicPr>
        <p:blipFill rotWithShape="1">
          <a:blip r:embed="rId4"/>
          <a:srcRect t="17620"/>
          <a:stretch/>
        </p:blipFill>
        <p:spPr>
          <a:xfrm>
            <a:off x="1" y="2618834"/>
            <a:ext cx="4461927"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sp>
        <p:nvSpPr>
          <p:cNvPr id="3" name="TextBox 2">
            <a:extLst>
              <a:ext uri="{FF2B5EF4-FFF2-40B4-BE49-F238E27FC236}">
                <a16:creationId xmlns:a16="http://schemas.microsoft.com/office/drawing/2014/main" xmlns="" id="{1C44D792-5441-9152-2F52-74B4D8B0D19E}"/>
              </a:ext>
            </a:extLst>
          </p:cNvPr>
          <p:cNvSpPr txBox="1"/>
          <p:nvPr/>
        </p:nvSpPr>
        <p:spPr>
          <a:xfrm>
            <a:off x="4195057" y="2330427"/>
            <a:ext cx="3553637" cy="407151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buClr>
                <a:schemeClr val="accent1"/>
              </a:buClr>
              <a:buSzPct val="80000"/>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1. </a:t>
            </a:r>
            <a:r>
              <a:rPr lang="en-US" sz="2000" err="1">
                <a:solidFill>
                  <a:schemeClr val="tx1">
                    <a:lumMod val="75000"/>
                    <a:lumOff val="25000"/>
                  </a:schemeClr>
                </a:solidFill>
              </a:rPr>
              <a:t>Dashmoola</a:t>
            </a:r>
            <a:r>
              <a:rPr lang="en-US" sz="2000">
                <a:solidFill>
                  <a:schemeClr val="tx1">
                    <a:lumMod val="75000"/>
                    <a:lumOff val="25000"/>
                  </a:schemeClr>
                </a:solidFill>
              </a:rPr>
              <a:t> churn</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2. </a:t>
            </a:r>
            <a:r>
              <a:rPr lang="en-US" sz="2000" err="1">
                <a:solidFill>
                  <a:schemeClr val="tx1">
                    <a:lumMod val="75000"/>
                    <a:lumOff val="25000"/>
                  </a:schemeClr>
                </a:solidFill>
              </a:rPr>
              <a:t>Dashmoola</a:t>
            </a:r>
            <a:r>
              <a:rPr lang="en-US" sz="2000">
                <a:solidFill>
                  <a:schemeClr val="tx1">
                    <a:lumMod val="75000"/>
                    <a:lumOff val="25000"/>
                  </a:schemeClr>
                </a:solidFill>
              </a:rPr>
              <a:t> </a:t>
            </a:r>
            <a:r>
              <a:rPr lang="en-US" sz="2000" err="1">
                <a:solidFill>
                  <a:schemeClr val="tx1">
                    <a:lumMod val="75000"/>
                    <a:lumOff val="25000"/>
                  </a:schemeClr>
                </a:solidFill>
              </a:rPr>
              <a:t>kwatha</a:t>
            </a:r>
            <a:r>
              <a:rPr lang="en-US" sz="2000">
                <a:solidFill>
                  <a:schemeClr val="tx1">
                    <a:lumMod val="75000"/>
                    <a:lumOff val="25000"/>
                  </a:schemeClr>
                </a:solidFill>
              </a:rPr>
              <a:t> churn</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3. </a:t>
            </a:r>
            <a:r>
              <a:rPr lang="en-US" sz="2000" err="1">
                <a:solidFill>
                  <a:schemeClr val="tx1">
                    <a:lumMod val="75000"/>
                    <a:lumOff val="25000"/>
                  </a:schemeClr>
                </a:solidFill>
              </a:rPr>
              <a:t>Dashmoola</a:t>
            </a:r>
            <a:r>
              <a:rPr lang="en-US" sz="2000">
                <a:solidFill>
                  <a:schemeClr val="tx1">
                    <a:lumMod val="75000"/>
                    <a:lumOff val="25000"/>
                  </a:schemeClr>
                </a:solidFill>
              </a:rPr>
              <a:t> hair </a:t>
            </a:r>
            <a:r>
              <a:rPr lang="en-US" sz="2000" err="1">
                <a:solidFill>
                  <a:schemeClr val="tx1">
                    <a:lumMod val="75000"/>
                    <a:lumOff val="25000"/>
                  </a:schemeClr>
                </a:solidFill>
              </a:rPr>
              <a:t>lep</a:t>
            </a: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4. </a:t>
            </a:r>
            <a:r>
              <a:rPr lang="en-US" sz="2000" err="1">
                <a:solidFill>
                  <a:schemeClr val="tx1">
                    <a:lumMod val="75000"/>
                    <a:lumOff val="25000"/>
                  </a:schemeClr>
                </a:solidFill>
              </a:rPr>
              <a:t>Dashmoolarishta</a:t>
            </a:r>
            <a:r>
              <a:rPr lang="en-US" sz="2000">
                <a:solidFill>
                  <a:schemeClr val="tx1">
                    <a:lumMod val="75000"/>
                    <a:lumOff val="25000"/>
                  </a:schemeClr>
                </a:solidFill>
              </a:rPr>
              <a:t> syrup</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5. </a:t>
            </a:r>
            <a:r>
              <a:rPr lang="en-US" sz="2000" err="1">
                <a:solidFill>
                  <a:schemeClr val="tx1">
                    <a:lumMod val="75000"/>
                    <a:lumOff val="25000"/>
                  </a:schemeClr>
                </a:solidFill>
              </a:rPr>
              <a:t>Dashmool</a:t>
            </a:r>
            <a:r>
              <a:rPr lang="en-US" sz="2000">
                <a:solidFill>
                  <a:schemeClr val="tx1">
                    <a:lumMod val="75000"/>
                    <a:lumOff val="25000"/>
                  </a:schemeClr>
                </a:solidFill>
              </a:rPr>
              <a:t> </a:t>
            </a:r>
            <a:r>
              <a:rPr lang="en-US" sz="2000" err="1">
                <a:solidFill>
                  <a:schemeClr val="tx1">
                    <a:lumMod val="75000"/>
                    <a:lumOff val="25000"/>
                  </a:schemeClr>
                </a:solidFill>
              </a:rPr>
              <a:t>ghanavati</a:t>
            </a: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p:txBody>
      </p:sp>
      <p:grpSp>
        <p:nvGrpSpPr>
          <p:cNvPr id="75" name="Group 74">
            <a:extLst>
              <a:ext uri="{FF2B5EF4-FFF2-40B4-BE49-F238E27FC236}">
                <a16:creationId xmlns:a16="http://schemas.microsoft.com/office/drawing/2014/main" xmlns="" id="{68CC4534-BAAC-4D5F-9F61-089745A30A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xmlns="" id="{99868E2D-9742-407F-951A-CBC2D02BB60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xmlns="" id="{0260601E-0F58-44EA-8496-D4CCBA9DF7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xmlns="" id="{E7685DF3-C544-4461-BCFF-BFC22FD087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xmlns="" id="{BF702000-D597-4B33-97F1-3EA2CA978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xmlns="" id="{7940EC63-7135-4958-A6DA-2B7B3F549B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xmlns="" id="{0EDEC1C3-D953-4DF1-914A-FE4A7DB612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xmlns="" id="{58EFEF71-11D2-41FA-B797-4781045CEA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xmlns="" id="{08B9320D-2631-415E-9956-83E6C6F1D7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xmlns="" id="{164EAB87-65E0-4E1F-B08C-D636A9585C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xmlns="" id="{A3C46668-C714-4110-8DCB-DB00563660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extBox 7">
            <a:extLst>
              <a:ext uri="{FF2B5EF4-FFF2-40B4-BE49-F238E27FC236}">
                <a16:creationId xmlns:a16="http://schemas.microsoft.com/office/drawing/2014/main" xmlns="" id="{80E73809-D45A-C7CA-AF18-A170FC22E2D5}"/>
              </a:ext>
            </a:extLst>
          </p:cNvPr>
          <p:cNvSpPr txBox="1"/>
          <p:nvPr/>
        </p:nvSpPr>
        <p:spPr>
          <a:xfrm>
            <a:off x="7745516" y="2785318"/>
            <a:ext cx="3773903" cy="2267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a:solidFill>
                  <a:schemeClr val="tx1">
                    <a:lumMod val="75000"/>
                    <a:lumOff val="25000"/>
                  </a:schemeClr>
                </a:solidFill>
              </a:rPr>
              <a:t>6. </a:t>
            </a:r>
            <a:r>
              <a:rPr lang="en-US" sz="2000" err="1">
                <a:solidFill>
                  <a:schemeClr val="tx1">
                    <a:lumMod val="75000"/>
                    <a:lumOff val="25000"/>
                  </a:schemeClr>
                </a:solidFill>
              </a:rPr>
              <a:t>Dasamoola</a:t>
            </a:r>
            <a:r>
              <a:rPr lang="en-US" sz="2000">
                <a:solidFill>
                  <a:schemeClr val="tx1">
                    <a:lumMod val="75000"/>
                    <a:lumOff val="25000"/>
                  </a:schemeClr>
                </a:solidFill>
              </a:rPr>
              <a:t> </a:t>
            </a:r>
            <a:r>
              <a:rPr lang="en-US" sz="2000" err="1">
                <a:solidFill>
                  <a:schemeClr val="tx1">
                    <a:lumMod val="75000"/>
                    <a:lumOff val="25000"/>
                  </a:schemeClr>
                </a:solidFill>
              </a:rPr>
              <a:t>jeerakarishtam</a:t>
            </a:r>
            <a:endParaRPr lang="en-US">
              <a:solidFill>
                <a:schemeClr val="tx1">
                  <a:lumMod val="75000"/>
                  <a:lumOff val="25000"/>
                </a:schemeClr>
              </a:solidFill>
            </a:endParaRPr>
          </a:p>
          <a:p>
            <a:pPr>
              <a:lnSpc>
                <a:spcPct val="90000"/>
              </a:lnSpc>
              <a:spcBef>
                <a:spcPts val="1000"/>
              </a:spcBef>
            </a:pPr>
            <a:endParaRPr lang="en-US" sz="2000"/>
          </a:p>
          <a:p>
            <a:pPr>
              <a:lnSpc>
                <a:spcPct val="90000"/>
              </a:lnSpc>
              <a:spcBef>
                <a:spcPts val="1000"/>
              </a:spcBef>
            </a:pPr>
            <a:r>
              <a:rPr lang="en-US" sz="2000">
                <a:solidFill>
                  <a:schemeClr val="tx1">
                    <a:lumMod val="75000"/>
                    <a:lumOff val="25000"/>
                  </a:schemeClr>
                </a:solidFill>
              </a:rPr>
              <a:t>7. </a:t>
            </a:r>
            <a:r>
              <a:rPr lang="en-US" sz="2000" err="1">
                <a:solidFill>
                  <a:schemeClr val="tx1">
                    <a:lumMod val="75000"/>
                    <a:lumOff val="25000"/>
                  </a:schemeClr>
                </a:solidFill>
              </a:rPr>
              <a:t>Dashamoola</a:t>
            </a:r>
            <a:r>
              <a:rPr lang="en-US" sz="2000">
                <a:solidFill>
                  <a:schemeClr val="tx1">
                    <a:lumMod val="75000"/>
                    <a:lumOff val="25000"/>
                  </a:schemeClr>
                </a:solidFill>
              </a:rPr>
              <a:t> </a:t>
            </a:r>
            <a:r>
              <a:rPr lang="en-US" sz="2000" err="1">
                <a:solidFill>
                  <a:schemeClr val="tx1">
                    <a:lumMod val="75000"/>
                    <a:lumOff val="25000"/>
                  </a:schemeClr>
                </a:solidFill>
              </a:rPr>
              <a:t>rasaayanam</a:t>
            </a:r>
            <a:endParaRPr lang="en-US" sz="2000">
              <a:solidFill>
                <a:schemeClr val="tx1">
                  <a:lumMod val="75000"/>
                  <a:lumOff val="25000"/>
                </a:schemeClr>
              </a:solidFill>
            </a:endParaRPr>
          </a:p>
          <a:p>
            <a:pPr>
              <a:lnSpc>
                <a:spcPct val="90000"/>
              </a:lnSpc>
              <a:spcBef>
                <a:spcPts val="1000"/>
              </a:spcBef>
            </a:pPr>
            <a:endParaRPr lang="en-US" sz="2000"/>
          </a:p>
          <a:p>
            <a:pPr>
              <a:lnSpc>
                <a:spcPct val="90000"/>
              </a:lnSpc>
              <a:spcBef>
                <a:spcPts val="1000"/>
              </a:spcBef>
            </a:pPr>
            <a:r>
              <a:rPr lang="en-US" sz="2000">
                <a:solidFill>
                  <a:schemeClr val="tx1">
                    <a:lumMod val="75000"/>
                    <a:lumOff val="25000"/>
                  </a:schemeClr>
                </a:solidFill>
              </a:rPr>
              <a:t>8.  </a:t>
            </a:r>
            <a:r>
              <a:rPr lang="en-US" sz="2000" err="1">
                <a:solidFill>
                  <a:schemeClr val="tx1">
                    <a:lumMod val="75000"/>
                    <a:lumOff val="25000"/>
                  </a:schemeClr>
                </a:solidFill>
              </a:rPr>
              <a:t>Dashmool</a:t>
            </a:r>
            <a:r>
              <a:rPr lang="en-US" sz="2000">
                <a:solidFill>
                  <a:schemeClr val="tx1">
                    <a:lumMod val="75000"/>
                    <a:lumOff val="25000"/>
                  </a:schemeClr>
                </a:solidFill>
              </a:rPr>
              <a:t> </a:t>
            </a:r>
            <a:r>
              <a:rPr lang="en-US" sz="2000" err="1">
                <a:solidFill>
                  <a:schemeClr val="tx1">
                    <a:lumMod val="75000"/>
                    <a:lumOff val="25000"/>
                  </a:schemeClr>
                </a:solidFill>
              </a:rPr>
              <a:t>kwath</a:t>
            </a:r>
            <a:endParaRPr lang="en-US" sz="2000">
              <a:solidFill>
                <a:schemeClr val="tx1">
                  <a:lumMod val="75000"/>
                  <a:lumOff val="25000"/>
                </a:schemeClr>
              </a:solidFill>
            </a:endParaRPr>
          </a:p>
          <a:p>
            <a:pPr algn="l"/>
            <a:endParaRPr lang="en-US"/>
          </a:p>
        </p:txBody>
      </p:sp>
    </p:spTree>
    <p:extLst>
      <p:ext uri="{BB962C8B-B14F-4D97-AF65-F5344CB8AC3E}">
        <p14:creationId xmlns:p14="http://schemas.microsoft.com/office/powerpoint/2010/main" xmlns="" val="16339170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02FF0CD5-01EA-414C-9FBA-91289523E9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xmlns="" id="{A89E0603-B9E3-42E1-B1E1-D3A0F06880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C08529B-533A-4987-835C-B6FE3960CF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ADF3602E-6539-4E90-9B34-A1564E8898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45B7B2BF-6C30-4E7C-9B92-89931CAC5E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D902BF1F-1CD4-4757-8E37-E537850CD8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xmlns="" id="{EC181138-86B5-48DD-A9CF-E1B424432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xmlns="" id="{2AFEC3B7-B6F9-4F8D-BB1D-1CB5D59A87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xmlns="" id="{C7CFEC2C-F42F-4B3F-82EB-A23DD21C7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E29569A7-8B01-47AE-86AA-D0BE37E984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2E15773A-78BA-459D-840F-CA90AB96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2">
            <a:extLst>
              <a:ext uri="{FF2B5EF4-FFF2-40B4-BE49-F238E27FC236}">
                <a16:creationId xmlns:a16="http://schemas.microsoft.com/office/drawing/2014/main" xmlns="" id="{F9CBB306-8362-4E9F-8E8F-724CB89A5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ottle of brown liquid&#10;&#10;Description automatically generated">
            <a:extLst>
              <a:ext uri="{FF2B5EF4-FFF2-40B4-BE49-F238E27FC236}">
                <a16:creationId xmlns:a16="http://schemas.microsoft.com/office/drawing/2014/main" xmlns="" id="{2ABF836D-F8E9-6646-EE0A-474072AFF4D3}"/>
              </a:ext>
            </a:extLst>
          </p:cNvPr>
          <p:cNvPicPr>
            <a:picLocks noChangeAspect="1"/>
          </p:cNvPicPr>
          <p:nvPr/>
        </p:nvPicPr>
        <p:blipFill rotWithShape="1">
          <a:blip r:embed="rId2">
            <a:alphaModFix amt="35000"/>
          </a:blip>
          <a:srcRect t="18342" r="-1" b="17204"/>
          <a:stretch/>
        </p:blipFill>
        <p:spPr>
          <a:xfrm>
            <a:off x="20" y="10"/>
            <a:ext cx="7259971" cy="6856105"/>
          </a:xfrm>
          <a:custGeom>
            <a:avLst/>
            <a:gdLst/>
            <a:ahLst/>
            <a:cxnLst/>
            <a:rect l="l" t="t" r="r" b="b"/>
            <a:pathLst>
              <a:path w="7259991" h="6856115">
                <a:moveTo>
                  <a:pt x="0" y="0"/>
                </a:moveTo>
                <a:lnTo>
                  <a:pt x="5841644" y="0"/>
                </a:lnTo>
                <a:lnTo>
                  <a:pt x="7253976" y="4479990"/>
                </a:lnTo>
                <a:lnTo>
                  <a:pt x="7259991" y="4484422"/>
                </a:lnTo>
                <a:lnTo>
                  <a:pt x="5514446" y="6852824"/>
                </a:lnTo>
                <a:lnTo>
                  <a:pt x="6776547" y="6852824"/>
                </a:lnTo>
                <a:lnTo>
                  <a:pt x="6776547" y="6856115"/>
                </a:lnTo>
                <a:lnTo>
                  <a:pt x="0" y="6856115"/>
                </a:lnTo>
                <a:close/>
              </a:path>
            </a:pathLst>
          </a:custGeom>
        </p:spPr>
      </p:pic>
      <p:sp>
        <p:nvSpPr>
          <p:cNvPr id="25" name="Isosceles Triangle 8">
            <a:extLst>
              <a:ext uri="{FF2B5EF4-FFF2-40B4-BE49-F238E27FC236}">
                <a16:creationId xmlns:a16="http://schemas.microsoft.com/office/drawing/2014/main" xmlns="" id="{F19F8C88-9B7E-4596-8D09-DF90F41CA9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xmlns="" id="{4CC807F4-7D15-19E6-EFD4-F4F7AA5D415C}"/>
              </a:ext>
            </a:extLst>
          </p:cNvPr>
          <p:cNvSpPr txBox="1"/>
          <p:nvPr/>
        </p:nvSpPr>
        <p:spPr>
          <a:xfrm>
            <a:off x="447150" y="346814"/>
            <a:ext cx="5211607" cy="388077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Dashmool</a:t>
            </a:r>
            <a:r>
              <a:rPr lang="en-US" sz="2000">
                <a:solidFill>
                  <a:schemeClr val="tx1">
                    <a:lumMod val="75000"/>
                    <a:lumOff val="25000"/>
                  </a:schemeClr>
                </a:solidFill>
              </a:rPr>
              <a:t> </a:t>
            </a:r>
            <a:r>
              <a:rPr lang="en-US" sz="2000" err="1">
                <a:solidFill>
                  <a:schemeClr val="tx1">
                    <a:lumMod val="75000"/>
                    <a:lumOff val="25000"/>
                  </a:schemeClr>
                </a:solidFill>
              </a:rPr>
              <a:t>kwath</a:t>
            </a:r>
            <a:r>
              <a:rPr lang="en-US" sz="2000">
                <a:solidFill>
                  <a:schemeClr val="tx1">
                    <a:lumMod val="75000"/>
                    <a:lumOff val="25000"/>
                  </a:schemeClr>
                </a:solidFill>
              </a:rPr>
              <a:t> granules</a:t>
            </a:r>
          </a:p>
          <a:p>
            <a:pPr marL="285750" indent="-285750">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Dashamoolarishta</a:t>
            </a: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Dashmoolakashayam</a:t>
            </a: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Chyavanaprasha</a:t>
            </a: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Dhanwantharam</a:t>
            </a:r>
            <a:r>
              <a:rPr lang="en-US" sz="2000">
                <a:solidFill>
                  <a:schemeClr val="tx1">
                    <a:lumMod val="75000"/>
                    <a:lumOff val="25000"/>
                  </a:schemeClr>
                </a:solidFill>
              </a:rPr>
              <a:t> tailam</a:t>
            </a: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Dashmoola</a:t>
            </a:r>
            <a:r>
              <a:rPr lang="en-US" sz="2000">
                <a:solidFill>
                  <a:schemeClr val="tx1">
                    <a:lumMod val="75000"/>
                    <a:lumOff val="25000"/>
                  </a:schemeClr>
                </a:solidFill>
              </a:rPr>
              <a:t> </a:t>
            </a:r>
            <a:r>
              <a:rPr lang="en-US" sz="2000" err="1">
                <a:solidFill>
                  <a:schemeClr val="tx1">
                    <a:lumMod val="75000"/>
                    <a:lumOff val="25000"/>
                  </a:schemeClr>
                </a:solidFill>
              </a:rPr>
              <a:t>Rasayana</a:t>
            </a: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20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a:solidFill>
                  <a:schemeClr val="tx1">
                    <a:lumMod val="75000"/>
                    <a:lumOff val="25000"/>
                  </a:schemeClr>
                </a:solidFill>
              </a:rPr>
              <a:t>• </a:t>
            </a:r>
            <a:r>
              <a:rPr lang="en-US" sz="2000" err="1">
                <a:solidFill>
                  <a:schemeClr val="tx1">
                    <a:lumMod val="75000"/>
                    <a:lumOff val="25000"/>
                  </a:schemeClr>
                </a:solidFill>
              </a:rPr>
              <a:t>Dashamoola</a:t>
            </a:r>
            <a:r>
              <a:rPr lang="en-US" sz="2000">
                <a:solidFill>
                  <a:schemeClr val="tx1">
                    <a:lumMod val="75000"/>
                    <a:lumOff val="25000"/>
                  </a:schemeClr>
                </a:solidFill>
              </a:rPr>
              <a:t> </a:t>
            </a:r>
            <a:r>
              <a:rPr lang="en-US" sz="2000" err="1">
                <a:solidFill>
                  <a:schemeClr val="tx1">
                    <a:lumMod val="75000"/>
                    <a:lumOff val="25000"/>
                  </a:schemeClr>
                </a:solidFill>
              </a:rPr>
              <a:t>Haritaki</a:t>
            </a:r>
            <a:endParaRPr lang="en-US" sz="2000">
              <a:solidFill>
                <a:schemeClr val="tx1">
                  <a:lumMod val="75000"/>
                  <a:lumOff val="25000"/>
                </a:schemeClr>
              </a:solidFill>
            </a:endParaRPr>
          </a:p>
        </p:txBody>
      </p:sp>
      <p:pic>
        <p:nvPicPr>
          <p:cNvPr id="4" name="Picture 3" descr="A yellow and white container with a yellow lid&#10;&#10;Description automatically generated">
            <a:extLst>
              <a:ext uri="{FF2B5EF4-FFF2-40B4-BE49-F238E27FC236}">
                <a16:creationId xmlns:a16="http://schemas.microsoft.com/office/drawing/2014/main" xmlns="" id="{6A5E0041-E22F-B02C-59DE-DDA8647ED49D}"/>
              </a:ext>
            </a:extLst>
          </p:cNvPr>
          <p:cNvPicPr>
            <a:picLocks noChangeAspect="1"/>
          </p:cNvPicPr>
          <p:nvPr/>
        </p:nvPicPr>
        <p:blipFill rotWithShape="1">
          <a:blip r:embed="rId3"/>
          <a:srcRect t="39204" r="-1" b="36775"/>
          <a:stretch/>
        </p:blipFill>
        <p:spPr>
          <a:xfrm>
            <a:off x="5883882" y="10"/>
            <a:ext cx="6304947" cy="2285990"/>
          </a:xfrm>
          <a:custGeom>
            <a:avLst/>
            <a:gdLst/>
            <a:ahLst/>
            <a:cxnLst/>
            <a:rect l="l" t="t" r="r" b="b"/>
            <a:pathLst>
              <a:path w="6304947" h="2286000">
                <a:moveTo>
                  <a:pt x="0" y="0"/>
                </a:moveTo>
                <a:lnTo>
                  <a:pt x="6304947" y="0"/>
                </a:lnTo>
                <a:lnTo>
                  <a:pt x="6304947" y="2286000"/>
                </a:lnTo>
                <a:lnTo>
                  <a:pt x="720670" y="2286000"/>
                </a:lnTo>
                <a:close/>
              </a:path>
            </a:pathLst>
          </a:custGeom>
        </p:spPr>
      </p:pic>
      <p:sp>
        <p:nvSpPr>
          <p:cNvPr id="27" name="Isosceles Triangle 26">
            <a:extLst>
              <a:ext uri="{FF2B5EF4-FFF2-40B4-BE49-F238E27FC236}">
                <a16:creationId xmlns:a16="http://schemas.microsoft.com/office/drawing/2014/main" xmlns="" id="{CDFCE3EB-D8EE-4ECA-9D06-6979FD355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jar of food with a yellow lid&#10;&#10;Description automatically generated">
            <a:extLst>
              <a:ext uri="{FF2B5EF4-FFF2-40B4-BE49-F238E27FC236}">
                <a16:creationId xmlns:a16="http://schemas.microsoft.com/office/drawing/2014/main" xmlns="" id="{3EAD6CC5-261D-C932-6866-7A600B27E7AD}"/>
              </a:ext>
            </a:extLst>
          </p:cNvPr>
          <p:cNvPicPr>
            <a:picLocks noChangeAspect="1"/>
          </p:cNvPicPr>
          <p:nvPr/>
        </p:nvPicPr>
        <p:blipFill rotWithShape="1">
          <a:blip r:embed="rId4"/>
          <a:srcRect t="38793" r="-2" b="31835"/>
          <a:stretch/>
        </p:blipFill>
        <p:spPr>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p:spPr>
      </p:pic>
      <p:pic>
        <p:nvPicPr>
          <p:cNvPr id="3" name="Picture 2" descr="A close up of a container&#10;&#10;Description automatically generated">
            <a:extLst>
              <a:ext uri="{FF2B5EF4-FFF2-40B4-BE49-F238E27FC236}">
                <a16:creationId xmlns:a16="http://schemas.microsoft.com/office/drawing/2014/main" xmlns="" id="{3283FAAB-006B-EF6A-3429-6A84613B3CD3}"/>
              </a:ext>
            </a:extLst>
          </p:cNvPr>
          <p:cNvPicPr>
            <a:picLocks noChangeAspect="1"/>
          </p:cNvPicPr>
          <p:nvPr/>
        </p:nvPicPr>
        <p:blipFill rotWithShape="1">
          <a:blip r:embed="rId5"/>
          <a:srcRect t="57287" r="1" b="15175"/>
          <a:stretch/>
        </p:blipFill>
        <p:spPr>
          <a:xfrm>
            <a:off x="5551109"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p:spPr>
      </p:pic>
      <p:sp>
        <p:nvSpPr>
          <p:cNvPr id="29" name="Rectangle 29">
            <a:extLst>
              <a:ext uri="{FF2B5EF4-FFF2-40B4-BE49-F238E27FC236}">
                <a16:creationId xmlns:a16="http://schemas.microsoft.com/office/drawing/2014/main" xmlns="" id="{2C020F0B-C1D1-4E35-8674-2F6D2EB48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45A9F879-5728-4241-84BE-EBFBB9D63D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3" name="Straight Connector 32">
            <a:extLst>
              <a:ext uri="{FF2B5EF4-FFF2-40B4-BE49-F238E27FC236}">
                <a16:creationId xmlns:a16="http://schemas.microsoft.com/office/drawing/2014/main" xmlns="" id="{72424A02-0F86-4C43-9C35-0E226651553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xmlns="" id="{375B55B4-9E05-4924-946C-92CE670DF6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xmlns="" id="{0F30D126-B32B-40C9-84A3-C2FAD3B515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454167103"/>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920209C-E85B-4D6F-A56F-724F5ADA811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9125522E-1DFD-4F78-912B-B922A2D39D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FDA72C10-FE9D-49B3-80CB-A7EE8BCB38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6E7DF470-1055-45E4-AB9D-11E42EC538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6AA35CFF-3837-4B7F-B875-718AC2E14E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62F41804-A347-47E3-8BD8-BD00CF2F64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76894B81-EE9C-4546-BCFA-DD9ED2C0AD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AF181D1-71AC-43D8-A6E1-D4C488D5DC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4132D661-917C-4D2D-8E37-8590B55D9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7969643D-8B71-434D-A235-68CB241F9D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DF15C24A-4BCF-47C0-B2FA-76A0EF3384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412FC9B4-0670-4239-587B-DD823C3CC7CD}"/>
              </a:ext>
            </a:extLst>
          </p:cNvPr>
          <p:cNvSpPr txBox="1"/>
          <p:nvPr/>
        </p:nvSpPr>
        <p:spPr>
          <a:xfrm>
            <a:off x="-120251" y="1707730"/>
            <a:ext cx="5597468" cy="40930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4400" b="1">
                <a:solidFill>
                  <a:schemeClr val="accent1"/>
                </a:solidFill>
                <a:latin typeface="+mj-lt"/>
                <a:ea typeface="+mj-ea"/>
                <a:cs typeface="+mj-cs"/>
              </a:rPr>
              <a:t>Contraindication</a:t>
            </a:r>
          </a:p>
        </p:txBody>
      </p:sp>
      <p:grpSp>
        <p:nvGrpSpPr>
          <p:cNvPr id="24" name="Group 23">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517D181-F937-BC88-28DC-1953A894F0A1}"/>
              </a:ext>
            </a:extLst>
          </p:cNvPr>
          <p:cNvSpPr txBox="1"/>
          <p:nvPr/>
        </p:nvSpPr>
        <p:spPr>
          <a:xfrm>
            <a:off x="670774" y="5675473"/>
            <a:ext cx="893579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b="1"/>
              <a:t>Note :- There is no absolute contraindication but should be used cautiously due to </a:t>
            </a:r>
            <a:r>
              <a:rPr lang="en-US" sz="2800" b="1" err="1"/>
              <a:t>it's</a:t>
            </a:r>
            <a:r>
              <a:rPr lang="en-US" sz="2800" b="1"/>
              <a:t> </a:t>
            </a:r>
            <a:r>
              <a:rPr lang="en-US" sz="2800" b="1" err="1"/>
              <a:t>usna</a:t>
            </a:r>
            <a:r>
              <a:rPr lang="en-US" sz="2800" b="1"/>
              <a:t> </a:t>
            </a:r>
            <a:r>
              <a:rPr lang="en-US" sz="2800" b="1" err="1"/>
              <a:t>virya</a:t>
            </a:r>
          </a:p>
        </p:txBody>
      </p:sp>
      <p:graphicFrame>
        <p:nvGraphicFramePr>
          <p:cNvPr id="6" name="TextBox 2">
            <a:extLst>
              <a:ext uri="{FF2B5EF4-FFF2-40B4-BE49-F238E27FC236}">
                <a16:creationId xmlns:a16="http://schemas.microsoft.com/office/drawing/2014/main" xmlns="" id="{177075BE-D5F3-79B8-298E-87DABDA62A0D}"/>
              </a:ext>
            </a:extLst>
          </p:cNvPr>
          <p:cNvGraphicFramePr/>
          <p:nvPr>
            <p:extLst>
              <p:ext uri="{D42A27DB-BD31-4B8C-83A1-F6EECF244321}">
                <p14:modId xmlns:p14="http://schemas.microsoft.com/office/powerpoint/2010/main" xmlns="" val="48079505"/>
              </p:ext>
            </p:extLst>
          </p:nvPr>
        </p:nvGraphicFramePr>
        <p:xfrm>
          <a:off x="4693529" y="1873831"/>
          <a:ext cx="7150226" cy="3379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06866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xmlns=""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xmlns=""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xmlns=""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xmlns=""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xmlns=""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xmlns=""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xmlns=""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xmlns="" id="{86C16C40-7C29-4ACC-B851-7E08E459B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xmlns="" id="{CDD733AE-DD5E-4C77-8BCD-72BF12A06B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xmlns="" id="{51DE90A4-932E-4370-BA07-30F43254C0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6A19CA4A-B208-452A-8BE4-BC6940D33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xmlns="" id="{B74F8D3E-E618-4DE3-A0CC-B4904BB5D5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xmlns="" id="{299DA406-C54B-4E31-867D-FAF8DCE70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xmlns="" id="{A1E16883-5140-47C4-A9AD-AD6598AC3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xmlns="" id="{4CD848DC-8A2A-4093-9BDD-7AF4B6A27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xmlns="" id="{34635A4D-E9CE-4B78-912A-479EA4512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xmlns="" id="{D663A5EE-5581-44F3-8F98-688755F63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xmlns="" id="{B1E84E6A-F5AE-4F4D-98F2-82FE4FCC26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xmlns="" id="{DDE7DDC9-17D4-4686-833D-48F8733B4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xmlns="" id="{F2F6C0A3-F394-ED2F-1900-B57899B86C2E}"/>
              </a:ext>
            </a:extLst>
          </p:cNvPr>
          <p:cNvSpPr txBox="1"/>
          <p:nvPr/>
        </p:nvSpPr>
        <p:spPr>
          <a:xfrm>
            <a:off x="1764735" y="1715485"/>
            <a:ext cx="7156302" cy="388077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571500" indent="-571500">
              <a:spcBef>
                <a:spcPts val="1000"/>
              </a:spcBef>
              <a:buClr>
                <a:schemeClr val="accent1"/>
              </a:buClr>
              <a:buSzPct val="80000"/>
              <a:buFont typeface="Wingdings 3" charset="2"/>
              <a:buChar char=""/>
            </a:pPr>
            <a:endParaRPr lang="en-US">
              <a:solidFill>
                <a:schemeClr val="tx1">
                  <a:lumMod val="75000"/>
                  <a:lumOff val="25000"/>
                </a:schemeClr>
              </a:solidFill>
            </a:endParaRPr>
          </a:p>
          <a:p>
            <a:pPr marL="571500" indent="-571500">
              <a:spcBef>
                <a:spcPts val="1000"/>
              </a:spcBef>
              <a:buClr>
                <a:schemeClr val="accent1"/>
              </a:buClr>
              <a:buSzPct val="80000"/>
              <a:buFont typeface="Wingdings 3" charset="2"/>
              <a:buChar char=""/>
            </a:pPr>
            <a:endParaRPr lang="en-US" sz="4400" b="1" i="1">
              <a:solidFill>
                <a:schemeClr val="tx1">
                  <a:lumMod val="75000"/>
                  <a:lumOff val="25000"/>
                </a:schemeClr>
              </a:solidFill>
            </a:endParaRPr>
          </a:p>
        </p:txBody>
      </p:sp>
      <p:sp>
        <p:nvSpPr>
          <p:cNvPr id="5" name="TextBox 4">
            <a:extLst>
              <a:ext uri="{FF2B5EF4-FFF2-40B4-BE49-F238E27FC236}">
                <a16:creationId xmlns:a16="http://schemas.microsoft.com/office/drawing/2014/main" xmlns="" id="{226AD0AA-1430-1FC6-304D-531433C8E355}"/>
              </a:ext>
            </a:extLst>
          </p:cNvPr>
          <p:cNvSpPr txBox="1"/>
          <p:nvPr/>
        </p:nvSpPr>
        <p:spPr>
          <a:xfrm>
            <a:off x="841754" y="1463985"/>
            <a:ext cx="7653644" cy="3385542"/>
          </a:xfrm>
          <a:prstGeom prst="rect">
            <a:avLst/>
          </a:prstGeom>
          <a:noFill/>
        </p:spPr>
        <p:txBody>
          <a:bodyPr wrap="square">
            <a:spAutoFit/>
          </a:bodyPr>
          <a:lstStyle/>
          <a:p>
            <a:r>
              <a:rPr lang="hi-IN" sz="3200" b="1">
                <a:solidFill>
                  <a:schemeClr val="accent5"/>
                </a:solidFill>
              </a:rPr>
              <a:t>पथ्ये सति गदार्तस्य किमौषधनिषेवणैः। पथ्येऽसति गदार्तस्य किमौषधनिषेवणैः ।।</a:t>
            </a:r>
            <a:r>
              <a:rPr lang="en-US" sz="3200" b="1">
                <a:solidFill>
                  <a:schemeClr val="accent5"/>
                </a:solidFill>
              </a:rPr>
              <a:t> </a:t>
            </a:r>
          </a:p>
          <a:p>
            <a:r>
              <a:rPr lang="en-US"/>
              <a:t>                                     </a:t>
            </a:r>
          </a:p>
          <a:p>
            <a:r>
              <a:rPr lang="en-US"/>
              <a:t>                                                              </a:t>
            </a:r>
            <a:r>
              <a:rPr lang="en-US" sz="2400" b="1">
                <a:solidFill>
                  <a:schemeClr val="accent1"/>
                </a:solidFill>
              </a:rPr>
              <a:t>    </a:t>
            </a:r>
            <a:r>
              <a:rPr lang="hi-IN" sz="2400" b="1">
                <a:solidFill>
                  <a:schemeClr val="accent1"/>
                </a:solidFill>
              </a:rPr>
              <a:t>(वैद्यजीवन 1/10) </a:t>
            </a:r>
            <a:endParaRPr lang="en-US" sz="2400" b="1">
              <a:solidFill>
                <a:schemeClr val="accent1"/>
              </a:solidFill>
            </a:endParaRPr>
          </a:p>
          <a:p>
            <a:endParaRPr lang="en-US"/>
          </a:p>
          <a:p>
            <a:endParaRPr lang="en-US"/>
          </a:p>
          <a:p>
            <a:r>
              <a:rPr lang="hi-IN" sz="2400" b="1"/>
              <a:t>जो व्यक्ति खान पान इत्यादि में - पथ्य का सेवन करता है उसे दवा लेने की आवश्यकता नहीं होती और जो पथ्य का सेवन न करे उसे औषधि से क्या लाभ</a:t>
            </a:r>
            <a:r>
              <a:rPr lang="en-US" sz="2400" b="1"/>
              <a:t> </a:t>
            </a:r>
            <a:r>
              <a:rPr lang="hi-IN" sz="2400" b="1"/>
              <a:t>?</a:t>
            </a:r>
            <a:endParaRPr lang="en-US" sz="2400" b="1"/>
          </a:p>
        </p:txBody>
      </p:sp>
    </p:spTree>
    <p:extLst>
      <p:ext uri="{BB962C8B-B14F-4D97-AF65-F5344CB8AC3E}">
        <p14:creationId xmlns:p14="http://schemas.microsoft.com/office/powerpoint/2010/main" xmlns="" val="2455893007"/>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text on a blue background&#10;&#10;Description automatically generated">
            <a:extLst>
              <a:ext uri="{FF2B5EF4-FFF2-40B4-BE49-F238E27FC236}">
                <a16:creationId xmlns:a16="http://schemas.microsoft.com/office/drawing/2014/main" xmlns="" id="{36DB026D-16F5-958D-BFCA-DBBB7DEC5E7D}"/>
              </a:ext>
            </a:extLst>
          </p:cNvPr>
          <p:cNvPicPr>
            <a:picLocks noChangeAspect="1"/>
          </p:cNvPicPr>
          <p:nvPr/>
        </p:nvPicPr>
        <p:blipFill rotWithShape="1">
          <a:blip r:embed="rId2"/>
          <a:srcRect t="1009" b="14404"/>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xmlns="" id="{85C2136B-77EC-41E9-BDB6-58A4AE142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xmlns="" id="{E55891F3-A5E2-4418-8950-25FA2B73120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B1FCEB1-A7E1-417C-A7EF-AA30D5A0859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xmlns="" id="{7FBCF2A6-1F18-4B68-B5D2-5B763ED41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FF3A27FB-A693-4A75-951E-0C77CD98F0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62230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xmlns=""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38" name="Straight Connector 37">
              <a:extLst>
                <a:ext uri="{FF2B5EF4-FFF2-40B4-BE49-F238E27FC236}">
                  <a16:creationId xmlns:a16="http://schemas.microsoft.com/office/drawing/2014/main" xmlns=""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xmlns=""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xmlns=""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xmlns=""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xmlns=""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xmlns=""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xmlns=""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xmlns=""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xmlns=""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xmlns=""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9" name="Rectangle 48">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xmlns="" id="{D3010DAC-744B-D46E-EF92-5592FA6366D8}"/>
              </a:ext>
            </a:extLst>
          </p:cNvPr>
          <p:cNvSpPr txBox="1"/>
          <p:nvPr/>
        </p:nvSpPr>
        <p:spPr>
          <a:xfrm>
            <a:off x="677334" y="609600"/>
            <a:ext cx="3843375" cy="51756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spcBef>
                <a:spcPct val="0"/>
              </a:spcBef>
              <a:spcAft>
                <a:spcPts val="600"/>
              </a:spcAft>
            </a:pPr>
            <a:r>
              <a:rPr lang="en-US" sz="4000" b="1" err="1">
                <a:solidFill>
                  <a:schemeClr val="tx1">
                    <a:lumMod val="85000"/>
                    <a:lumOff val="15000"/>
                  </a:schemeClr>
                </a:solidFill>
                <a:latin typeface="+mj-lt"/>
                <a:ea typeface="+mj-ea"/>
                <a:cs typeface="+mj-cs"/>
              </a:rPr>
              <a:t>बिल्व</a:t>
            </a:r>
            <a:r>
              <a:rPr lang="en-US" sz="4000" b="1">
                <a:solidFill>
                  <a:schemeClr val="tx1">
                    <a:lumMod val="85000"/>
                    <a:lumOff val="15000"/>
                  </a:schemeClr>
                </a:solidFill>
                <a:latin typeface="+mj-lt"/>
                <a:ea typeface="+mj-ea"/>
                <a:cs typeface="+mj-cs"/>
              </a:rPr>
              <a:t>:-</a:t>
            </a:r>
            <a:endParaRPr lang="en-US" sz="4000">
              <a:solidFill>
                <a:schemeClr val="tx1">
                  <a:lumMod val="85000"/>
                  <a:lumOff val="15000"/>
                </a:schemeClr>
              </a:solidFill>
              <a:latin typeface="+mj-lt"/>
              <a:ea typeface="+mj-ea"/>
              <a:cs typeface="+mj-cs"/>
            </a:endParaRPr>
          </a:p>
          <a:p>
            <a:pPr>
              <a:spcBef>
                <a:spcPct val="0"/>
              </a:spcBef>
              <a:spcAft>
                <a:spcPts val="600"/>
              </a:spcAft>
            </a:pPr>
            <a:endParaRPr lang="en-US" sz="4000">
              <a:solidFill>
                <a:schemeClr val="tx1">
                  <a:lumMod val="85000"/>
                  <a:lumOff val="15000"/>
                </a:schemeClr>
              </a:solidFill>
              <a:latin typeface="+mj-lt"/>
              <a:ea typeface="+mj-ea"/>
              <a:cs typeface="+mj-cs"/>
            </a:endParaRPr>
          </a:p>
        </p:txBody>
      </p:sp>
      <p:sp>
        <p:nvSpPr>
          <p:cNvPr id="67" name="Freeform: Shape 66">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xmlns="" id="{B271C025-F3B6-547B-0438-A5D332F775C0}"/>
              </a:ext>
            </a:extLst>
          </p:cNvPr>
          <p:cNvSpPr txBox="1"/>
          <p:nvPr/>
        </p:nvSpPr>
        <p:spPr>
          <a:xfrm>
            <a:off x="5421180" y="749305"/>
            <a:ext cx="7085381" cy="158518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spcBef>
                <a:spcPts val="1000"/>
              </a:spcBef>
              <a:buClr>
                <a:schemeClr val="accent1"/>
              </a:buClr>
              <a:buSzPct val="80000"/>
              <a:buFont typeface="Wingdings 3" charset="2"/>
              <a:buChar char=""/>
            </a:pPr>
            <a:r>
              <a:rPr lang="en-US" sz="2800" b="1" err="1">
                <a:solidFill>
                  <a:schemeClr val="bg1"/>
                </a:solidFill>
              </a:rPr>
              <a:t>बिल्वः</a:t>
            </a:r>
            <a:r>
              <a:rPr lang="en-US" sz="2800" b="1">
                <a:solidFill>
                  <a:schemeClr val="bg1"/>
                </a:solidFill>
              </a:rPr>
              <a:t> </a:t>
            </a:r>
            <a:r>
              <a:rPr lang="en-US" sz="2800" b="1" err="1">
                <a:solidFill>
                  <a:schemeClr val="bg1"/>
                </a:solidFill>
              </a:rPr>
              <a:t>शाण्डिल्यशैलूषौ</a:t>
            </a:r>
            <a:r>
              <a:rPr lang="en-US" sz="2800" b="1">
                <a:solidFill>
                  <a:schemeClr val="bg1"/>
                </a:solidFill>
              </a:rPr>
              <a:t> </a:t>
            </a:r>
            <a:r>
              <a:rPr lang="en-US" sz="2800" b="1" err="1">
                <a:solidFill>
                  <a:schemeClr val="bg1"/>
                </a:solidFill>
              </a:rPr>
              <a:t>मालूरश्रीफलावपि</a:t>
            </a:r>
            <a:r>
              <a:rPr lang="en-US" sz="2800" b="1">
                <a:solidFill>
                  <a:schemeClr val="bg1"/>
                </a:solidFill>
              </a:rPr>
              <a:t> । </a:t>
            </a:r>
            <a:r>
              <a:rPr lang="en-US" sz="2800" b="1" err="1">
                <a:solidFill>
                  <a:schemeClr val="bg1"/>
                </a:solidFill>
              </a:rPr>
              <a:t>श्रीफलस्तुवरस्तिक्तो</a:t>
            </a:r>
            <a:r>
              <a:rPr lang="en-US" sz="2800" b="1">
                <a:solidFill>
                  <a:schemeClr val="bg1"/>
                </a:solidFill>
              </a:rPr>
              <a:t> </a:t>
            </a:r>
            <a:r>
              <a:rPr lang="en-US" sz="2800" b="1" err="1">
                <a:solidFill>
                  <a:schemeClr val="bg1"/>
                </a:solidFill>
              </a:rPr>
              <a:t>ग्राही</a:t>
            </a:r>
            <a:r>
              <a:rPr lang="en-US" sz="2800" b="1">
                <a:solidFill>
                  <a:schemeClr val="bg1"/>
                </a:solidFill>
              </a:rPr>
              <a:t> </a:t>
            </a:r>
            <a:r>
              <a:rPr lang="en-US" sz="2800" b="1" err="1">
                <a:solidFill>
                  <a:schemeClr val="bg1"/>
                </a:solidFill>
              </a:rPr>
              <a:t>रूक्षोऽग्निपित्तकृत्</a:t>
            </a:r>
            <a:r>
              <a:rPr lang="en-US" sz="2800" b="1">
                <a:solidFill>
                  <a:schemeClr val="bg1"/>
                </a:solidFill>
              </a:rPr>
              <a:t> ।। </a:t>
            </a:r>
            <a:r>
              <a:rPr lang="en-US" sz="2800" b="1" err="1">
                <a:solidFill>
                  <a:schemeClr val="bg1"/>
                </a:solidFill>
              </a:rPr>
              <a:t>वातश्लेष्महरो</a:t>
            </a:r>
            <a:r>
              <a:rPr lang="en-US" sz="2800" b="1">
                <a:solidFill>
                  <a:schemeClr val="bg1"/>
                </a:solidFill>
              </a:rPr>
              <a:t> </a:t>
            </a:r>
            <a:r>
              <a:rPr lang="en-US" sz="2800" b="1" err="1">
                <a:solidFill>
                  <a:schemeClr val="bg1"/>
                </a:solidFill>
              </a:rPr>
              <a:t>बल्यो</a:t>
            </a:r>
            <a:r>
              <a:rPr lang="en-US" sz="2800" b="1">
                <a:solidFill>
                  <a:schemeClr val="bg1"/>
                </a:solidFill>
              </a:rPr>
              <a:t> </a:t>
            </a:r>
            <a:r>
              <a:rPr lang="en-US" sz="2800" b="1" err="1">
                <a:solidFill>
                  <a:schemeClr val="bg1"/>
                </a:solidFill>
              </a:rPr>
              <a:t>लघुरुष्णश्च</a:t>
            </a:r>
            <a:r>
              <a:rPr lang="en-US" sz="2800" b="1">
                <a:solidFill>
                  <a:schemeClr val="bg1"/>
                </a:solidFill>
              </a:rPr>
              <a:t> </a:t>
            </a:r>
            <a:r>
              <a:rPr lang="en-US" sz="2800" b="1" err="1">
                <a:solidFill>
                  <a:schemeClr val="bg1"/>
                </a:solidFill>
              </a:rPr>
              <a:t>पाचनः</a:t>
            </a:r>
            <a:r>
              <a:rPr lang="en-US" sz="2800" b="1">
                <a:solidFill>
                  <a:schemeClr val="bg1"/>
                </a:solidFill>
              </a:rPr>
              <a:t> ॥१३॥</a:t>
            </a:r>
          </a:p>
          <a:p>
            <a:pPr>
              <a:spcBef>
                <a:spcPts val="1000"/>
              </a:spcBef>
              <a:buClr>
                <a:schemeClr val="accent1"/>
              </a:buClr>
              <a:buSzPct val="80000"/>
              <a:buFont typeface="Wingdings 3" charset="2"/>
              <a:buChar char=""/>
            </a:pPr>
            <a:endParaRPr lang="en-US" sz="2800" b="1">
              <a:solidFill>
                <a:schemeClr val="bg1"/>
              </a:solidFill>
            </a:endParaRPr>
          </a:p>
        </p:txBody>
      </p:sp>
      <p:sp>
        <p:nvSpPr>
          <p:cNvPr id="4" name="TextBox 3">
            <a:extLst>
              <a:ext uri="{FF2B5EF4-FFF2-40B4-BE49-F238E27FC236}">
                <a16:creationId xmlns:a16="http://schemas.microsoft.com/office/drawing/2014/main" xmlns="" id="{146767FB-4314-7CA4-864C-629D90F20C66}"/>
              </a:ext>
            </a:extLst>
          </p:cNvPr>
          <p:cNvSpPr txBox="1"/>
          <p:nvPr/>
        </p:nvSpPr>
        <p:spPr>
          <a:xfrm>
            <a:off x="6197021" y="3891420"/>
            <a:ext cx="5298438" cy="27546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269748">
              <a:spcAft>
                <a:spcPts val="600"/>
              </a:spcAft>
            </a:pPr>
            <a:r>
              <a:rPr lang="en-US" sz="2400" b="1" kern="1200" err="1">
                <a:latin typeface="+mn-lt"/>
                <a:ea typeface="+mn-lt"/>
                <a:cs typeface="+mn-lt"/>
              </a:rPr>
              <a:t>बेल</a:t>
            </a:r>
            <a:r>
              <a:rPr lang="en-US" sz="2400" b="1" kern="1200">
                <a:latin typeface="+mn-lt"/>
                <a:ea typeface="+mn-lt"/>
                <a:cs typeface="+mn-lt"/>
              </a:rPr>
              <a:t> </a:t>
            </a:r>
            <a:r>
              <a:rPr lang="en-US" sz="2400" b="1" kern="1200" err="1">
                <a:latin typeface="+mn-lt"/>
                <a:ea typeface="+mn-lt"/>
                <a:cs typeface="+mn-lt"/>
              </a:rPr>
              <a:t>के</a:t>
            </a:r>
            <a:r>
              <a:rPr lang="en-US" sz="2400" b="1" kern="1200">
                <a:latin typeface="+mn-lt"/>
                <a:ea typeface="+mn-lt"/>
                <a:cs typeface="+mn-lt"/>
              </a:rPr>
              <a:t> </a:t>
            </a:r>
            <a:r>
              <a:rPr lang="en-US" sz="2400" b="1" kern="1200" err="1">
                <a:latin typeface="+mn-lt"/>
                <a:ea typeface="+mn-lt"/>
                <a:cs typeface="+mn-lt"/>
              </a:rPr>
              <a:t>नाम</a:t>
            </a:r>
            <a:r>
              <a:rPr lang="en-US" sz="2400" b="1" kern="1200">
                <a:latin typeface="+mn-lt"/>
                <a:ea typeface="+mn-lt"/>
                <a:cs typeface="+mn-lt"/>
              </a:rPr>
              <a:t> </a:t>
            </a:r>
            <a:r>
              <a:rPr lang="en-US" sz="2400" b="1" kern="1200" err="1">
                <a:latin typeface="+mn-lt"/>
                <a:ea typeface="+mn-lt"/>
                <a:cs typeface="+mn-lt"/>
              </a:rPr>
              <a:t>तथा</a:t>
            </a:r>
            <a:r>
              <a:rPr lang="en-US" sz="2400" b="1" kern="1200">
                <a:latin typeface="+mn-lt"/>
                <a:ea typeface="+mn-lt"/>
                <a:cs typeface="+mn-lt"/>
              </a:rPr>
              <a:t> </a:t>
            </a:r>
            <a:r>
              <a:rPr lang="en-US" sz="2400" b="1" kern="1200" err="1">
                <a:latin typeface="+mn-lt"/>
                <a:ea typeface="+mn-lt"/>
                <a:cs typeface="+mn-lt"/>
              </a:rPr>
              <a:t>गुण</a:t>
            </a:r>
            <a:r>
              <a:rPr lang="en-US" sz="2400" kern="1200">
                <a:latin typeface="+mn-lt"/>
                <a:ea typeface="+mn-lt"/>
                <a:cs typeface="+mn-lt"/>
              </a:rPr>
              <a:t>- </a:t>
            </a:r>
            <a:r>
              <a:rPr lang="en-US" sz="2400" kern="1200" err="1">
                <a:latin typeface="+mn-lt"/>
                <a:ea typeface="+mn-lt"/>
                <a:cs typeface="+mn-lt"/>
              </a:rPr>
              <a:t>बिल्व</a:t>
            </a:r>
            <a:r>
              <a:rPr lang="en-US" sz="2400" kern="1200">
                <a:latin typeface="+mn-lt"/>
                <a:ea typeface="+mn-lt"/>
                <a:cs typeface="+mn-lt"/>
              </a:rPr>
              <a:t>, </a:t>
            </a:r>
            <a:r>
              <a:rPr lang="en-US" sz="2400" kern="1200" err="1">
                <a:latin typeface="+mn-lt"/>
                <a:ea typeface="+mn-lt"/>
                <a:cs typeface="+mn-lt"/>
              </a:rPr>
              <a:t>शाण्डिल्य</a:t>
            </a:r>
            <a:r>
              <a:rPr lang="en-US" sz="2400" kern="1200">
                <a:latin typeface="+mn-lt"/>
                <a:ea typeface="+mn-lt"/>
                <a:cs typeface="+mn-lt"/>
              </a:rPr>
              <a:t>, </a:t>
            </a:r>
            <a:r>
              <a:rPr lang="en-US" sz="2400" kern="1200" err="1">
                <a:latin typeface="+mn-lt"/>
                <a:ea typeface="+mn-lt"/>
                <a:cs typeface="+mn-lt"/>
              </a:rPr>
              <a:t>शैलूष</a:t>
            </a:r>
            <a:r>
              <a:rPr lang="en-US" sz="2400" kern="1200">
                <a:latin typeface="+mn-lt"/>
                <a:ea typeface="+mn-lt"/>
                <a:cs typeface="+mn-lt"/>
              </a:rPr>
              <a:t>, </a:t>
            </a:r>
            <a:r>
              <a:rPr lang="en-US" sz="2400" kern="1200" err="1">
                <a:latin typeface="+mn-lt"/>
                <a:ea typeface="+mn-lt"/>
                <a:cs typeface="+mn-lt"/>
              </a:rPr>
              <a:t>मालूर</a:t>
            </a:r>
            <a:r>
              <a:rPr lang="en-US" sz="2400" kern="1200">
                <a:latin typeface="+mn-lt"/>
                <a:ea typeface="+mn-lt"/>
                <a:cs typeface="+mn-lt"/>
              </a:rPr>
              <a:t> </a:t>
            </a:r>
            <a:r>
              <a:rPr lang="en-US" sz="2400" kern="1200" err="1">
                <a:latin typeface="+mn-lt"/>
                <a:ea typeface="+mn-lt"/>
                <a:cs typeface="+mn-lt"/>
              </a:rPr>
              <a:t>और</a:t>
            </a:r>
            <a:r>
              <a:rPr lang="en-US" sz="2400" kern="1200">
                <a:latin typeface="+mn-lt"/>
                <a:ea typeface="+mn-lt"/>
                <a:cs typeface="+mn-lt"/>
              </a:rPr>
              <a:t> </a:t>
            </a:r>
            <a:r>
              <a:rPr lang="en-US" sz="2400" kern="1200" err="1">
                <a:latin typeface="+mn-lt"/>
                <a:ea typeface="+mn-lt"/>
                <a:cs typeface="+mn-lt"/>
              </a:rPr>
              <a:t>श्रीफल</a:t>
            </a:r>
            <a:r>
              <a:rPr lang="en-US" sz="2400" kern="1200">
                <a:latin typeface="+mn-lt"/>
                <a:ea typeface="+mn-lt"/>
                <a:cs typeface="+mn-lt"/>
              </a:rPr>
              <a:t> </a:t>
            </a:r>
            <a:r>
              <a:rPr lang="en-US" sz="2400" kern="1200" err="1">
                <a:latin typeface="+mn-lt"/>
                <a:ea typeface="+mn-lt"/>
                <a:cs typeface="+mn-lt"/>
              </a:rPr>
              <a:t>ये</a:t>
            </a:r>
            <a:r>
              <a:rPr lang="en-US" sz="2400" kern="1200">
                <a:latin typeface="+mn-lt"/>
                <a:ea typeface="+mn-lt"/>
                <a:cs typeface="+mn-lt"/>
              </a:rPr>
              <a:t> </a:t>
            </a:r>
            <a:r>
              <a:rPr lang="en-US" sz="2400" kern="1200" err="1">
                <a:latin typeface="+mn-lt"/>
                <a:ea typeface="+mn-lt"/>
                <a:cs typeface="+mn-lt"/>
              </a:rPr>
              <a:t>सब</a:t>
            </a:r>
            <a:r>
              <a:rPr lang="en-US" sz="2400" kern="1200">
                <a:latin typeface="+mn-lt"/>
                <a:ea typeface="+mn-lt"/>
                <a:cs typeface="+mn-lt"/>
              </a:rPr>
              <a:t> </a:t>
            </a:r>
            <a:r>
              <a:rPr lang="en-US" sz="2400" kern="1200" err="1">
                <a:latin typeface="+mn-lt"/>
                <a:ea typeface="+mn-lt"/>
                <a:cs typeface="+mn-lt"/>
              </a:rPr>
              <a:t>संस्कृत</a:t>
            </a:r>
            <a:r>
              <a:rPr lang="en-US" sz="2400" kern="1200">
                <a:latin typeface="+mn-lt"/>
                <a:ea typeface="+mn-lt"/>
                <a:cs typeface="+mn-lt"/>
              </a:rPr>
              <a:t> </a:t>
            </a:r>
            <a:r>
              <a:rPr lang="en-US" sz="2400" kern="1200" err="1">
                <a:latin typeface="+mn-lt"/>
                <a:ea typeface="+mn-lt"/>
                <a:cs typeface="+mn-lt"/>
              </a:rPr>
              <a:t>नाम</a:t>
            </a:r>
            <a:r>
              <a:rPr lang="en-US" sz="2400" kern="1200">
                <a:latin typeface="+mn-lt"/>
                <a:ea typeface="+mn-lt"/>
                <a:cs typeface="+mn-lt"/>
              </a:rPr>
              <a:t> </a:t>
            </a:r>
            <a:r>
              <a:rPr lang="en-US" sz="2400" kern="1200" err="1">
                <a:latin typeface="+mn-lt"/>
                <a:ea typeface="+mn-lt"/>
                <a:cs typeface="+mn-lt"/>
              </a:rPr>
              <a:t>बेल</a:t>
            </a:r>
            <a:r>
              <a:rPr lang="en-US" sz="2400" kern="1200">
                <a:latin typeface="+mn-lt"/>
                <a:ea typeface="+mn-lt"/>
                <a:cs typeface="+mn-lt"/>
              </a:rPr>
              <a:t> </a:t>
            </a:r>
            <a:r>
              <a:rPr lang="en-US" sz="2400" kern="1200" err="1">
                <a:latin typeface="+mn-lt"/>
                <a:ea typeface="+mn-lt"/>
                <a:cs typeface="+mn-lt"/>
              </a:rPr>
              <a:t>के</a:t>
            </a:r>
            <a:r>
              <a:rPr lang="en-US" sz="2400" kern="1200">
                <a:latin typeface="+mn-lt"/>
                <a:ea typeface="+mn-lt"/>
                <a:cs typeface="+mn-lt"/>
              </a:rPr>
              <a:t> </a:t>
            </a:r>
            <a:r>
              <a:rPr lang="en-US" sz="2400" kern="1200" err="1">
                <a:latin typeface="+mn-lt"/>
                <a:ea typeface="+mn-lt"/>
                <a:cs typeface="+mn-lt"/>
              </a:rPr>
              <a:t>हैं</a:t>
            </a:r>
            <a:r>
              <a:rPr lang="en-US" sz="2400" kern="1200">
                <a:latin typeface="+mn-lt"/>
                <a:ea typeface="+mn-lt"/>
                <a:cs typeface="+mn-lt"/>
              </a:rPr>
              <a:t>। </a:t>
            </a:r>
            <a:r>
              <a:rPr lang="en-US" sz="2400" kern="1200" err="1">
                <a:latin typeface="+mn-lt"/>
                <a:ea typeface="+mn-lt"/>
                <a:cs typeface="+mn-lt"/>
              </a:rPr>
              <a:t>बेल-कषाय</a:t>
            </a:r>
            <a:r>
              <a:rPr lang="en-US" sz="2400" kern="1200">
                <a:latin typeface="+mn-lt"/>
                <a:ea typeface="+mn-lt"/>
                <a:cs typeface="+mn-lt"/>
              </a:rPr>
              <a:t> </a:t>
            </a:r>
            <a:r>
              <a:rPr lang="en-US" sz="2400" kern="1200" err="1">
                <a:latin typeface="+mn-lt"/>
                <a:ea typeface="+mn-lt"/>
                <a:cs typeface="+mn-lt"/>
              </a:rPr>
              <a:t>तथा</a:t>
            </a:r>
            <a:r>
              <a:rPr lang="en-US" sz="2400" kern="1200">
                <a:latin typeface="+mn-lt"/>
                <a:ea typeface="+mn-lt"/>
                <a:cs typeface="+mn-lt"/>
              </a:rPr>
              <a:t> </a:t>
            </a:r>
            <a:r>
              <a:rPr lang="en-US" sz="2400" kern="1200" err="1">
                <a:latin typeface="+mn-lt"/>
                <a:ea typeface="+mn-lt"/>
                <a:cs typeface="+mn-lt"/>
              </a:rPr>
              <a:t>तिक्त</a:t>
            </a:r>
            <a:r>
              <a:rPr lang="en-US" sz="2400" kern="1200">
                <a:latin typeface="+mn-lt"/>
                <a:ea typeface="+mn-lt"/>
                <a:cs typeface="+mn-lt"/>
              </a:rPr>
              <a:t> </a:t>
            </a:r>
            <a:r>
              <a:rPr lang="en-US" sz="2400" kern="1200" err="1">
                <a:latin typeface="+mn-lt"/>
                <a:ea typeface="+mn-lt"/>
                <a:cs typeface="+mn-lt"/>
              </a:rPr>
              <a:t>रस</a:t>
            </a:r>
            <a:r>
              <a:rPr lang="en-US" sz="2400" kern="1200">
                <a:latin typeface="+mn-lt"/>
                <a:ea typeface="+mn-lt"/>
                <a:cs typeface="+mn-lt"/>
              </a:rPr>
              <a:t> </a:t>
            </a:r>
            <a:r>
              <a:rPr lang="en-US" sz="2400" kern="1200" err="1">
                <a:latin typeface="+mn-lt"/>
                <a:ea typeface="+mn-lt"/>
                <a:cs typeface="+mn-lt"/>
              </a:rPr>
              <a:t>युक्त</a:t>
            </a:r>
            <a:r>
              <a:rPr lang="en-US" sz="2400" kern="1200">
                <a:latin typeface="+mn-lt"/>
                <a:ea typeface="+mn-lt"/>
                <a:cs typeface="+mn-lt"/>
              </a:rPr>
              <a:t>, </a:t>
            </a:r>
            <a:r>
              <a:rPr lang="en-US" sz="2400" kern="1200" err="1">
                <a:latin typeface="+mn-lt"/>
                <a:ea typeface="+mn-lt"/>
                <a:cs typeface="+mn-lt"/>
              </a:rPr>
              <a:t>ग्राही</a:t>
            </a:r>
            <a:r>
              <a:rPr lang="en-US" sz="2400" kern="1200">
                <a:latin typeface="+mn-lt"/>
                <a:ea typeface="+mn-lt"/>
                <a:cs typeface="+mn-lt"/>
              </a:rPr>
              <a:t>, </a:t>
            </a:r>
            <a:r>
              <a:rPr lang="en-US" sz="2400" kern="1200" err="1">
                <a:latin typeface="+mn-lt"/>
                <a:ea typeface="+mn-lt"/>
                <a:cs typeface="+mn-lt"/>
              </a:rPr>
              <a:t>रूक्ष</a:t>
            </a:r>
            <a:r>
              <a:rPr lang="en-US" sz="2400" kern="1200">
                <a:latin typeface="+mn-lt"/>
                <a:ea typeface="+mn-lt"/>
                <a:cs typeface="+mn-lt"/>
              </a:rPr>
              <a:t>, </a:t>
            </a:r>
            <a:r>
              <a:rPr lang="en-US" sz="2400" kern="1200" err="1">
                <a:latin typeface="+mn-lt"/>
                <a:ea typeface="+mn-lt"/>
                <a:cs typeface="+mn-lt"/>
              </a:rPr>
              <a:t>अग्निवर्धक</a:t>
            </a:r>
            <a:r>
              <a:rPr lang="en-US" sz="2400" kern="1200">
                <a:latin typeface="+mn-lt"/>
                <a:ea typeface="+mn-lt"/>
                <a:cs typeface="+mn-lt"/>
              </a:rPr>
              <a:t>, </a:t>
            </a:r>
            <a:r>
              <a:rPr lang="en-US" sz="2400" kern="1200" err="1">
                <a:latin typeface="+mn-lt"/>
                <a:ea typeface="+mn-lt"/>
                <a:cs typeface="+mn-lt"/>
              </a:rPr>
              <a:t>पित्तकारक</a:t>
            </a:r>
            <a:r>
              <a:rPr lang="en-US" sz="2400" kern="1200">
                <a:latin typeface="+mn-lt"/>
                <a:ea typeface="+mn-lt"/>
                <a:cs typeface="+mn-lt"/>
              </a:rPr>
              <a:t>, </a:t>
            </a:r>
            <a:r>
              <a:rPr lang="en-US" sz="2400" kern="1200" err="1">
                <a:latin typeface="+mn-lt"/>
                <a:ea typeface="+mn-lt"/>
                <a:cs typeface="+mn-lt"/>
              </a:rPr>
              <a:t>वात</a:t>
            </a:r>
            <a:r>
              <a:rPr lang="en-US" sz="2400" kern="1200">
                <a:latin typeface="+mn-lt"/>
                <a:ea typeface="+mn-lt"/>
                <a:cs typeface="+mn-lt"/>
              </a:rPr>
              <a:t> </a:t>
            </a:r>
            <a:r>
              <a:rPr lang="en-US" sz="2400" kern="1200" err="1">
                <a:latin typeface="+mn-lt"/>
                <a:ea typeface="+mn-lt"/>
                <a:cs typeface="+mn-lt"/>
              </a:rPr>
              <a:t>कफनाशक</a:t>
            </a:r>
            <a:r>
              <a:rPr lang="en-US" sz="2400" kern="1200">
                <a:latin typeface="+mn-lt"/>
                <a:ea typeface="+mn-lt"/>
                <a:cs typeface="+mn-lt"/>
              </a:rPr>
              <a:t>, </a:t>
            </a:r>
            <a:r>
              <a:rPr lang="en-US" sz="2400" kern="1200" err="1">
                <a:latin typeface="+mn-lt"/>
                <a:ea typeface="+mn-lt"/>
                <a:cs typeface="+mn-lt"/>
              </a:rPr>
              <a:t>बलकारक</a:t>
            </a:r>
            <a:r>
              <a:rPr lang="en-US" sz="2400" kern="1200">
                <a:latin typeface="+mn-lt"/>
                <a:ea typeface="+mn-lt"/>
                <a:cs typeface="+mn-lt"/>
              </a:rPr>
              <a:t>, </a:t>
            </a:r>
            <a:r>
              <a:rPr lang="en-US" sz="2400" kern="1200" err="1">
                <a:latin typeface="+mn-lt"/>
                <a:ea typeface="+mn-lt"/>
                <a:cs typeface="+mn-lt"/>
              </a:rPr>
              <a:t>लघु</a:t>
            </a:r>
            <a:r>
              <a:rPr lang="en-US" sz="2400" kern="1200">
                <a:latin typeface="+mn-lt"/>
                <a:ea typeface="+mn-lt"/>
                <a:cs typeface="+mn-lt"/>
              </a:rPr>
              <a:t>, </a:t>
            </a:r>
            <a:r>
              <a:rPr lang="en-US" sz="2400" kern="1200" err="1">
                <a:latin typeface="+mn-lt"/>
                <a:ea typeface="+mn-lt"/>
                <a:cs typeface="+mn-lt"/>
              </a:rPr>
              <a:t>उष्णवीर्य</a:t>
            </a:r>
            <a:r>
              <a:rPr lang="en-US" sz="2400" kern="1200">
                <a:latin typeface="+mn-lt"/>
                <a:ea typeface="+mn-lt"/>
                <a:cs typeface="+mn-lt"/>
              </a:rPr>
              <a:t> </a:t>
            </a:r>
            <a:r>
              <a:rPr lang="en-US" sz="2400" kern="1200" err="1">
                <a:latin typeface="+mn-lt"/>
                <a:ea typeface="+mn-lt"/>
                <a:cs typeface="+mn-lt"/>
              </a:rPr>
              <a:t>तथा</a:t>
            </a:r>
            <a:r>
              <a:rPr lang="en-US" sz="2400" kern="1200">
                <a:latin typeface="+mn-lt"/>
                <a:ea typeface="+mn-lt"/>
                <a:cs typeface="+mn-lt"/>
              </a:rPr>
              <a:t> </a:t>
            </a:r>
            <a:r>
              <a:rPr lang="en-US" sz="2400" kern="1200" err="1">
                <a:latin typeface="+mn-lt"/>
                <a:ea typeface="+mn-lt"/>
                <a:cs typeface="+mn-lt"/>
              </a:rPr>
              <a:t>पाचक</a:t>
            </a:r>
            <a:r>
              <a:rPr lang="en-US" sz="2400" kern="1200">
                <a:latin typeface="+mn-lt"/>
                <a:ea typeface="+mn-lt"/>
                <a:cs typeface="+mn-lt"/>
              </a:rPr>
              <a:t> </a:t>
            </a:r>
            <a:r>
              <a:rPr lang="en-US" sz="2400" kern="1200" err="1">
                <a:latin typeface="+mn-lt"/>
                <a:ea typeface="+mn-lt"/>
                <a:cs typeface="+mn-lt"/>
              </a:rPr>
              <a:t>है</a:t>
            </a:r>
            <a:r>
              <a:rPr lang="en-US" sz="2400" kern="1200">
                <a:latin typeface="+mn-lt"/>
                <a:ea typeface="+mn-lt"/>
                <a:cs typeface="+mn-lt"/>
              </a:rPr>
              <a:t>।</a:t>
            </a:r>
            <a:endParaRPr lang="en-US" sz="2400" kern="1200">
              <a:latin typeface="+mn-lt"/>
            </a:endParaRPr>
          </a:p>
          <a:p>
            <a:pPr algn="l">
              <a:spcAft>
                <a:spcPts val="600"/>
              </a:spcAft>
            </a:pPr>
            <a:endParaRPr lang="en-US" sz="2400"/>
          </a:p>
        </p:txBody>
      </p:sp>
      <p:sp>
        <p:nvSpPr>
          <p:cNvPr id="5" name="TextBox 4">
            <a:extLst>
              <a:ext uri="{FF2B5EF4-FFF2-40B4-BE49-F238E27FC236}">
                <a16:creationId xmlns:a16="http://schemas.microsoft.com/office/drawing/2014/main" xmlns="" id="{60EC3FAC-0C6B-7D05-62C8-1D2B03B2DE23}"/>
              </a:ext>
            </a:extLst>
          </p:cNvPr>
          <p:cNvSpPr txBox="1"/>
          <p:nvPr/>
        </p:nvSpPr>
        <p:spPr>
          <a:xfrm>
            <a:off x="8968299" y="2462351"/>
            <a:ext cx="3362334"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269748">
              <a:spcAft>
                <a:spcPts val="600"/>
              </a:spcAft>
            </a:pPr>
            <a:r>
              <a:rPr lang="en-US" sz="2400" b="1">
                <a:solidFill>
                  <a:srgbClr val="006700"/>
                </a:solidFill>
              </a:rPr>
              <a:t>(</a:t>
            </a:r>
            <a:r>
              <a:rPr lang="en-US" sz="2400" b="1" kern="1200" err="1">
                <a:solidFill>
                  <a:srgbClr val="006700"/>
                </a:solidFill>
                <a:latin typeface="+mn-lt"/>
                <a:ea typeface="+mn-ea"/>
                <a:cs typeface="+mn-cs"/>
              </a:rPr>
              <a:t>भा</a:t>
            </a:r>
            <a:r>
              <a:rPr lang="en-US" sz="2400" b="1" kern="1200">
                <a:solidFill>
                  <a:srgbClr val="006700"/>
                </a:solidFill>
                <a:latin typeface="+mn-lt"/>
                <a:ea typeface="+mn-ea"/>
                <a:cs typeface="+mn-cs"/>
              </a:rPr>
              <a:t>. </a:t>
            </a:r>
            <a:r>
              <a:rPr lang="en-US" sz="2400" b="1" kern="1200" err="1">
                <a:solidFill>
                  <a:srgbClr val="006700"/>
                </a:solidFill>
                <a:latin typeface="+mn-lt"/>
                <a:ea typeface="+mn-ea"/>
                <a:cs typeface="+mn-cs"/>
              </a:rPr>
              <a:t>प्र</a:t>
            </a:r>
            <a:r>
              <a:rPr lang="en-US" sz="2400" b="1" kern="1200">
                <a:solidFill>
                  <a:srgbClr val="006700"/>
                </a:solidFill>
                <a:latin typeface="+mn-lt"/>
                <a:ea typeface="+mn-ea"/>
                <a:cs typeface="+mn-cs"/>
              </a:rPr>
              <a:t>. </a:t>
            </a:r>
            <a:r>
              <a:rPr lang="en-US" sz="2400" b="1" kern="1200" err="1">
                <a:solidFill>
                  <a:srgbClr val="006700"/>
                </a:solidFill>
                <a:latin typeface="+mn-lt"/>
                <a:ea typeface="+mn-ea"/>
                <a:cs typeface="+mn-cs"/>
              </a:rPr>
              <a:t>गुडूच्यादिवर्ग</a:t>
            </a:r>
            <a:r>
              <a:rPr lang="en-US" sz="2400" b="1" kern="1200">
                <a:solidFill>
                  <a:srgbClr val="006700"/>
                </a:solidFill>
                <a:latin typeface="+mn-lt"/>
                <a:ea typeface="+mn-ea"/>
                <a:cs typeface="+mn-cs"/>
              </a:rPr>
              <a:t> 3</a:t>
            </a:r>
            <a:r>
              <a:rPr lang="en-US" sz="2400" b="1">
                <a:solidFill>
                  <a:srgbClr val="006700"/>
                </a:solidFill>
              </a:rPr>
              <a:t>)</a:t>
            </a:r>
            <a:endParaRPr lang="en-US" sz="2400" kern="1200">
              <a:solidFill>
                <a:srgbClr val="006700"/>
              </a:solidFill>
              <a:latin typeface="+mn-lt"/>
            </a:endParaRPr>
          </a:p>
          <a:p>
            <a:pPr defTabSz="269748">
              <a:spcAft>
                <a:spcPts val="600"/>
              </a:spcAft>
            </a:pPr>
            <a:endParaRPr lang="en-US" sz="2400" kern="1200">
              <a:latin typeface="+mn-lt"/>
            </a:endParaRPr>
          </a:p>
          <a:p>
            <a:pPr algn="l">
              <a:spcAft>
                <a:spcPts val="600"/>
              </a:spcAft>
            </a:pPr>
            <a:endParaRPr lang="en-US" sz="2400"/>
          </a:p>
        </p:txBody>
      </p:sp>
    </p:spTree>
    <p:extLst>
      <p:ext uri="{BB962C8B-B14F-4D97-AF65-F5344CB8AC3E}">
        <p14:creationId xmlns:p14="http://schemas.microsoft.com/office/powerpoint/2010/main" xmlns="" val="36208065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7E9B4-D227-EEB4-0C64-91BF10F714FF}"/>
              </a:ext>
            </a:extLst>
          </p:cNvPr>
          <p:cNvSpPr>
            <a:spLocks noGrp="1"/>
          </p:cNvSpPr>
          <p:nvPr>
            <p:ph type="title"/>
          </p:nvPr>
        </p:nvSpPr>
        <p:spPr/>
        <p:txBody>
          <a:bodyPr/>
          <a:lstStyle/>
          <a:p>
            <a:r>
              <a:rPr lang="en-US" b="1"/>
              <a:t>बिल्व:-</a:t>
            </a:r>
          </a:p>
        </p:txBody>
      </p:sp>
      <p:sp>
        <p:nvSpPr>
          <p:cNvPr id="4" name="TextBox 3">
            <a:extLst>
              <a:ext uri="{FF2B5EF4-FFF2-40B4-BE49-F238E27FC236}">
                <a16:creationId xmlns:a16="http://schemas.microsoft.com/office/drawing/2014/main" xmlns="" id="{B338844F-B368-30B2-7F01-7BEA0F3B4FFB}"/>
              </a:ext>
            </a:extLst>
          </p:cNvPr>
          <p:cNvSpPr txBox="1"/>
          <p:nvPr/>
        </p:nvSpPr>
        <p:spPr>
          <a:xfrm>
            <a:off x="459754" y="1417888"/>
            <a:ext cx="6391275" cy="954107"/>
          </a:xfrm>
          <a:prstGeom prst="rect">
            <a:avLst/>
          </a:prstGeom>
          <a:noFill/>
        </p:spPr>
        <p:txBody>
          <a:bodyPr wrap="square" lIns="91440" tIns="45720" rIns="91440" bIns="45720" rtlCol="0" anchor="t">
            <a:spAutoFit/>
          </a:bodyPr>
          <a:lstStyle/>
          <a:p>
            <a:pPr marL="285750" indent="-285750" algn="l">
              <a:buFont typeface="Arial" panose="020B0604020202020204" pitchFamily="34" charset="0"/>
              <a:buChar char="•"/>
            </a:pPr>
            <a:r>
              <a:rPr lang="en-US" sz="2800" b="1"/>
              <a:t>Botanical name:-</a:t>
            </a:r>
            <a:r>
              <a:rPr lang="en-US" sz="2800" b="1" i="1"/>
              <a:t>Aegle </a:t>
            </a:r>
            <a:r>
              <a:rPr lang="en-US" sz="2800" b="1" i="1" err="1"/>
              <a:t>marmelos</a:t>
            </a:r>
            <a:endParaRPr lang="en-US" sz="2800" b="1" i="1"/>
          </a:p>
          <a:p>
            <a:pPr marL="285750" indent="-285750">
              <a:buFont typeface="Arial" panose="020B0604020202020204" pitchFamily="34" charset="0"/>
              <a:buChar char="•"/>
            </a:pPr>
            <a:r>
              <a:rPr lang="en-US" sz="2800" b="1" i="1"/>
              <a:t>Family -</a:t>
            </a:r>
            <a:r>
              <a:rPr lang="en-US" sz="2800" b="1" i="1" err="1"/>
              <a:t>Rutaceae</a:t>
            </a:r>
          </a:p>
        </p:txBody>
      </p:sp>
      <p:sp>
        <p:nvSpPr>
          <p:cNvPr id="5" name="TextBox 4">
            <a:extLst>
              <a:ext uri="{FF2B5EF4-FFF2-40B4-BE49-F238E27FC236}">
                <a16:creationId xmlns:a16="http://schemas.microsoft.com/office/drawing/2014/main" xmlns="" id="{5A6D2EC7-1E89-1BB5-0A80-BF490DA00710}"/>
              </a:ext>
            </a:extLst>
          </p:cNvPr>
          <p:cNvSpPr txBox="1"/>
          <p:nvPr/>
        </p:nvSpPr>
        <p:spPr>
          <a:xfrm>
            <a:off x="558272" y="2624137"/>
            <a:ext cx="6260306" cy="1323439"/>
          </a:xfrm>
          <a:prstGeom prst="rect">
            <a:avLst/>
          </a:prstGeom>
          <a:noFill/>
        </p:spPr>
        <p:txBody>
          <a:bodyPr wrap="square" lIns="91440" tIns="45720" rIns="91440" bIns="45720" rtlCol="0" anchor="t">
            <a:spAutoFit/>
          </a:bodyPr>
          <a:lstStyle/>
          <a:p>
            <a:r>
              <a:rPr lang="en-US" sz="2000" b="1" err="1"/>
              <a:t>रस</a:t>
            </a:r>
            <a:r>
              <a:rPr lang="en-US" sz="2000" b="1"/>
              <a:t> :- </a:t>
            </a:r>
            <a:r>
              <a:rPr lang="en-US" sz="2000" b="1" err="1"/>
              <a:t>कषाय</a:t>
            </a:r>
            <a:r>
              <a:rPr lang="en-US" sz="2000" b="1"/>
              <a:t>, </a:t>
            </a:r>
            <a:r>
              <a:rPr lang="en-US" sz="2000" b="1" err="1"/>
              <a:t>तिक्त</a:t>
            </a:r>
            <a:r>
              <a:rPr lang="en-US" sz="2000" b="1"/>
              <a:t> </a:t>
            </a:r>
          </a:p>
          <a:p>
            <a:r>
              <a:rPr lang="en-US" sz="2000" b="1" err="1"/>
              <a:t>गुण</a:t>
            </a:r>
            <a:r>
              <a:rPr lang="en-US" sz="2000" b="1"/>
              <a:t>:- </a:t>
            </a:r>
            <a:r>
              <a:rPr lang="en-US" sz="2000" b="1" err="1"/>
              <a:t>लघु</a:t>
            </a:r>
            <a:r>
              <a:rPr lang="en-US" sz="2000" b="1"/>
              <a:t> , </a:t>
            </a:r>
            <a:r>
              <a:rPr lang="en-US" sz="2000" b="1" err="1"/>
              <a:t>रूक्ष</a:t>
            </a:r>
            <a:r>
              <a:rPr lang="en-US" sz="2000" b="1"/>
              <a:t> </a:t>
            </a:r>
          </a:p>
          <a:p>
            <a:r>
              <a:rPr lang="en-US" sz="2000" b="1" err="1"/>
              <a:t>वीर्य</a:t>
            </a:r>
            <a:r>
              <a:rPr lang="en-US" sz="2000" b="1"/>
              <a:t>:- </a:t>
            </a:r>
            <a:r>
              <a:rPr lang="en-US" sz="2000" b="1" err="1"/>
              <a:t>उष्ण</a:t>
            </a:r>
            <a:r>
              <a:rPr lang="en-US" sz="2000" b="1"/>
              <a:t> </a:t>
            </a:r>
          </a:p>
          <a:p>
            <a:r>
              <a:rPr lang="en-US" sz="2000" b="1" err="1"/>
              <a:t>विपाक</a:t>
            </a:r>
            <a:r>
              <a:rPr lang="en-US" sz="2000" b="1"/>
              <a:t>:- </a:t>
            </a:r>
            <a:r>
              <a:rPr lang="en-US" sz="2000" b="1" err="1"/>
              <a:t>कटु</a:t>
            </a:r>
            <a:r>
              <a:rPr lang="en-US" sz="2000" b="1"/>
              <a:t> </a:t>
            </a:r>
          </a:p>
        </p:txBody>
      </p:sp>
      <p:sp>
        <p:nvSpPr>
          <p:cNvPr id="6" name="TextBox 5">
            <a:extLst>
              <a:ext uri="{FF2B5EF4-FFF2-40B4-BE49-F238E27FC236}">
                <a16:creationId xmlns:a16="http://schemas.microsoft.com/office/drawing/2014/main" xmlns="" id="{584C0902-CF68-0A02-721E-6EA2D53B163C}"/>
              </a:ext>
            </a:extLst>
          </p:cNvPr>
          <p:cNvSpPr txBox="1"/>
          <p:nvPr/>
        </p:nvSpPr>
        <p:spPr>
          <a:xfrm>
            <a:off x="5193506" y="2514600"/>
            <a:ext cx="1828800" cy="1828800"/>
          </a:xfrm>
          <a:prstGeom prst="rect">
            <a:avLst/>
          </a:prstGeom>
          <a:noFill/>
        </p:spPr>
        <p:txBody>
          <a:bodyPr wrap="square" rtlCol="0">
            <a:spAutoFit/>
          </a:bodyPr>
          <a:lstStyle/>
          <a:p>
            <a:pPr algn="l"/>
            <a:endParaRPr lang="en-US"/>
          </a:p>
        </p:txBody>
      </p:sp>
      <p:pic>
        <p:nvPicPr>
          <p:cNvPr id="7" name="Picture 6">
            <a:extLst>
              <a:ext uri="{FF2B5EF4-FFF2-40B4-BE49-F238E27FC236}">
                <a16:creationId xmlns:a16="http://schemas.microsoft.com/office/drawing/2014/main" xmlns="" id="{51C6F683-B4DE-7241-DBAA-01CE15344F0E}"/>
              </a:ext>
            </a:extLst>
          </p:cNvPr>
          <p:cNvPicPr>
            <a:picLocks noChangeAspect="1"/>
          </p:cNvPicPr>
          <p:nvPr/>
        </p:nvPicPr>
        <p:blipFill>
          <a:blip r:embed="rId2"/>
          <a:stretch>
            <a:fillRect/>
          </a:stretch>
        </p:blipFill>
        <p:spPr>
          <a:xfrm>
            <a:off x="5271491" y="2514600"/>
            <a:ext cx="4339565" cy="3792802"/>
          </a:xfrm>
          <a:prstGeom prst="rect">
            <a:avLst/>
          </a:prstGeom>
        </p:spPr>
      </p:pic>
      <p:sp>
        <p:nvSpPr>
          <p:cNvPr id="8" name="TextBox 7">
            <a:extLst>
              <a:ext uri="{FF2B5EF4-FFF2-40B4-BE49-F238E27FC236}">
                <a16:creationId xmlns:a16="http://schemas.microsoft.com/office/drawing/2014/main" xmlns="" id="{DD4704B3-7F2F-B738-A29E-729F475C5E99}"/>
              </a:ext>
            </a:extLst>
          </p:cNvPr>
          <p:cNvSpPr txBox="1"/>
          <p:nvPr/>
        </p:nvSpPr>
        <p:spPr>
          <a:xfrm>
            <a:off x="559594" y="3936903"/>
            <a:ext cx="37003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Chemical composition :-</a:t>
            </a:r>
          </a:p>
        </p:txBody>
      </p:sp>
      <p:sp>
        <p:nvSpPr>
          <p:cNvPr id="9" name="TextBox 8">
            <a:extLst>
              <a:ext uri="{FF2B5EF4-FFF2-40B4-BE49-F238E27FC236}">
                <a16:creationId xmlns:a16="http://schemas.microsoft.com/office/drawing/2014/main" xmlns="" id="{33B942EA-F816-6054-BC70-90E1F9D3CB3F}"/>
              </a:ext>
            </a:extLst>
          </p:cNvPr>
          <p:cNvSpPr txBox="1"/>
          <p:nvPr/>
        </p:nvSpPr>
        <p:spPr>
          <a:xfrm>
            <a:off x="551656" y="4351457"/>
            <a:ext cx="478650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Alkaloids: </a:t>
            </a:r>
            <a:r>
              <a:rPr lang="en-US" err="1">
                <a:ea typeface="+mn-lt"/>
                <a:cs typeface="+mn-lt"/>
              </a:rPr>
              <a:t>aeglin</a:t>
            </a:r>
            <a:r>
              <a:rPr lang="en-US">
                <a:ea typeface="+mn-lt"/>
                <a:cs typeface="+mn-lt"/>
              </a:rPr>
              <a:t>, </a:t>
            </a:r>
            <a:r>
              <a:rPr lang="en-US" err="1">
                <a:ea typeface="+mn-lt"/>
                <a:cs typeface="+mn-lt"/>
              </a:rPr>
              <a:t>aegelenine</a:t>
            </a:r>
            <a:r>
              <a:rPr lang="en-US">
                <a:ea typeface="+mn-lt"/>
                <a:cs typeface="+mn-lt"/>
              </a:rPr>
              <a:t>, </a:t>
            </a:r>
            <a:r>
              <a:rPr lang="en-US" err="1">
                <a:ea typeface="+mn-lt"/>
                <a:cs typeface="+mn-lt"/>
              </a:rPr>
              <a:t>dictamine</a:t>
            </a:r>
            <a:r>
              <a:rPr lang="en-US">
                <a:ea typeface="+mn-lt"/>
                <a:cs typeface="+mn-lt"/>
              </a:rPr>
              <a:t>, </a:t>
            </a:r>
            <a:r>
              <a:rPr lang="en-US" err="1">
                <a:ea typeface="+mn-lt"/>
                <a:cs typeface="+mn-lt"/>
              </a:rPr>
              <a:t>fragrine</a:t>
            </a:r>
            <a:endParaRPr lang="en-US">
              <a:ea typeface="+mn-lt"/>
              <a:cs typeface="+mn-lt"/>
            </a:endParaRPr>
          </a:p>
          <a:p>
            <a:pPr marL="285750" indent="-285750">
              <a:buFont typeface="Arial"/>
              <a:buChar char="•"/>
            </a:pPr>
            <a:r>
              <a:rPr lang="en-US">
                <a:ea typeface="+mn-lt"/>
                <a:cs typeface="+mn-lt"/>
              </a:rPr>
              <a:t>Coumarins: </a:t>
            </a:r>
            <a:r>
              <a:rPr lang="en-US" err="1">
                <a:ea typeface="+mn-lt"/>
                <a:cs typeface="+mn-lt"/>
              </a:rPr>
              <a:t>marmelosin</a:t>
            </a:r>
            <a:r>
              <a:rPr lang="en-US">
                <a:ea typeface="+mn-lt"/>
                <a:cs typeface="+mn-lt"/>
              </a:rPr>
              <a:t>, </a:t>
            </a:r>
            <a:r>
              <a:rPr lang="en-US" err="1">
                <a:ea typeface="+mn-lt"/>
                <a:cs typeface="+mn-lt"/>
              </a:rPr>
              <a:t>marmesin</a:t>
            </a:r>
            <a:r>
              <a:rPr lang="en-US">
                <a:ea typeface="+mn-lt"/>
                <a:cs typeface="+mn-lt"/>
              </a:rPr>
              <a:t>, imperatorin.</a:t>
            </a:r>
          </a:p>
          <a:p>
            <a:pPr marL="285750" indent="-285750">
              <a:buFont typeface="Arial"/>
              <a:buChar char="•"/>
            </a:pPr>
            <a:r>
              <a:rPr lang="en-US">
                <a:ea typeface="+mn-lt"/>
                <a:cs typeface="+mn-lt"/>
              </a:rPr>
              <a:t>Polysaccharides: galactose, arabinose , </a:t>
            </a:r>
            <a:r>
              <a:rPr lang="en-US" err="1">
                <a:ea typeface="+mn-lt"/>
                <a:cs typeface="+mn-lt"/>
              </a:rPr>
              <a:t>uronic</a:t>
            </a:r>
            <a:r>
              <a:rPr lang="en-US">
                <a:ea typeface="+mn-lt"/>
                <a:cs typeface="+mn-lt"/>
              </a:rPr>
              <a:t> acid.</a:t>
            </a:r>
          </a:p>
        </p:txBody>
      </p:sp>
    </p:spTree>
    <p:extLst>
      <p:ext uri="{BB962C8B-B14F-4D97-AF65-F5344CB8AC3E}">
        <p14:creationId xmlns:p14="http://schemas.microsoft.com/office/powerpoint/2010/main" xmlns="" val="2158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02F91E2-8096-5967-C2E3-DFDA034DCEE7}"/>
              </a:ext>
            </a:extLst>
          </p:cNvPr>
          <p:cNvSpPr txBox="1"/>
          <p:nvPr/>
        </p:nvSpPr>
        <p:spPr>
          <a:xfrm>
            <a:off x="2474088" y="1475772"/>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xmlns="" id="{7BB720C4-7856-72AE-22C1-6EE58CA668A7}"/>
              </a:ext>
            </a:extLst>
          </p:cNvPr>
          <p:cNvSpPr txBox="1"/>
          <p:nvPr/>
        </p:nvSpPr>
        <p:spPr>
          <a:xfrm>
            <a:off x="2346157" y="1849855"/>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1">
            <a:extLst>
              <a:ext uri="{FF2B5EF4-FFF2-40B4-BE49-F238E27FC236}">
                <a16:creationId xmlns:a16="http://schemas.microsoft.com/office/drawing/2014/main" xmlns="" id="{7CE0DFE0-2533-BB6A-242E-C4DF41D37B0C}"/>
              </a:ext>
            </a:extLst>
          </p:cNvPr>
          <p:cNvSpPr txBox="1"/>
          <p:nvPr/>
        </p:nvSpPr>
        <p:spPr>
          <a:xfrm>
            <a:off x="2286000" y="192505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xmlns="" id="{2329DD74-85DA-9E30-24D1-3A2A89F50355}"/>
              </a:ext>
            </a:extLst>
          </p:cNvPr>
          <p:cNvSpPr txBox="1"/>
          <p:nvPr/>
        </p:nvSpPr>
        <p:spPr>
          <a:xfrm>
            <a:off x="76542" y="-1833"/>
            <a:ext cx="716480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b="1" err="1">
                <a:ea typeface="+mn-lt"/>
                <a:cs typeface="+mn-lt"/>
              </a:rPr>
              <a:t>Doshakarma</a:t>
            </a:r>
            <a:r>
              <a:rPr lang="en-US" sz="2400" b="1">
                <a:ea typeface="+mn-lt"/>
                <a:cs typeface="+mn-lt"/>
              </a:rPr>
              <a:t>:</a:t>
            </a:r>
            <a:r>
              <a:rPr lang="en-US" sz="2400">
                <a:ea typeface="+mn-lt"/>
                <a:cs typeface="+mn-lt"/>
              </a:rPr>
              <a:t> Vata </a:t>
            </a:r>
            <a:r>
              <a:rPr lang="en-US" sz="2400" err="1">
                <a:ea typeface="+mn-lt"/>
                <a:cs typeface="+mn-lt"/>
              </a:rPr>
              <a:t>kaphahara</a:t>
            </a:r>
          </a:p>
          <a:p>
            <a:pPr marL="285750" indent="-285750">
              <a:buFont typeface="Arial"/>
              <a:buChar char="•"/>
            </a:pPr>
            <a:endParaRPr lang="en-US" sz="2400">
              <a:ea typeface="+mn-lt"/>
              <a:cs typeface="+mn-lt"/>
            </a:endParaRPr>
          </a:p>
          <a:p>
            <a:pPr marL="285750" indent="-285750">
              <a:buFont typeface="Arial"/>
              <a:buChar char="•"/>
            </a:pPr>
            <a:r>
              <a:rPr lang="en-US" sz="2400" b="1" err="1">
                <a:ea typeface="+mn-lt"/>
                <a:cs typeface="+mn-lt"/>
              </a:rPr>
              <a:t>Dhatukarma</a:t>
            </a:r>
            <a:r>
              <a:rPr lang="en-US" sz="2400" b="1">
                <a:ea typeface="+mn-lt"/>
                <a:cs typeface="+mn-lt"/>
              </a:rPr>
              <a:t>:</a:t>
            </a:r>
            <a:r>
              <a:rPr lang="en-US" sz="2400">
                <a:ea typeface="+mn-lt"/>
                <a:cs typeface="+mn-lt"/>
              </a:rPr>
              <a:t> Balya</a:t>
            </a:r>
          </a:p>
          <a:p>
            <a:pPr marL="285750" indent="-285750">
              <a:buFont typeface="Arial"/>
              <a:buChar char="•"/>
            </a:pPr>
            <a:endParaRPr lang="en-US" sz="2400">
              <a:ea typeface="+mn-lt"/>
              <a:cs typeface="+mn-lt"/>
            </a:endParaRPr>
          </a:p>
          <a:p>
            <a:pPr>
              <a:buFont typeface="Arial"/>
              <a:buChar char="•"/>
            </a:pPr>
            <a:r>
              <a:rPr lang="en-US" sz="2400" b="1">
                <a:ea typeface="+mn-lt"/>
                <a:cs typeface="+mn-lt"/>
              </a:rPr>
              <a:t> </a:t>
            </a:r>
            <a:r>
              <a:rPr lang="en-US" sz="2400" b="1" err="1">
                <a:ea typeface="+mn-lt"/>
                <a:cs typeface="+mn-lt"/>
              </a:rPr>
              <a:t>Malakarma</a:t>
            </a:r>
            <a:r>
              <a:rPr lang="en-US" sz="2400" b="1">
                <a:ea typeface="+mn-lt"/>
                <a:cs typeface="+mn-lt"/>
              </a:rPr>
              <a:t>:</a:t>
            </a:r>
            <a:r>
              <a:rPr lang="en-US" sz="2400">
                <a:ea typeface="+mn-lt"/>
                <a:cs typeface="+mn-lt"/>
              </a:rPr>
              <a:t> Grahi</a:t>
            </a:r>
            <a:endParaRPr lang="en-US" sz="2400"/>
          </a:p>
          <a:p>
            <a:pPr>
              <a:buFont typeface="Arial"/>
              <a:buChar char="•"/>
            </a:pPr>
            <a:endParaRPr lang="en-US" sz="2400"/>
          </a:p>
          <a:p>
            <a:endParaRPr lang="en-US" sz="2400" b="1"/>
          </a:p>
        </p:txBody>
      </p:sp>
      <p:sp>
        <p:nvSpPr>
          <p:cNvPr id="14" name="TextBox 13">
            <a:extLst>
              <a:ext uri="{FF2B5EF4-FFF2-40B4-BE49-F238E27FC236}">
                <a16:creationId xmlns:a16="http://schemas.microsoft.com/office/drawing/2014/main" xmlns="" id="{E0C4B28C-C69F-82E2-11A4-D71D04AFF574}"/>
              </a:ext>
            </a:extLst>
          </p:cNvPr>
          <p:cNvSpPr txBox="1"/>
          <p:nvPr/>
        </p:nvSpPr>
        <p:spPr>
          <a:xfrm>
            <a:off x="2391276" y="109788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xmlns="" id="{30A3A3E6-5591-C1E3-1B66-1401315A9572}"/>
              </a:ext>
            </a:extLst>
          </p:cNvPr>
          <p:cNvSpPr txBox="1"/>
          <p:nvPr/>
        </p:nvSpPr>
        <p:spPr>
          <a:xfrm>
            <a:off x="235618" y="2280987"/>
            <a:ext cx="40967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solidFill>
              </a:rPr>
              <a:t>Therapeutic Uses:-</a:t>
            </a:r>
          </a:p>
        </p:txBody>
      </p:sp>
      <p:sp>
        <p:nvSpPr>
          <p:cNvPr id="18" name="TextBox 17">
            <a:extLst>
              <a:ext uri="{FF2B5EF4-FFF2-40B4-BE49-F238E27FC236}">
                <a16:creationId xmlns:a16="http://schemas.microsoft.com/office/drawing/2014/main" xmlns="" id="{CA831729-3F38-AF5E-A29C-126F488AE27F}"/>
              </a:ext>
            </a:extLst>
          </p:cNvPr>
          <p:cNvSpPr txBox="1"/>
          <p:nvPr/>
        </p:nvSpPr>
        <p:spPr>
          <a:xfrm>
            <a:off x="2902618" y="2751378"/>
            <a:ext cx="6873585"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ea typeface="+mn-lt"/>
                <a:cs typeface="+mn-lt"/>
              </a:rPr>
              <a:t>1</a:t>
            </a:r>
            <a:r>
              <a:rPr lang="en-US" sz="2200">
                <a:ea typeface="+mn-lt"/>
                <a:cs typeface="+mn-lt"/>
              </a:rPr>
              <a:t>. </a:t>
            </a:r>
            <a:r>
              <a:rPr lang="en-US" sz="2200" b="1">
                <a:ea typeface="+mn-lt"/>
                <a:cs typeface="+mn-lt"/>
              </a:rPr>
              <a:t>Inflammation:</a:t>
            </a:r>
            <a:r>
              <a:rPr lang="en-US" sz="2200">
                <a:ea typeface="+mn-lt"/>
                <a:cs typeface="+mn-lt"/>
              </a:rPr>
              <a:t> A hot poultice of the leaves is applied in ophthalmia or severe inflammation of conjunctiva with acute bronchitis and inflammation of other body parts . </a:t>
            </a:r>
            <a:endParaRPr lang="en-US" sz="2200"/>
          </a:p>
          <a:p>
            <a:endParaRPr lang="en-US" sz="2200"/>
          </a:p>
          <a:p>
            <a:r>
              <a:rPr lang="en-US" sz="2200" b="1">
                <a:ea typeface="+mn-lt"/>
                <a:cs typeface="+mn-lt"/>
              </a:rPr>
              <a:t>2. Rheumatic pain: </a:t>
            </a:r>
            <a:r>
              <a:rPr lang="en-US" sz="2200">
                <a:ea typeface="+mn-lt"/>
                <a:cs typeface="+mn-lt"/>
              </a:rPr>
              <a:t>Leaf paste of A. </a:t>
            </a:r>
            <a:r>
              <a:rPr lang="en-US" sz="2200" err="1">
                <a:ea typeface="+mn-lt"/>
                <a:cs typeface="+mn-lt"/>
              </a:rPr>
              <a:t>marmelos</a:t>
            </a:r>
            <a:r>
              <a:rPr lang="en-US" sz="2200">
                <a:ea typeface="+mn-lt"/>
                <a:cs typeface="+mn-lt"/>
              </a:rPr>
              <a:t> is applied for rheumatic pain.</a:t>
            </a:r>
          </a:p>
          <a:p>
            <a:endParaRPr lang="en-US" sz="2200"/>
          </a:p>
          <a:p>
            <a:r>
              <a:rPr lang="en-US" sz="2200" b="1"/>
              <a:t>3.</a:t>
            </a:r>
            <a:r>
              <a:rPr lang="en-US" sz="2200" b="1">
                <a:ea typeface="+mn-lt"/>
                <a:cs typeface="+mn-lt"/>
              </a:rPr>
              <a:t>Bone fracture:</a:t>
            </a:r>
            <a:r>
              <a:rPr lang="en-US" sz="2200">
                <a:ea typeface="+mn-lt"/>
                <a:cs typeface="+mn-lt"/>
              </a:rPr>
              <a:t> Paste of leaves are mixed with butter applied over fractured area, and bound  in bone fracture.</a:t>
            </a:r>
            <a:endParaRPr lang="en-US" sz="2200"/>
          </a:p>
        </p:txBody>
      </p:sp>
    </p:spTree>
    <p:extLst>
      <p:ext uri="{BB962C8B-B14F-4D97-AF65-F5344CB8AC3E}">
        <p14:creationId xmlns:p14="http://schemas.microsoft.com/office/powerpoint/2010/main" xmlns="" val="40825193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2563</Words>
  <Application>Microsoft Office PowerPoint</Application>
  <PresentationFormat>Custom</PresentationFormat>
  <Paragraphs>747</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Facet</vt:lpstr>
      <vt:lpstr>Jeevak Ayurved Medical College and Hospital Research Centre </vt:lpstr>
      <vt:lpstr>What is  Dashmool ?</vt:lpstr>
      <vt:lpstr>Reference in ayurvedic text :</vt:lpstr>
      <vt:lpstr>Dashomool composition </vt:lpstr>
      <vt:lpstr>लघु पंचमूल :- </vt:lpstr>
      <vt:lpstr>बृहत्पञ्चमूल</vt:lpstr>
      <vt:lpstr>Slide 7</vt:lpstr>
      <vt:lpstr>बिल्व:-</vt:lpstr>
      <vt:lpstr>Slide 9</vt:lpstr>
      <vt:lpstr>Slide 10</vt:lpstr>
      <vt:lpstr>Slide 11</vt:lpstr>
      <vt:lpstr>अग्निमंथ:- </vt:lpstr>
      <vt:lpstr>Slide 13</vt:lpstr>
      <vt:lpstr>Slide 14</vt:lpstr>
      <vt:lpstr>श्योनाक :- </vt:lpstr>
      <vt:lpstr>Slide 16</vt:lpstr>
      <vt:lpstr>Slide 17</vt:lpstr>
      <vt:lpstr>Slide 18</vt:lpstr>
      <vt:lpstr>पाटला:- </vt:lpstr>
      <vt:lpstr>Slide 20</vt:lpstr>
      <vt:lpstr>Slide 21</vt:lpstr>
      <vt:lpstr>Slide 22</vt:lpstr>
      <vt:lpstr>गम्भारी :- </vt:lpstr>
      <vt:lpstr>Slide 24</vt:lpstr>
      <vt:lpstr>लघुपंचमूलम्:- </vt:lpstr>
      <vt:lpstr>Slide 26</vt:lpstr>
      <vt:lpstr>शालपर्णी :- </vt:lpstr>
      <vt:lpstr>Slide 28</vt:lpstr>
      <vt:lpstr>Slide 29</vt:lpstr>
      <vt:lpstr>Slide 30</vt:lpstr>
      <vt:lpstr>पृश्निपर्णी :-</vt:lpstr>
      <vt:lpstr>Slide 32</vt:lpstr>
      <vt:lpstr>Slide 33</vt:lpstr>
      <vt:lpstr>Slide 34</vt:lpstr>
      <vt:lpstr>बृहती :- </vt:lpstr>
      <vt:lpstr>Slide 36</vt:lpstr>
      <vt:lpstr>Slide 37</vt:lpstr>
      <vt:lpstr>कण्टकारी :- </vt:lpstr>
      <vt:lpstr>Slide 39</vt:lpstr>
      <vt:lpstr>Slide 40</vt:lpstr>
      <vt:lpstr>Slide 41</vt:lpstr>
      <vt:lpstr>Slide 42</vt:lpstr>
      <vt:lpstr>Slide 43</vt:lpstr>
      <vt:lpstr>दशमूल:- </vt:lpstr>
      <vt:lpstr>Slide 45</vt:lpstr>
      <vt:lpstr>Clinical significance of Dashmool :-</vt:lpstr>
      <vt:lpstr>Slide 47</vt:lpstr>
      <vt:lpstr>Slide 48</vt:lpstr>
      <vt:lpstr> Analgesic and Anti Spasmodic :-</vt:lpstr>
      <vt:lpstr>Slide 50</vt:lpstr>
      <vt:lpstr>Anti Bacterial :-</vt:lpstr>
      <vt:lpstr>Slide 52</vt:lpstr>
      <vt:lpstr>Anti oxidant :-</vt:lpstr>
      <vt:lpstr>Slide 54</vt:lpstr>
      <vt:lpstr>Anti Diabetic :-</vt:lpstr>
      <vt:lpstr>Slide 56</vt:lpstr>
      <vt:lpstr>Renoprotective Effect :-</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Jeevak ayurvedic medical College and hospital research centre</dc:title>
  <dc:creator>Guest User</dc:creator>
  <cp:lastModifiedBy>com valley</cp:lastModifiedBy>
  <cp:revision>2</cp:revision>
  <dcterms:created xsi:type="dcterms:W3CDTF">2024-04-26T08:42:21Z</dcterms:created>
  <dcterms:modified xsi:type="dcterms:W3CDTF">2024-05-07T10:22:54Z</dcterms:modified>
</cp:coreProperties>
</file>