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97" r:id="rId2"/>
    <p:sldId id="432" r:id="rId3"/>
    <p:sldId id="288" r:id="rId4"/>
    <p:sldId id="416" r:id="rId5"/>
    <p:sldId id="350" r:id="rId6"/>
    <p:sldId id="398" r:id="rId7"/>
    <p:sldId id="285" r:id="rId8"/>
    <p:sldId id="264" r:id="rId9"/>
    <p:sldId id="355" r:id="rId10"/>
    <p:sldId id="460" r:id="rId11"/>
    <p:sldId id="356" r:id="rId12"/>
    <p:sldId id="286" r:id="rId13"/>
    <p:sldId id="417" r:id="rId14"/>
    <p:sldId id="433" r:id="rId15"/>
    <p:sldId id="399" r:id="rId16"/>
    <p:sldId id="426" r:id="rId17"/>
    <p:sldId id="445" r:id="rId18"/>
    <p:sldId id="267" r:id="rId19"/>
    <p:sldId id="418" r:id="rId20"/>
    <p:sldId id="452" r:id="rId21"/>
    <p:sldId id="268" r:id="rId22"/>
    <p:sldId id="451" r:id="rId23"/>
    <p:sldId id="454" r:id="rId24"/>
    <p:sldId id="420" r:id="rId25"/>
    <p:sldId id="434" r:id="rId26"/>
    <p:sldId id="421" r:id="rId27"/>
    <p:sldId id="423" r:id="rId28"/>
    <p:sldId id="362" r:id="rId29"/>
    <p:sldId id="453" r:id="rId30"/>
    <p:sldId id="422" r:id="rId31"/>
    <p:sldId id="405" r:id="rId32"/>
    <p:sldId id="270" r:id="rId33"/>
    <p:sldId id="337" r:id="rId34"/>
    <p:sldId id="338" r:id="rId35"/>
    <p:sldId id="289" r:id="rId36"/>
    <p:sldId id="291" r:id="rId37"/>
    <p:sldId id="271" r:id="rId38"/>
    <p:sldId id="435" r:id="rId39"/>
    <p:sldId id="274" r:id="rId40"/>
    <p:sldId id="461" r:id="rId41"/>
    <p:sldId id="458" r:id="rId42"/>
    <p:sldId id="459" r:id="rId43"/>
    <p:sldId id="275" r:id="rId44"/>
    <p:sldId id="326" r:id="rId45"/>
    <p:sldId id="295" r:id="rId46"/>
    <p:sldId id="276" r:id="rId47"/>
    <p:sldId id="300" r:id="rId48"/>
    <p:sldId id="302" r:id="rId49"/>
    <p:sldId id="303" r:id="rId50"/>
    <p:sldId id="359" r:id="rId51"/>
    <p:sldId id="437" r:id="rId52"/>
    <p:sldId id="436" r:id="rId53"/>
    <p:sldId id="298" r:id="rId54"/>
    <p:sldId id="308" r:id="rId55"/>
    <p:sldId id="378" r:id="rId56"/>
    <p:sldId id="279" r:id="rId57"/>
    <p:sldId id="280" r:id="rId58"/>
    <p:sldId id="281" r:id="rId59"/>
    <p:sldId id="344" r:id="rId60"/>
    <p:sldId id="345" r:id="rId61"/>
    <p:sldId id="462" r:id="rId62"/>
    <p:sldId id="366" r:id="rId63"/>
    <p:sldId id="368" r:id="rId64"/>
    <p:sldId id="456" r:id="rId65"/>
    <p:sldId id="41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24" autoAdjust="0"/>
  </p:normalViewPr>
  <p:slideViewPr>
    <p:cSldViewPr>
      <p:cViewPr>
        <p:scale>
          <a:sx n="75" d="100"/>
          <a:sy n="75" d="100"/>
        </p:scale>
        <p:origin x="-1248" y="36"/>
      </p:cViewPr>
      <p:guideLst>
        <p:guide orient="horz" pos="2160"/>
        <p:guide pos="2880"/>
      </p:guideLst>
    </p:cSldViewPr>
  </p:slideViewPr>
  <p:outlineViewPr>
    <p:cViewPr>
      <p:scale>
        <a:sx n="33" d="100"/>
        <a:sy n="33" d="100"/>
      </p:scale>
      <p:origin x="0" y="7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4918C-A026-4452-9044-AC3FA8AF1D74}" type="datetimeFigureOut">
              <a:rPr lang="en-US" smtClean="0"/>
              <a:pPr/>
              <a:t>28/08/2022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59F13-D924-46FB-9B37-550312334033}" type="slidenum">
              <a:rPr lang="en-US" smtClean="0"/>
              <a:pPr/>
              <a:t>‹#›</a:t>
            </a:fld>
            <a:endParaRPr lang="en-US" dirty="0"/>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4918C-A026-4452-9044-AC3FA8AF1D74}" type="datetimeFigureOut">
              <a:rPr lang="en-US" smtClean="0"/>
              <a:pPr/>
              <a:t>28/08/2022</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59F13-D924-46FB-9B37-5503123340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shabdkosh.com/dictionary/english-hindi/%E0%A4%B8%E0%A5%8D%E0%A4%A8%E0%A4%BE%E0%A4%A8/%E0%A4%B8%E0%A5%8D%E0%A4%A8%E0%A4%BE%E0%A4%A8-meaning-in-hindi"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fazlaninaturesnest.com/what-is-the-importance-of-holistic-healing-therap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685800"/>
          </a:xfrm>
        </p:spPr>
        <p:txBody>
          <a:bodyPr>
            <a:noAutofit/>
          </a:bodyPr>
          <a:lstStyle/>
          <a:p>
            <a:r>
              <a:rPr lang="en-US" sz="5400" b="1" i="1" u="sng" dirty="0" smtClean="0">
                <a:solidFill>
                  <a:schemeClr val="accent2">
                    <a:lumMod val="75000"/>
                  </a:schemeClr>
                </a:solidFill>
                <a:latin typeface="Agency FB" pitchFamily="34" charset="0"/>
              </a:rPr>
              <a:t/>
            </a:r>
            <a:br>
              <a:rPr lang="en-US" sz="5400" b="1" i="1" u="sng" dirty="0" smtClean="0">
                <a:solidFill>
                  <a:schemeClr val="accent2">
                    <a:lumMod val="75000"/>
                  </a:schemeClr>
                </a:solidFill>
                <a:latin typeface="Agency FB" pitchFamily="34" charset="0"/>
              </a:rPr>
            </a:br>
            <a:r>
              <a:rPr lang="en-US" sz="4800" b="1" i="1" u="sng" dirty="0" smtClean="0">
                <a:solidFill>
                  <a:srgbClr val="7030A0"/>
                </a:solidFill>
                <a:latin typeface="Agency FB" pitchFamily="34" charset="0"/>
              </a:rPr>
              <a:t>Concept of Dincharya as per Astang, its clinical utility</a:t>
            </a:r>
            <a:endParaRPr lang="en-US" sz="4800" b="1" i="1" u="sng" dirty="0">
              <a:solidFill>
                <a:srgbClr val="7030A0"/>
              </a:solidFill>
              <a:latin typeface="Agency FB" pitchFamily="34" charset="0"/>
            </a:endParaRPr>
          </a:p>
        </p:txBody>
      </p:sp>
      <p:sp>
        <p:nvSpPr>
          <p:cNvPr id="3" name="Content Placeholder 2"/>
          <p:cNvSpPr>
            <a:spLocks noGrp="1"/>
          </p:cNvSpPr>
          <p:nvPr>
            <p:ph sz="half" idx="1"/>
          </p:nvPr>
        </p:nvSpPr>
        <p:spPr>
          <a:xfrm>
            <a:off x="152400" y="3657600"/>
            <a:ext cx="4572000" cy="2971800"/>
          </a:xfrm>
        </p:spPr>
        <p:txBody>
          <a:bodyPr>
            <a:normAutofit/>
          </a:bodyPr>
          <a:lstStyle/>
          <a:p>
            <a:r>
              <a:rPr lang="en-US" sz="3200" b="1" i="1" u="sng" dirty="0" smtClean="0">
                <a:solidFill>
                  <a:srgbClr val="C00000"/>
                </a:solidFill>
                <a:latin typeface="Aharoni" pitchFamily="2" charset="-79"/>
                <a:cs typeface="Aharoni" pitchFamily="2" charset="-79"/>
              </a:rPr>
              <a:t>GUIDED BY</a:t>
            </a:r>
          </a:p>
          <a:p>
            <a:r>
              <a:rPr lang="en-US" sz="4000" b="1" i="1" u="sng" dirty="0" smtClean="0"/>
              <a:t>Dr. Sunil Gautam</a:t>
            </a:r>
          </a:p>
          <a:p>
            <a:r>
              <a:rPr lang="pl-PL" sz="3600" b="1" i="1" u="sng" dirty="0" smtClean="0">
                <a:latin typeface="Aharoni" pitchFamily="2" charset="-79"/>
                <a:cs typeface="Aharoni" pitchFamily="2" charset="-79"/>
              </a:rPr>
              <a:t>Dr. K</a:t>
            </a:r>
            <a:r>
              <a:rPr lang="en-US" sz="3600" b="1" i="1" u="sng" dirty="0" smtClean="0">
                <a:latin typeface="Aharoni" pitchFamily="2" charset="-79"/>
                <a:cs typeface="Aharoni" pitchFamily="2" charset="-79"/>
              </a:rPr>
              <a:t>AMINI </a:t>
            </a:r>
          </a:p>
        </p:txBody>
      </p:sp>
      <p:sp>
        <p:nvSpPr>
          <p:cNvPr id="4" name="Content Placeholder 3"/>
          <p:cNvSpPr>
            <a:spLocks noGrp="1"/>
          </p:cNvSpPr>
          <p:nvPr>
            <p:ph sz="half" idx="2"/>
          </p:nvPr>
        </p:nvSpPr>
        <p:spPr>
          <a:xfrm>
            <a:off x="4419600" y="3657600"/>
            <a:ext cx="4724400" cy="2468564"/>
          </a:xfrm>
        </p:spPr>
        <p:txBody>
          <a:bodyPr>
            <a:normAutofit/>
          </a:bodyPr>
          <a:lstStyle/>
          <a:p>
            <a:r>
              <a:rPr lang="en-US" sz="3200" b="1" i="1" u="sng" dirty="0" smtClean="0">
                <a:solidFill>
                  <a:srgbClr val="C00000"/>
                </a:solidFill>
                <a:latin typeface="Aharoni" pitchFamily="2" charset="-79"/>
                <a:cs typeface="Aharoni" pitchFamily="2" charset="-79"/>
              </a:rPr>
              <a:t>PRESENTING STUDENTS (</a:t>
            </a:r>
            <a:r>
              <a:rPr lang="en-US" sz="3600" b="1" i="1" u="sng" dirty="0" smtClean="0">
                <a:solidFill>
                  <a:srgbClr val="C00000"/>
                </a:solidFill>
                <a:latin typeface="Aharoni" pitchFamily="2" charset="-79"/>
                <a:cs typeface="Aharoni" pitchFamily="2" charset="-79"/>
              </a:rPr>
              <a:t>2021-22)</a:t>
            </a:r>
            <a:endParaRPr lang="en-US" sz="3200" b="1" i="1" u="sng" dirty="0" smtClean="0">
              <a:solidFill>
                <a:srgbClr val="C00000"/>
              </a:solidFill>
              <a:latin typeface="Aharoni" pitchFamily="2" charset="-79"/>
              <a:cs typeface="Aharoni" pitchFamily="2" charset="-79"/>
            </a:endParaRPr>
          </a:p>
          <a:p>
            <a:r>
              <a:rPr lang="en-US" sz="3200" b="1" i="1" u="sng" dirty="0" smtClean="0">
                <a:latin typeface="Aharoni" pitchFamily="2" charset="-79"/>
                <a:cs typeface="Aharoni" pitchFamily="2" charset="-79"/>
              </a:rPr>
              <a:t>SHREYA PANDEY </a:t>
            </a:r>
          </a:p>
          <a:p>
            <a:r>
              <a:rPr lang="en-US" sz="3200" b="1" i="1" u="sng" dirty="0" smtClean="0">
                <a:latin typeface="Aharoni" pitchFamily="2" charset="-79"/>
                <a:cs typeface="Aharoni" pitchFamily="2" charset="-79"/>
              </a:rPr>
              <a:t>ARUNIMA YADAV</a:t>
            </a:r>
            <a:endParaRPr lang="en-US" sz="3200" b="1" i="1" u="sng" dirty="0">
              <a:latin typeface="Aharoni" pitchFamily="2" charset="-79"/>
              <a:cs typeface="Aharoni" pitchFamily="2" charset="-79"/>
            </a:endParaRPr>
          </a:p>
        </p:txBody>
      </p:sp>
      <p:sp>
        <p:nvSpPr>
          <p:cNvPr id="5" name="Rectangle 4"/>
          <p:cNvSpPr/>
          <p:nvPr/>
        </p:nvSpPr>
        <p:spPr>
          <a:xfrm>
            <a:off x="0" y="0"/>
            <a:ext cx="9144000" cy="1446550"/>
          </a:xfrm>
          <a:prstGeom prst="rect">
            <a:avLst/>
          </a:prstGeom>
        </p:spPr>
        <p:txBody>
          <a:bodyPr wrap="square">
            <a:spAutoFit/>
          </a:bodyPr>
          <a:lstStyle/>
          <a:p>
            <a:pPr algn="ctr"/>
            <a:r>
              <a:rPr lang="en-US" sz="4400" b="1" i="1" u="sng" dirty="0" smtClean="0">
                <a:solidFill>
                  <a:schemeClr val="accent4">
                    <a:lumMod val="50000"/>
                  </a:schemeClr>
                </a:solidFill>
                <a:latin typeface="Arial Narrow" pitchFamily="34" charset="0"/>
              </a:rPr>
              <a:t>Jeevak Ayurved Medical College ,Hospital &amp; Research Centre</a:t>
            </a:r>
            <a:endParaRPr lang="en-US" sz="4400" b="1" i="1" u="sng" dirty="0">
              <a:solidFill>
                <a:schemeClr val="accent4">
                  <a:lumMod val="50000"/>
                </a:schemeClr>
              </a:solidFill>
              <a:latin typeface="Arial Narrow" pitchFamily="34"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763000" cy="1384995"/>
          </a:xfrm>
          <a:prstGeom prst="rect">
            <a:avLst/>
          </a:prstGeom>
        </p:spPr>
        <p:txBody>
          <a:bodyPr wrap="square">
            <a:spAutoFit/>
          </a:bodyPr>
          <a:lstStyle/>
          <a:p>
            <a:pPr>
              <a:buFont typeface="Arial" pitchFamily="34" charset="0"/>
              <a:buChar char="•"/>
            </a:pPr>
            <a:r>
              <a:rPr lang="en-US" sz="2800" dirty="0" smtClean="0"/>
              <a:t>     Nascent oxygen in the atmosphere in the early morning easily and readily mixes with hemoglobin to form oxyhemoglobin which nourishes the remote tissue rapidly.</a:t>
            </a:r>
            <a:endParaRPr lang="en-US" sz="2800" dirty="0"/>
          </a:p>
        </p:txBody>
      </p:sp>
      <p:sp>
        <p:nvSpPr>
          <p:cNvPr id="3" name="Rectangle 2"/>
          <p:cNvSpPr/>
          <p:nvPr/>
        </p:nvSpPr>
        <p:spPr>
          <a:xfrm>
            <a:off x="0" y="2057400"/>
            <a:ext cx="9144000" cy="1384995"/>
          </a:xfrm>
          <a:prstGeom prst="rect">
            <a:avLst/>
          </a:prstGeom>
        </p:spPr>
        <p:txBody>
          <a:bodyPr wrap="square">
            <a:spAutoFit/>
          </a:bodyPr>
          <a:lstStyle/>
          <a:p>
            <a:pPr>
              <a:buFont typeface="Arial" pitchFamily="34" charset="0"/>
              <a:buChar char="•"/>
            </a:pPr>
            <a:r>
              <a:rPr lang="en-US" sz="2800" dirty="0" smtClean="0"/>
              <a:t>     Exposure to bright light in early morning causes the release of serotonin which contributes to feeling of well being and happiness and keep the person  active and alert</a:t>
            </a:r>
            <a:endParaRPr lang="en-US" sz="2800" dirty="0"/>
          </a:p>
        </p:txBody>
      </p:sp>
      <p:pic>
        <p:nvPicPr>
          <p:cNvPr id="1026" name="Picture 2" descr="C:\Users\user\Downloads\ANJANI\download (16).jpg"/>
          <p:cNvPicPr>
            <a:picLocks noChangeAspect="1" noChangeArrowheads="1"/>
          </p:cNvPicPr>
          <p:nvPr/>
        </p:nvPicPr>
        <p:blipFill>
          <a:blip r:embed="rId2"/>
          <a:srcRect/>
          <a:stretch>
            <a:fillRect/>
          </a:stretch>
        </p:blipFill>
        <p:spPr bwMode="auto">
          <a:xfrm>
            <a:off x="1447800" y="3657600"/>
            <a:ext cx="6019800" cy="2895600"/>
          </a:xfrm>
          <a:prstGeom prst="rect">
            <a:avLst/>
          </a:prstGeom>
          <a:noFill/>
        </p:spPr>
      </p:pic>
    </p:spTree>
  </p:cSld>
  <p:clrMapOvr>
    <a:masterClrMapping/>
  </p:clrMapOvr>
  <p:transition spd="slow">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940088"/>
          </a:xfrm>
          <a:prstGeom prst="rect">
            <a:avLst/>
          </a:prstGeom>
        </p:spPr>
        <p:txBody>
          <a:bodyPr wrap="square">
            <a:spAutoFit/>
          </a:bodyPr>
          <a:lstStyle/>
          <a:p>
            <a:r>
              <a:rPr lang="en-US" sz="4400" b="1" i="1" dirty="0" smtClean="0">
                <a:solidFill>
                  <a:srgbClr val="7030A0"/>
                </a:solidFill>
              </a:rPr>
              <a:t>    </a:t>
            </a:r>
            <a:r>
              <a:rPr lang="hi-IN" sz="4400" b="1" i="1" u="sng" dirty="0" smtClean="0">
                <a:solidFill>
                  <a:srgbClr val="7030A0"/>
                </a:solidFill>
              </a:rPr>
              <a:t>मल त्याग</a:t>
            </a:r>
            <a:endParaRPr lang="en-US" sz="4400" b="1" i="1" u="sng" dirty="0" smtClean="0">
              <a:solidFill>
                <a:srgbClr val="7030A0"/>
              </a:solidFill>
            </a:endParaRPr>
          </a:p>
          <a:p>
            <a:pPr fontAlgn="base"/>
            <a:r>
              <a:rPr lang="en-US" sz="2800" dirty="0" smtClean="0"/>
              <a:t> </a:t>
            </a:r>
            <a:r>
              <a:rPr lang="en-US" sz="2000" dirty="0" smtClean="0"/>
              <a:t>2.</a:t>
            </a:r>
            <a:r>
              <a:rPr lang="en-US" sz="2800" dirty="0" smtClean="0"/>
              <a:t>   </a:t>
            </a:r>
            <a:r>
              <a:rPr lang="hi-IN" sz="2800" u="sng" dirty="0" smtClean="0"/>
              <a:t>प्रातः काल </a:t>
            </a:r>
            <a:r>
              <a:rPr lang="hi-IN" sz="2800" dirty="0" smtClean="0"/>
              <a:t>सूर्योदय</a:t>
            </a:r>
            <a:r>
              <a:rPr lang="en-US" sz="2800" dirty="0" smtClean="0"/>
              <a:t> </a:t>
            </a:r>
            <a:r>
              <a:rPr lang="hi-IN" sz="2800" dirty="0" smtClean="0"/>
              <a:t>के पूर्व मल त्याग करना दीर्घायु प्रदान करता है।</a:t>
            </a:r>
            <a:endParaRPr lang="en-US" sz="2800" dirty="0" smtClean="0"/>
          </a:p>
          <a:p>
            <a:pPr fontAlgn="base">
              <a:buFont typeface="Arial" pitchFamily="34" charset="0"/>
              <a:buChar char="•"/>
            </a:pPr>
            <a:endParaRPr lang="en-US" sz="2800" dirty="0" smtClean="0"/>
          </a:p>
          <a:p>
            <a:pPr fontAlgn="base">
              <a:buFont typeface="Arial" pitchFamily="34" charset="0"/>
              <a:buChar char="•"/>
            </a:pPr>
            <a:r>
              <a:rPr lang="hi-IN" sz="2800" dirty="0" smtClean="0"/>
              <a:t> </a:t>
            </a:r>
            <a:r>
              <a:rPr lang="en-US" sz="2800" dirty="0" smtClean="0"/>
              <a:t>   </a:t>
            </a:r>
            <a:r>
              <a:rPr lang="hi-IN" sz="2800" dirty="0" smtClean="0"/>
              <a:t>शौच में बैठने की भारतीय विधि ही सर्वोत्तम</a:t>
            </a:r>
            <a:r>
              <a:rPr lang="hi-IN" sz="2800" b="1" dirty="0" smtClean="0"/>
              <a:t> </a:t>
            </a:r>
            <a:r>
              <a:rPr lang="hi-IN" sz="2800" dirty="0" smtClean="0"/>
              <a:t>है।</a:t>
            </a:r>
            <a:r>
              <a:rPr lang="en-US" sz="2800" dirty="0" smtClean="0"/>
              <a:t>  </a:t>
            </a:r>
            <a:r>
              <a:rPr lang="hi-IN" sz="2800" dirty="0" smtClean="0"/>
              <a:t>दाहिने पैर पर जोर देकर बैठने से शौच खुलकर आता है।</a:t>
            </a:r>
            <a:r>
              <a:rPr lang="en-US" sz="2800" dirty="0" smtClean="0"/>
              <a:t>   </a:t>
            </a:r>
          </a:p>
          <a:p>
            <a:pPr fontAlgn="base"/>
            <a:r>
              <a:rPr lang="en-US" sz="2800" dirty="0" smtClean="0"/>
              <a:t>   </a:t>
            </a:r>
          </a:p>
          <a:p>
            <a:pPr fontAlgn="base">
              <a:buFont typeface="Arial" pitchFamily="34" charset="0"/>
              <a:buChar char="•"/>
            </a:pPr>
            <a:r>
              <a:rPr lang="en-US" sz="2800" dirty="0" smtClean="0"/>
              <a:t>     </a:t>
            </a:r>
            <a:r>
              <a:rPr lang="hi-IN" sz="2800" dirty="0" smtClean="0"/>
              <a:t>यदि मल त्याग के समय दाँतों को भींचकर बैठा जाय तो दन्त रोग नहीं होते।</a:t>
            </a:r>
            <a:r>
              <a:rPr lang="en-US" sz="2800" dirty="0" smtClean="0"/>
              <a:t> </a:t>
            </a:r>
          </a:p>
          <a:p>
            <a:pPr fontAlgn="base">
              <a:buFont typeface="Arial" pitchFamily="34" charset="0"/>
              <a:buChar char="•"/>
            </a:pPr>
            <a:endParaRPr lang="en-US" sz="2800" dirty="0" smtClean="0"/>
          </a:p>
          <a:p>
            <a:pPr fontAlgn="base">
              <a:buFont typeface="Arial" pitchFamily="34" charset="0"/>
              <a:buChar char="•"/>
            </a:pPr>
            <a:r>
              <a:rPr lang="en-US" sz="2800" dirty="0" smtClean="0"/>
              <a:t>     </a:t>
            </a:r>
            <a:r>
              <a:rPr lang="hi-IN" sz="2800" dirty="0" smtClean="0"/>
              <a:t>प्रतिदिन प्रत्येक व्यक्ति को दिन में दो बार शौच अवश्य जाना चाहिए</a:t>
            </a:r>
            <a:r>
              <a:rPr lang="en-US" sz="2800" dirty="0" smtClean="0"/>
              <a:t> I</a:t>
            </a:r>
            <a:r>
              <a:rPr lang="hi-IN" sz="2800" dirty="0" smtClean="0"/>
              <a:t> प्रातः आत्मबोध साधना के बाद तथा सायंकाल। </a:t>
            </a:r>
            <a:endParaRPr lang="hi-IN" sz="2400" dirty="0" smtClean="0"/>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1" y="152401"/>
            <a:ext cx="8686800" cy="1538883"/>
          </a:xfrm>
          <a:prstGeom prst="rect">
            <a:avLst/>
          </a:prstGeom>
        </p:spPr>
        <p:txBody>
          <a:bodyPr wrap="square">
            <a:spAutoFit/>
          </a:bodyPr>
          <a:lstStyle/>
          <a:p>
            <a:pPr algn="ctr"/>
            <a:r>
              <a:rPr lang="en-US" sz="4000" b="1" i="1" u="sng" dirty="0" smtClean="0">
                <a:solidFill>
                  <a:schemeClr val="accent5">
                    <a:lumMod val="50000"/>
                  </a:schemeClr>
                </a:solidFill>
              </a:rPr>
              <a:t>DANTADHAVANA / CLEANING OF TEETH</a:t>
            </a:r>
          </a:p>
          <a:p>
            <a:endParaRPr lang="en-US" sz="5400" i="1" u="sng" dirty="0">
              <a:solidFill>
                <a:schemeClr val="accent2"/>
              </a:solidFill>
            </a:endParaRPr>
          </a:p>
        </p:txBody>
      </p:sp>
      <p:sp>
        <p:nvSpPr>
          <p:cNvPr id="4" name="Rectangle 3"/>
          <p:cNvSpPr/>
          <p:nvPr/>
        </p:nvSpPr>
        <p:spPr>
          <a:xfrm>
            <a:off x="152400" y="1371600"/>
            <a:ext cx="8686800" cy="3970318"/>
          </a:xfrm>
          <a:prstGeom prst="rect">
            <a:avLst/>
          </a:prstGeom>
        </p:spPr>
        <p:txBody>
          <a:bodyPr wrap="square">
            <a:spAutoFit/>
          </a:bodyPr>
          <a:lstStyle/>
          <a:p>
            <a:r>
              <a:rPr lang="hi-IN" sz="3600" dirty="0" smtClean="0"/>
              <a:t>शरीरचिन्तां निर्वर्त्य कृतशौचविधिस्ततः </a:t>
            </a:r>
            <a:r>
              <a:rPr lang="en-US" sz="3600" dirty="0" smtClean="0"/>
              <a:t>II</a:t>
            </a:r>
          </a:p>
          <a:p>
            <a:endParaRPr lang="en-US" sz="3600" dirty="0" smtClean="0"/>
          </a:p>
          <a:p>
            <a:r>
              <a:rPr lang="hi-IN" sz="3600" dirty="0" smtClean="0"/>
              <a:t>अर्कन्यग्रोधखदिरकरञ्जककुभादिजम्</a:t>
            </a:r>
            <a:br>
              <a:rPr lang="hi-IN" sz="3600" dirty="0" smtClean="0"/>
            </a:br>
            <a:r>
              <a:rPr lang="hi-IN" sz="3600" dirty="0" smtClean="0"/>
              <a:t>प्रातर्भुक्त्वा च मृद्वग्रं कषायकटुतिक्तकम्</a:t>
            </a:r>
            <a:r>
              <a:rPr lang="en-US" sz="3600" dirty="0" smtClean="0"/>
              <a:t>  II</a:t>
            </a:r>
          </a:p>
          <a:p>
            <a:endParaRPr lang="en-US" sz="3600" dirty="0" smtClean="0"/>
          </a:p>
          <a:p>
            <a:r>
              <a:rPr lang="hi-IN" sz="3600" dirty="0" smtClean="0"/>
              <a:t>कनीन्यग्रसमस्थौल्यं प्रगुणं द्वादशाङ्गुलम्</a:t>
            </a:r>
            <a:br>
              <a:rPr lang="hi-IN" sz="3600" dirty="0" smtClean="0"/>
            </a:br>
            <a:r>
              <a:rPr lang="hi-IN" sz="3600" dirty="0" smtClean="0"/>
              <a:t>भक्षयेद्</a:t>
            </a:r>
            <a:r>
              <a:rPr lang="en-US" sz="3600" dirty="0" smtClean="0"/>
              <a:t>  </a:t>
            </a:r>
            <a:r>
              <a:rPr lang="hi-IN" sz="3600" dirty="0" smtClean="0"/>
              <a:t>दन्तपवनं दन्तमांसान्यबाधयन्</a:t>
            </a:r>
            <a:r>
              <a:rPr lang="en-US" sz="3600" dirty="0" smtClean="0"/>
              <a:t> II</a:t>
            </a:r>
            <a:endParaRPr lang="en-US" sz="3600" dirty="0"/>
          </a:p>
        </p:txBody>
      </p:sp>
      <p:sp>
        <p:nvSpPr>
          <p:cNvPr id="6" name="Rectangle 5"/>
          <p:cNvSpPr/>
          <p:nvPr/>
        </p:nvSpPr>
        <p:spPr>
          <a:xfrm>
            <a:off x="7010400" y="5257800"/>
            <a:ext cx="1609736" cy="400110"/>
          </a:xfrm>
          <a:prstGeom prst="rect">
            <a:avLst/>
          </a:prstGeom>
        </p:spPr>
        <p:txBody>
          <a:bodyPr wrap="square">
            <a:spAutoFit/>
          </a:bodyPr>
          <a:lstStyle/>
          <a:p>
            <a:r>
              <a:rPr lang="hi-IN" sz="2000" dirty="0" smtClean="0"/>
              <a:t>अ०ह्र०सू० </a:t>
            </a:r>
            <a:r>
              <a:rPr lang="hi-IN" dirty="0" smtClean="0"/>
              <a:t>2</a:t>
            </a:r>
            <a:r>
              <a:rPr lang="en-US" sz="2000" dirty="0" smtClean="0"/>
              <a:t>/3</a:t>
            </a:r>
            <a:endParaRPr lang="en-US" dirty="0"/>
          </a:p>
        </p:txBody>
      </p:sp>
      <p:sp>
        <p:nvSpPr>
          <p:cNvPr id="7" name="Rectangle 6"/>
          <p:cNvSpPr/>
          <p:nvPr/>
        </p:nvSpPr>
        <p:spPr>
          <a:xfrm>
            <a:off x="6781800" y="1981200"/>
            <a:ext cx="1505540" cy="400110"/>
          </a:xfrm>
          <a:prstGeom prst="rect">
            <a:avLst/>
          </a:prstGeom>
        </p:spPr>
        <p:txBody>
          <a:bodyPr wrap="none">
            <a:spAutoFit/>
          </a:bodyPr>
          <a:lstStyle/>
          <a:p>
            <a:r>
              <a:rPr lang="hi-IN" dirty="0" smtClean="0"/>
              <a:t>अ०ह्र०सू० 2</a:t>
            </a:r>
            <a:r>
              <a:rPr lang="en-US" sz="2000" dirty="0" smtClean="0"/>
              <a:t>/1</a:t>
            </a:r>
            <a:endParaRPr lang="en-US" sz="2000" dirty="0"/>
          </a:p>
        </p:txBody>
      </p:sp>
      <p:sp>
        <p:nvSpPr>
          <p:cNvPr id="8" name="Rectangle 7"/>
          <p:cNvSpPr/>
          <p:nvPr/>
        </p:nvSpPr>
        <p:spPr>
          <a:xfrm>
            <a:off x="6781800" y="3581400"/>
            <a:ext cx="1505540" cy="400110"/>
          </a:xfrm>
          <a:prstGeom prst="rect">
            <a:avLst/>
          </a:prstGeom>
        </p:spPr>
        <p:txBody>
          <a:bodyPr wrap="none">
            <a:spAutoFit/>
          </a:bodyPr>
          <a:lstStyle/>
          <a:p>
            <a:r>
              <a:rPr lang="hi-IN" dirty="0" smtClean="0"/>
              <a:t>अ०ह्र०सू० 2</a:t>
            </a:r>
            <a:r>
              <a:rPr lang="en-US" sz="2000" dirty="0" smtClean="0"/>
              <a:t>/2</a:t>
            </a:r>
            <a:endParaRPr lang="en-US" sz="2000" dirty="0"/>
          </a:p>
        </p:txBody>
      </p:sp>
    </p:spTree>
  </p:cSld>
  <p:clrMapOvr>
    <a:masterClrMapping/>
  </p:clrMapOvr>
  <p:transition spd="slow">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3970318"/>
          </a:xfrm>
          <a:prstGeom prst="rect">
            <a:avLst/>
          </a:prstGeom>
        </p:spPr>
        <p:txBody>
          <a:bodyPr wrap="square">
            <a:spAutoFit/>
          </a:bodyPr>
          <a:lstStyle/>
          <a:p>
            <a:pPr>
              <a:buFont typeface="Arial" pitchFamily="34" charset="0"/>
              <a:buChar char="•"/>
            </a:pPr>
            <a:r>
              <a:rPr lang="en-US" sz="2800" dirty="0" smtClean="0"/>
              <a:t>   </a:t>
            </a:r>
            <a:r>
              <a:rPr lang="hi-IN" sz="2800" dirty="0" smtClean="0"/>
              <a:t>कषाय </a:t>
            </a:r>
            <a:r>
              <a:rPr lang="en-US" sz="2800" dirty="0" smtClean="0"/>
              <a:t>,</a:t>
            </a:r>
            <a:r>
              <a:rPr lang="hi-IN" sz="2800" dirty="0" smtClean="0"/>
              <a:t>कटु एवं तिक्त रस वाले वृक्ष की दातौन से उसके अग्र</a:t>
            </a:r>
            <a:r>
              <a:rPr lang="en-US" sz="2800" dirty="0" smtClean="0"/>
              <a:t>  </a:t>
            </a:r>
            <a:r>
              <a:rPr lang="hi-IN" sz="2800" dirty="0" smtClean="0"/>
              <a:t>भाग को कुचलकर दातों के मांस की आघात से रक्षा करते हुए</a:t>
            </a:r>
            <a:r>
              <a:rPr lang="en-US" sz="2800" dirty="0" smtClean="0"/>
              <a:t>  </a:t>
            </a:r>
            <a:r>
              <a:rPr lang="hi-IN" sz="2800" dirty="0" smtClean="0"/>
              <a:t>दो बार </a:t>
            </a:r>
            <a:r>
              <a:rPr lang="en-US" sz="2800" dirty="0" smtClean="0"/>
              <a:t>(</a:t>
            </a:r>
            <a:r>
              <a:rPr lang="hi-IN" sz="2800" dirty="0" smtClean="0"/>
              <a:t>प्रातःसायं</a:t>
            </a:r>
            <a:r>
              <a:rPr lang="en-US" sz="2800" dirty="0" smtClean="0"/>
              <a:t>)</a:t>
            </a:r>
            <a:r>
              <a:rPr lang="hi-IN" sz="2800" dirty="0" smtClean="0"/>
              <a:t> दातौन करना चाहिए</a:t>
            </a:r>
            <a:r>
              <a:rPr lang="en-US" sz="2800" dirty="0" smtClean="0"/>
              <a:t> I</a:t>
            </a:r>
            <a:r>
              <a:rPr lang="hi-IN" sz="2800" dirty="0" smtClean="0"/>
              <a:t> </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    </a:t>
            </a:r>
            <a:r>
              <a:rPr lang="hi-IN" sz="2800" dirty="0" smtClean="0"/>
              <a:t>इससे मुंह की दुर्गंधता </a:t>
            </a:r>
            <a:r>
              <a:rPr lang="en-US" sz="2800" dirty="0" smtClean="0"/>
              <a:t>,</a:t>
            </a:r>
            <a:r>
              <a:rPr lang="hi-IN" sz="2800" dirty="0" smtClean="0"/>
              <a:t>विरसता </a:t>
            </a:r>
            <a:r>
              <a:rPr lang="en-US" sz="2800" dirty="0" smtClean="0"/>
              <a:t>,</a:t>
            </a:r>
            <a:r>
              <a:rPr lang="hi-IN" sz="2800" dirty="0" smtClean="0"/>
              <a:t>जिह्वा दन्त</a:t>
            </a:r>
            <a:r>
              <a:rPr lang="en-US" sz="2800" dirty="0" smtClean="0"/>
              <a:t> </a:t>
            </a:r>
            <a:r>
              <a:rPr lang="hi-IN" sz="2800" dirty="0" smtClean="0"/>
              <a:t>एवं मुंह के मल नष्ट हो जाते हैं </a:t>
            </a:r>
            <a:r>
              <a:rPr lang="en-US" sz="2800" dirty="0" smtClean="0"/>
              <a:t>I </a:t>
            </a:r>
            <a:r>
              <a:rPr lang="hi-IN" sz="2800" dirty="0" smtClean="0"/>
              <a:t>तथा भोजन में रुचि उत्पन्न होती है </a:t>
            </a:r>
            <a:r>
              <a:rPr lang="en-US" sz="2800" dirty="0" smtClean="0"/>
              <a:t>I </a:t>
            </a:r>
            <a:r>
              <a:rPr lang="hi-IN" sz="2800" dirty="0" smtClean="0"/>
              <a:t>शीघ्र ही दातों का शोधन होता है </a:t>
            </a:r>
            <a:r>
              <a:rPr lang="en-US" sz="2800" dirty="0" smtClean="0"/>
              <a:t>I</a:t>
            </a:r>
          </a:p>
          <a:p>
            <a:pPr>
              <a:buFont typeface="Arial" pitchFamily="34" charset="0"/>
              <a:buChar char="•"/>
            </a:pPr>
            <a:endParaRPr lang="en-US" sz="2800" dirty="0" smtClean="0"/>
          </a:p>
          <a:p>
            <a:r>
              <a:rPr lang="en-US" sz="2800" dirty="0" smtClean="0"/>
              <a:t>    </a:t>
            </a:r>
            <a:endParaRPr lang="en-US" sz="2800" dirty="0"/>
          </a:p>
        </p:txBody>
      </p:sp>
      <p:pic>
        <p:nvPicPr>
          <p:cNvPr id="3" name="Picture 6" descr="C:\Users\user\Pictures\1233.jpg"/>
          <p:cNvPicPr>
            <a:picLocks noChangeAspect="1" noChangeArrowheads="1"/>
          </p:cNvPicPr>
          <p:nvPr/>
        </p:nvPicPr>
        <p:blipFill>
          <a:blip r:embed="rId2"/>
          <a:srcRect/>
          <a:stretch>
            <a:fillRect/>
          </a:stretch>
        </p:blipFill>
        <p:spPr bwMode="auto">
          <a:xfrm>
            <a:off x="1371600" y="3352800"/>
            <a:ext cx="6324600" cy="3124200"/>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3539430"/>
          </a:xfrm>
          <a:prstGeom prst="rect">
            <a:avLst/>
          </a:prstGeom>
        </p:spPr>
        <p:txBody>
          <a:bodyPr wrap="square">
            <a:spAutoFit/>
          </a:bodyPr>
          <a:lstStyle/>
          <a:p>
            <a:pPr>
              <a:buFont typeface="Arial" pitchFamily="34" charset="0"/>
              <a:buChar char="•"/>
            </a:pPr>
            <a:r>
              <a:rPr lang="en-US" sz="2400" dirty="0" smtClean="0"/>
              <a:t>  </a:t>
            </a:r>
            <a:r>
              <a:rPr lang="hi-IN" sz="2800" dirty="0" smtClean="0"/>
              <a:t>करंज </a:t>
            </a:r>
            <a:r>
              <a:rPr lang="en-US" sz="2800" dirty="0" smtClean="0"/>
              <a:t>, </a:t>
            </a:r>
            <a:r>
              <a:rPr lang="hi-IN" sz="2800" dirty="0" smtClean="0"/>
              <a:t>कनेर </a:t>
            </a:r>
            <a:r>
              <a:rPr lang="en-US" sz="2800" dirty="0" smtClean="0"/>
              <a:t>, </a:t>
            </a:r>
            <a:r>
              <a:rPr lang="hi-IN" sz="2800" dirty="0" smtClean="0"/>
              <a:t>मदार </a:t>
            </a:r>
            <a:r>
              <a:rPr lang="en-US" sz="2800" dirty="0" smtClean="0"/>
              <a:t>, </a:t>
            </a:r>
            <a:r>
              <a:rPr lang="hi-IN" sz="2800" dirty="0" smtClean="0"/>
              <a:t>मालती </a:t>
            </a:r>
            <a:r>
              <a:rPr lang="en-US" sz="2800" dirty="0" smtClean="0"/>
              <a:t>, </a:t>
            </a:r>
            <a:r>
              <a:rPr lang="hi-IN" sz="2800" dirty="0" smtClean="0"/>
              <a:t>अर्जुन </a:t>
            </a:r>
            <a:r>
              <a:rPr lang="en-US" sz="2800" dirty="0" smtClean="0"/>
              <a:t>, </a:t>
            </a:r>
            <a:r>
              <a:rPr lang="hi-IN" sz="2800" dirty="0" smtClean="0"/>
              <a:t>असन एवं इन्हीं के समान अन्य वृक्षों की दातौन उत्तम होती है </a:t>
            </a:r>
            <a:r>
              <a:rPr lang="en-US" sz="2800" dirty="0" smtClean="0"/>
              <a:t>I</a:t>
            </a:r>
          </a:p>
          <a:p>
            <a:pPr>
              <a:buFont typeface="Arial" pitchFamily="34" charset="0"/>
              <a:buChar char="•"/>
            </a:pPr>
            <a:endParaRPr lang="en-US" sz="2800" dirty="0" smtClean="0"/>
          </a:p>
          <a:p>
            <a:pPr>
              <a:buFont typeface="Arial" pitchFamily="34" charset="0"/>
              <a:buChar char="•"/>
            </a:pPr>
            <a:r>
              <a:rPr lang="en-US" sz="2800" dirty="0" smtClean="0"/>
              <a:t>    </a:t>
            </a:r>
            <a:r>
              <a:rPr lang="hi-IN" sz="2800" dirty="0" smtClean="0"/>
              <a:t>प्रातः काल प्रथम 12 अंगुल लंबी कनिष्ठिका अंगुली के समान मोटी </a:t>
            </a:r>
            <a:r>
              <a:rPr lang="en-US" sz="2800" dirty="0" smtClean="0"/>
              <a:t>,</a:t>
            </a:r>
            <a:r>
              <a:rPr lang="hi-IN" sz="2800" dirty="0" smtClean="0"/>
              <a:t> सीधी </a:t>
            </a:r>
            <a:r>
              <a:rPr lang="en-US" sz="2800" dirty="0" smtClean="0"/>
              <a:t>, </a:t>
            </a:r>
            <a:r>
              <a:rPr lang="hi-IN" sz="2800" dirty="0" smtClean="0"/>
              <a:t>अग्रन्थि </a:t>
            </a:r>
            <a:r>
              <a:rPr lang="en-US" sz="2800" dirty="0" smtClean="0"/>
              <a:t>, </a:t>
            </a:r>
            <a:r>
              <a:rPr lang="hi-IN" sz="2800" dirty="0" smtClean="0"/>
              <a:t>अव्रण अयुग्म ग्रंथि से रहित</a:t>
            </a:r>
            <a:r>
              <a:rPr lang="en-US" sz="2800" dirty="0" smtClean="0"/>
              <a:t>,</a:t>
            </a:r>
            <a:r>
              <a:rPr lang="hi-IN" sz="2800" dirty="0" smtClean="0"/>
              <a:t> नवीन </a:t>
            </a:r>
            <a:r>
              <a:rPr lang="en-US" sz="2800" dirty="0" smtClean="0"/>
              <a:t>,</a:t>
            </a:r>
            <a:r>
              <a:rPr lang="hi-IN" sz="2800" dirty="0" smtClean="0"/>
              <a:t>उत्तम भूमि से उत्पन्न </a:t>
            </a:r>
            <a:r>
              <a:rPr lang="en-US" sz="2800" dirty="0" smtClean="0"/>
              <a:t>,</a:t>
            </a:r>
            <a:r>
              <a:rPr lang="hi-IN" sz="2800" dirty="0" smtClean="0"/>
              <a:t> ऋतु</a:t>
            </a:r>
            <a:r>
              <a:rPr lang="en-US" sz="2800" dirty="0" smtClean="0"/>
              <a:t>  </a:t>
            </a:r>
            <a:r>
              <a:rPr lang="hi-IN" sz="2800" dirty="0" smtClean="0"/>
              <a:t>एवं दोषों के अनुकूल रस एवं वीर्य से पूर्व कषाय </a:t>
            </a:r>
            <a:r>
              <a:rPr lang="en-US" sz="2800" dirty="0" smtClean="0"/>
              <a:t>,</a:t>
            </a:r>
            <a:r>
              <a:rPr lang="hi-IN" sz="2800" dirty="0" smtClean="0"/>
              <a:t>मधुर </a:t>
            </a:r>
            <a:r>
              <a:rPr lang="en-US" sz="2800" dirty="0" smtClean="0"/>
              <a:t>,</a:t>
            </a:r>
            <a:r>
              <a:rPr lang="hi-IN" sz="2800" dirty="0" smtClean="0"/>
              <a:t>तिक्त और कटु रस वाले दातौन का प्रयोग करना चाहिए</a:t>
            </a:r>
            <a:r>
              <a:rPr lang="en-US" sz="2800" dirty="0" smtClean="0"/>
              <a:t>I</a:t>
            </a:r>
            <a:endParaRPr lang="en-US" sz="2800" dirty="0"/>
          </a:p>
        </p:txBody>
      </p:sp>
      <p:pic>
        <p:nvPicPr>
          <p:cNvPr id="3" name="Picture 2" descr="C:\Users\user\Pictures\123.jpg"/>
          <p:cNvPicPr>
            <a:picLocks noChangeAspect="1" noChangeArrowheads="1"/>
          </p:cNvPicPr>
          <p:nvPr/>
        </p:nvPicPr>
        <p:blipFill>
          <a:blip r:embed="rId2"/>
          <a:srcRect/>
          <a:stretch>
            <a:fillRect/>
          </a:stretch>
        </p:blipFill>
        <p:spPr bwMode="auto">
          <a:xfrm>
            <a:off x="1752600" y="3810000"/>
            <a:ext cx="5334000" cy="2819400"/>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9799"/>
            <a:ext cx="9144000" cy="2123658"/>
          </a:xfrm>
          <a:prstGeom prst="rect">
            <a:avLst/>
          </a:prstGeom>
        </p:spPr>
        <p:txBody>
          <a:bodyPr wrap="square">
            <a:spAutoFit/>
          </a:bodyPr>
          <a:lstStyle/>
          <a:p>
            <a:pPr>
              <a:buFont typeface="Wingdings" pitchFamily="2" charset="2"/>
              <a:buChar char="§"/>
            </a:pPr>
            <a:r>
              <a:rPr lang="en-US" sz="4000" dirty="0" smtClean="0"/>
              <a:t> </a:t>
            </a:r>
            <a:r>
              <a:rPr lang="en-US" sz="2800" dirty="0" smtClean="0"/>
              <a:t>3   </a:t>
            </a:r>
            <a:r>
              <a:rPr lang="hi-IN" sz="4400" b="1" i="1" u="sng" dirty="0" smtClean="0">
                <a:solidFill>
                  <a:schemeClr val="accent2">
                    <a:lumMod val="75000"/>
                  </a:schemeClr>
                </a:solidFill>
              </a:rPr>
              <a:t>अब प्रश्न उठता है कि कटु या तिक्त रसों से प्रधान दातुन ही क्‍यों</a:t>
            </a:r>
            <a:r>
              <a:rPr lang="en-US" sz="4400" b="1" i="1" u="sng" dirty="0" smtClean="0">
                <a:solidFill>
                  <a:schemeClr val="accent2">
                    <a:lumMod val="75000"/>
                  </a:schemeClr>
                </a:solidFill>
              </a:rPr>
              <a:t>    </a:t>
            </a:r>
            <a:r>
              <a:rPr lang="hi-IN" sz="4400" b="1" i="1" u="sng" dirty="0" smtClean="0">
                <a:solidFill>
                  <a:schemeClr val="accent2">
                    <a:lumMod val="75000"/>
                  </a:schemeClr>
                </a:solidFill>
              </a:rPr>
              <a:t>? </a:t>
            </a:r>
            <a:r>
              <a:rPr lang="en-US" sz="4400" b="1" i="1" u="sng" dirty="0" smtClean="0">
                <a:solidFill>
                  <a:schemeClr val="accent2">
                    <a:lumMod val="75000"/>
                  </a:schemeClr>
                </a:solidFill>
              </a:rPr>
              <a:t>  </a:t>
            </a:r>
          </a:p>
          <a:p>
            <a:r>
              <a:rPr lang="en-US" sz="4400" b="1" u="sng" dirty="0" smtClean="0">
                <a:solidFill>
                  <a:srgbClr val="00B050"/>
                </a:solidFill>
              </a:rPr>
              <a:t>       </a:t>
            </a:r>
            <a:endParaRPr lang="en-US" sz="4000" b="1" u="sng" dirty="0"/>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1384995"/>
          </a:xfrm>
          <a:prstGeom prst="rect">
            <a:avLst/>
          </a:prstGeom>
        </p:spPr>
        <p:txBody>
          <a:bodyPr wrap="square">
            <a:spAutoFit/>
          </a:bodyPr>
          <a:lstStyle/>
          <a:p>
            <a:r>
              <a:rPr lang="hi-IN" sz="4000" b="1" i="1" u="sng" dirty="0" smtClean="0">
                <a:solidFill>
                  <a:schemeClr val="accent2">
                    <a:lumMod val="75000"/>
                  </a:schemeClr>
                </a:solidFill>
              </a:rPr>
              <a:t>दतवन का निषेध</a:t>
            </a:r>
            <a:r>
              <a:rPr lang="en-US" sz="4400" b="1" i="1" u="sng" dirty="0" smtClean="0">
                <a:solidFill>
                  <a:schemeClr val="accent4">
                    <a:lumMod val="75000"/>
                  </a:schemeClr>
                </a:solidFill>
              </a:rPr>
              <a:t/>
            </a:r>
            <a:br>
              <a:rPr lang="en-US" sz="4400" b="1" i="1" u="sng" dirty="0" smtClean="0">
                <a:solidFill>
                  <a:schemeClr val="accent4">
                    <a:lumMod val="75000"/>
                  </a:schemeClr>
                </a:solidFill>
              </a:rPr>
            </a:br>
            <a:endParaRPr lang="en-US" sz="4400" b="1" i="1" u="sng" dirty="0">
              <a:solidFill>
                <a:schemeClr val="accent4">
                  <a:lumMod val="75000"/>
                </a:schemeClr>
              </a:solidFill>
            </a:endParaRPr>
          </a:p>
        </p:txBody>
      </p:sp>
      <p:sp>
        <p:nvSpPr>
          <p:cNvPr id="3" name="Rectangle 2"/>
          <p:cNvSpPr/>
          <p:nvPr/>
        </p:nvSpPr>
        <p:spPr>
          <a:xfrm>
            <a:off x="0" y="838200"/>
            <a:ext cx="8686800" cy="1138773"/>
          </a:xfrm>
          <a:prstGeom prst="rect">
            <a:avLst/>
          </a:prstGeom>
        </p:spPr>
        <p:txBody>
          <a:bodyPr wrap="square">
            <a:spAutoFit/>
          </a:bodyPr>
          <a:lstStyle/>
          <a:p>
            <a:r>
              <a:rPr lang="en-US" sz="3600" dirty="0" smtClean="0"/>
              <a:t>    </a:t>
            </a:r>
            <a:r>
              <a:rPr lang="hi-IN" sz="3600" dirty="0" smtClean="0"/>
              <a:t>नाघादजीर्णवमथुव्श्रासकासज्वरार्दिती</a:t>
            </a:r>
            <a:r>
              <a:rPr lang="hi-IN" sz="3200" dirty="0" smtClean="0"/>
              <a:t/>
            </a:r>
            <a:br>
              <a:rPr lang="hi-IN" sz="3200" dirty="0" smtClean="0"/>
            </a:br>
            <a:r>
              <a:rPr lang="en-US" sz="3200" dirty="0" smtClean="0"/>
              <a:t>     </a:t>
            </a:r>
            <a:r>
              <a:rPr lang="hi-IN" sz="3200" dirty="0" smtClean="0"/>
              <a:t>तृष्णाऽऽस्यपाकहृन्नेत्रशिरःकर्णामयी च तत्</a:t>
            </a:r>
            <a:r>
              <a:rPr lang="en-US" sz="3200" dirty="0" smtClean="0"/>
              <a:t> II</a:t>
            </a:r>
            <a:endParaRPr lang="en-US" sz="3200" dirty="0"/>
          </a:p>
        </p:txBody>
      </p:sp>
      <p:sp>
        <p:nvSpPr>
          <p:cNvPr id="4" name="Rectangle 3"/>
          <p:cNvSpPr/>
          <p:nvPr/>
        </p:nvSpPr>
        <p:spPr>
          <a:xfrm>
            <a:off x="0" y="2133600"/>
            <a:ext cx="9144000" cy="4832092"/>
          </a:xfrm>
          <a:prstGeom prst="rect">
            <a:avLst/>
          </a:prstGeom>
        </p:spPr>
        <p:txBody>
          <a:bodyPr wrap="square">
            <a:spAutoFit/>
          </a:bodyPr>
          <a:lstStyle/>
          <a:p>
            <a:r>
              <a:rPr lang="en-US" sz="2400" dirty="0" smtClean="0"/>
              <a:t>   </a:t>
            </a:r>
            <a:r>
              <a:rPr lang="hi-IN" sz="2800" dirty="0" smtClean="0"/>
              <a:t>अजीर्ण / </a:t>
            </a:r>
            <a:r>
              <a:rPr lang="en-US" sz="2800" dirty="0" smtClean="0"/>
              <a:t>indigestion,</a:t>
            </a:r>
            <a:r>
              <a:rPr lang="hi-IN" sz="2800" dirty="0" smtClean="0"/>
              <a:t> </a:t>
            </a:r>
            <a:r>
              <a:rPr lang="en-US" sz="2800" dirty="0" smtClean="0"/>
              <a:t/>
            </a:r>
            <a:br>
              <a:rPr lang="en-US" sz="2800" dirty="0" smtClean="0"/>
            </a:br>
            <a:r>
              <a:rPr lang="en-US" sz="2800" dirty="0" smtClean="0"/>
              <a:t>   </a:t>
            </a:r>
            <a:r>
              <a:rPr lang="hi-IN" sz="2800" dirty="0" smtClean="0"/>
              <a:t>वमथु / </a:t>
            </a:r>
            <a:r>
              <a:rPr lang="en-US" sz="2800" dirty="0" smtClean="0"/>
              <a:t>vomiting,</a:t>
            </a:r>
            <a:br>
              <a:rPr lang="en-US" sz="2800" dirty="0" smtClean="0"/>
            </a:br>
            <a:r>
              <a:rPr lang="en-US" sz="2800" dirty="0" smtClean="0"/>
              <a:t>   </a:t>
            </a:r>
            <a:r>
              <a:rPr lang="hi-IN" sz="2800" dirty="0" smtClean="0"/>
              <a:t>श्वास / </a:t>
            </a:r>
            <a:r>
              <a:rPr lang="en-US" sz="2800" dirty="0" smtClean="0"/>
              <a:t>dyspnoea,</a:t>
            </a:r>
            <a:br>
              <a:rPr lang="en-US" sz="2800" dirty="0" smtClean="0"/>
            </a:br>
            <a:r>
              <a:rPr lang="en-US" sz="2800" dirty="0" smtClean="0"/>
              <a:t>   </a:t>
            </a:r>
            <a:r>
              <a:rPr lang="hi-IN" sz="2800" dirty="0" smtClean="0"/>
              <a:t>कास / </a:t>
            </a:r>
            <a:r>
              <a:rPr lang="en-US" sz="2800" dirty="0" smtClean="0"/>
              <a:t>cough,</a:t>
            </a:r>
            <a:br>
              <a:rPr lang="en-US" sz="2800" dirty="0" smtClean="0"/>
            </a:br>
            <a:r>
              <a:rPr lang="en-US" sz="2800" dirty="0" smtClean="0"/>
              <a:t>   </a:t>
            </a:r>
            <a:r>
              <a:rPr lang="hi-IN" sz="2800" dirty="0" smtClean="0"/>
              <a:t>ज्वर / </a:t>
            </a:r>
            <a:r>
              <a:rPr lang="en-US" sz="2800" dirty="0" smtClean="0"/>
              <a:t>fever,</a:t>
            </a:r>
            <a:br>
              <a:rPr lang="en-US" sz="2800" dirty="0" smtClean="0"/>
            </a:br>
            <a:r>
              <a:rPr lang="en-US" sz="2800" dirty="0" smtClean="0"/>
              <a:t>   </a:t>
            </a:r>
            <a:r>
              <a:rPr lang="hi-IN" sz="2800" dirty="0" smtClean="0"/>
              <a:t>अर्दित / </a:t>
            </a:r>
            <a:r>
              <a:rPr lang="en-US" sz="2800" dirty="0" smtClean="0"/>
              <a:t>facial paralysis,</a:t>
            </a:r>
            <a:br>
              <a:rPr lang="en-US" sz="2800" dirty="0" smtClean="0"/>
            </a:br>
            <a:r>
              <a:rPr lang="en-US" sz="2800" dirty="0" smtClean="0"/>
              <a:t>   </a:t>
            </a:r>
            <a:r>
              <a:rPr lang="hi-IN" sz="2800" dirty="0" smtClean="0"/>
              <a:t>तृष्णा / </a:t>
            </a:r>
            <a:r>
              <a:rPr lang="en-US" sz="2800" dirty="0" smtClean="0"/>
              <a:t>excessive thirst</a:t>
            </a:r>
            <a:r>
              <a:rPr lang="hi-IN" sz="2800" dirty="0" smtClean="0"/>
              <a:t> </a:t>
            </a:r>
            <a:r>
              <a:rPr lang="en-US" sz="2800" dirty="0" smtClean="0"/>
              <a:t/>
            </a:r>
            <a:br>
              <a:rPr lang="en-US" sz="2800" dirty="0" smtClean="0"/>
            </a:br>
            <a:r>
              <a:rPr lang="en-US" sz="2800" dirty="0" smtClean="0"/>
              <a:t>   </a:t>
            </a:r>
            <a:r>
              <a:rPr lang="hi-IN" sz="2800" dirty="0" smtClean="0"/>
              <a:t>आस्यपाक / </a:t>
            </a:r>
            <a:r>
              <a:rPr lang="en-US" sz="2800" dirty="0" smtClean="0"/>
              <a:t>ulceration of mouth,</a:t>
            </a:r>
            <a:br>
              <a:rPr lang="en-US" sz="2800" dirty="0" smtClean="0"/>
            </a:br>
            <a:r>
              <a:rPr lang="en-US" sz="2800" dirty="0" smtClean="0"/>
              <a:t>   </a:t>
            </a:r>
            <a:r>
              <a:rPr lang="hi-IN" sz="2800" dirty="0" smtClean="0"/>
              <a:t>हृदय रोग / </a:t>
            </a:r>
            <a:r>
              <a:rPr lang="en-US" sz="2800" dirty="0" smtClean="0"/>
              <a:t>heart disease,</a:t>
            </a:r>
            <a:br>
              <a:rPr lang="en-US" sz="2800" dirty="0" smtClean="0"/>
            </a:br>
            <a:r>
              <a:rPr lang="en-US" sz="2800" dirty="0" smtClean="0"/>
              <a:t>   </a:t>
            </a:r>
            <a:r>
              <a:rPr lang="hi-IN" sz="2800" dirty="0" smtClean="0"/>
              <a:t>नेत्रशिरः कर्णमयी / </a:t>
            </a:r>
            <a:r>
              <a:rPr lang="en-US" sz="2800" dirty="0" smtClean="0"/>
              <a:t>diseases of eyes, head and ears.</a:t>
            </a:r>
            <a:br>
              <a:rPr lang="en-US" sz="2800" dirty="0" smtClean="0"/>
            </a:br>
            <a:endParaRPr lang="en-US" sz="2800" dirty="0"/>
          </a:p>
        </p:txBody>
      </p:sp>
      <p:sp>
        <p:nvSpPr>
          <p:cNvPr id="5" name="Rectangle 4"/>
          <p:cNvSpPr/>
          <p:nvPr/>
        </p:nvSpPr>
        <p:spPr>
          <a:xfrm>
            <a:off x="4343400" y="2667000"/>
            <a:ext cx="4800600" cy="769441"/>
          </a:xfrm>
          <a:prstGeom prst="rect">
            <a:avLst/>
          </a:prstGeom>
        </p:spPr>
        <p:txBody>
          <a:bodyPr wrap="square">
            <a:spAutoFit/>
          </a:bodyPr>
          <a:lstStyle/>
          <a:p>
            <a:r>
              <a:rPr lang="en-US" sz="4400" dirty="0" smtClean="0"/>
              <a:t>- </a:t>
            </a:r>
            <a:r>
              <a:rPr lang="en-US" sz="3200" dirty="0" smtClean="0"/>
              <a:t>  </a:t>
            </a:r>
            <a:r>
              <a:rPr lang="hi-IN" sz="3200" dirty="0" smtClean="0"/>
              <a:t>में दतवन ना करें</a:t>
            </a:r>
            <a:endParaRPr lang="en-US" sz="3200" dirty="0"/>
          </a:p>
        </p:txBody>
      </p:sp>
      <p:sp>
        <p:nvSpPr>
          <p:cNvPr id="7" name="Rectangle 6"/>
          <p:cNvSpPr/>
          <p:nvPr/>
        </p:nvSpPr>
        <p:spPr>
          <a:xfrm>
            <a:off x="6629400" y="1981200"/>
            <a:ext cx="2286000" cy="400110"/>
          </a:xfrm>
          <a:prstGeom prst="rect">
            <a:avLst/>
          </a:prstGeom>
        </p:spPr>
        <p:txBody>
          <a:bodyPr wrap="square">
            <a:spAutoFit/>
          </a:bodyPr>
          <a:lstStyle/>
          <a:p>
            <a:r>
              <a:rPr lang="en-US" sz="2000" dirty="0" smtClean="0"/>
              <a:t>   </a:t>
            </a:r>
            <a:r>
              <a:rPr lang="hi-IN" dirty="0" smtClean="0"/>
              <a:t>अ०ह्र०सू० </a:t>
            </a:r>
            <a:r>
              <a:rPr lang="hi-IN" sz="1600" dirty="0" smtClean="0"/>
              <a:t>2</a:t>
            </a:r>
            <a:r>
              <a:rPr lang="en-US" sz="1600" dirty="0" smtClean="0"/>
              <a:t>/</a:t>
            </a:r>
            <a:r>
              <a:rPr lang="en-US" dirty="0" smtClean="0"/>
              <a:t>4</a:t>
            </a:r>
            <a:r>
              <a:rPr lang="en-US" sz="1600" dirty="0" smtClean="0"/>
              <a:t> </a:t>
            </a:r>
            <a:endParaRPr lang="en-US" sz="1600" dirty="0"/>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84775"/>
          </a:xfrm>
          <a:prstGeom prst="rect">
            <a:avLst/>
          </a:prstGeom>
        </p:spPr>
        <p:txBody>
          <a:bodyPr wrap="square">
            <a:spAutoFit/>
          </a:bodyPr>
          <a:lstStyle/>
          <a:p>
            <a:r>
              <a:rPr lang="en-US" sz="3200" b="1" i="1" u="sng" dirty="0" smtClean="0"/>
              <a:t> </a:t>
            </a:r>
            <a:endParaRPr lang="en-US" sz="3200" b="1" i="1" u="sng" dirty="0"/>
          </a:p>
        </p:txBody>
      </p:sp>
      <p:sp>
        <p:nvSpPr>
          <p:cNvPr id="3" name="Rectangle 2"/>
          <p:cNvSpPr/>
          <p:nvPr/>
        </p:nvSpPr>
        <p:spPr>
          <a:xfrm>
            <a:off x="0" y="228600"/>
            <a:ext cx="9144000" cy="1384995"/>
          </a:xfrm>
          <a:prstGeom prst="rect">
            <a:avLst/>
          </a:prstGeom>
        </p:spPr>
        <p:txBody>
          <a:bodyPr wrap="square">
            <a:spAutoFit/>
          </a:bodyPr>
          <a:lstStyle/>
          <a:p>
            <a:pPr>
              <a:buFont typeface="Arial" pitchFamily="34" charset="0"/>
              <a:buChar char="•"/>
            </a:pPr>
            <a:r>
              <a:rPr lang="en-US" sz="2800" dirty="0" smtClean="0"/>
              <a:t>        Flossing your teeth in the evening prior to bedtime to remove any food debris, harmful bacteria, and plaque before you sleep.</a:t>
            </a:r>
            <a:endParaRPr lang="en-US" sz="2800" dirty="0"/>
          </a:p>
        </p:txBody>
      </p:sp>
      <p:sp>
        <p:nvSpPr>
          <p:cNvPr id="4" name="Rectangle 3"/>
          <p:cNvSpPr/>
          <p:nvPr/>
        </p:nvSpPr>
        <p:spPr>
          <a:xfrm>
            <a:off x="0" y="1752600"/>
            <a:ext cx="9144000" cy="3108543"/>
          </a:xfrm>
          <a:prstGeom prst="rect">
            <a:avLst/>
          </a:prstGeom>
        </p:spPr>
        <p:txBody>
          <a:bodyPr wrap="square">
            <a:spAutoFit/>
          </a:bodyPr>
          <a:lstStyle/>
          <a:p>
            <a:pPr>
              <a:buFont typeface="Arial" pitchFamily="34" charset="0"/>
              <a:buChar char="•"/>
            </a:pPr>
            <a:r>
              <a:rPr lang="en-US" sz="2800" dirty="0" smtClean="0"/>
              <a:t>        Massaging the gums daily with sesame oil reduces oral counts of Streptococcus mutans and Lactobacillus bacteria, both responsible for tooth decay and plaque. Sesame oil reduces bacteria's ability to adhere to the teeth and gum surfaces, while massaging the gums improves circulation to the gum tissue which helps our ojas or immune system to stay strong.</a:t>
            </a:r>
            <a:endParaRPr lang="en-US" sz="2800" dirty="0"/>
          </a:p>
        </p:txBody>
      </p:sp>
      <p:pic>
        <p:nvPicPr>
          <p:cNvPr id="8193" name="Picture 1" descr="C:\Users\user\Downloads\ANJANI\images (1).jpg"/>
          <p:cNvPicPr>
            <a:picLocks noChangeAspect="1" noChangeArrowheads="1"/>
          </p:cNvPicPr>
          <p:nvPr/>
        </p:nvPicPr>
        <p:blipFill>
          <a:blip r:embed="rId2"/>
          <a:srcRect/>
          <a:stretch>
            <a:fillRect/>
          </a:stretch>
        </p:blipFill>
        <p:spPr bwMode="auto">
          <a:xfrm>
            <a:off x="2819400" y="4648200"/>
            <a:ext cx="4953000" cy="2209800"/>
          </a:xfrm>
          <a:prstGeom prst="rect">
            <a:avLst/>
          </a:prstGeom>
          <a:ln>
            <a:noFill/>
          </a:ln>
          <a:effectLst>
            <a:softEdge rad="112500"/>
          </a:effectLst>
        </p:spPr>
      </p:pic>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7086600" cy="830997"/>
          </a:xfrm>
          <a:prstGeom prst="rect">
            <a:avLst/>
          </a:prstGeom>
        </p:spPr>
        <p:txBody>
          <a:bodyPr wrap="square">
            <a:spAutoFit/>
          </a:bodyPr>
          <a:lstStyle/>
          <a:p>
            <a:r>
              <a:rPr lang="en-US" sz="4800" b="1" i="1" u="sng" dirty="0" smtClean="0">
                <a:solidFill>
                  <a:schemeClr val="accent2">
                    <a:lumMod val="75000"/>
                  </a:schemeClr>
                </a:solidFill>
              </a:rPr>
              <a:t>ANJANA – COLLYRIUM</a:t>
            </a:r>
            <a:endParaRPr lang="en-US" sz="4800" b="1" i="1" u="sng" dirty="0">
              <a:solidFill>
                <a:schemeClr val="accent2">
                  <a:lumMod val="75000"/>
                </a:schemeClr>
              </a:solidFill>
            </a:endParaRPr>
          </a:p>
        </p:txBody>
      </p:sp>
      <p:sp>
        <p:nvSpPr>
          <p:cNvPr id="3" name="Rectangle 2"/>
          <p:cNvSpPr/>
          <p:nvPr/>
        </p:nvSpPr>
        <p:spPr>
          <a:xfrm>
            <a:off x="0" y="1219200"/>
            <a:ext cx="9144000" cy="646331"/>
          </a:xfrm>
          <a:prstGeom prst="rect">
            <a:avLst/>
          </a:prstGeom>
        </p:spPr>
        <p:txBody>
          <a:bodyPr wrap="square">
            <a:spAutoFit/>
          </a:bodyPr>
          <a:lstStyle/>
          <a:p>
            <a:pPr algn="ctr"/>
            <a:r>
              <a:rPr lang="hi-IN" sz="3200" dirty="0" smtClean="0"/>
              <a:t>सौवीरमञ्जनं</a:t>
            </a:r>
            <a:r>
              <a:rPr lang="hi-IN" sz="3600" dirty="0" smtClean="0"/>
              <a:t> </a:t>
            </a:r>
            <a:r>
              <a:rPr lang="hi-IN" sz="3200" dirty="0" smtClean="0"/>
              <a:t>नित्यं</a:t>
            </a:r>
            <a:r>
              <a:rPr lang="hi-IN" sz="3600" dirty="0" smtClean="0"/>
              <a:t> </a:t>
            </a:r>
            <a:r>
              <a:rPr lang="hi-IN" sz="3200" dirty="0" smtClean="0"/>
              <a:t>हितमक्ष्णोस्ततो भजेत्</a:t>
            </a:r>
            <a:r>
              <a:rPr lang="en-US" sz="3200" dirty="0" smtClean="0"/>
              <a:t> I</a:t>
            </a:r>
            <a:endParaRPr lang="en-US" sz="3600" dirty="0"/>
          </a:p>
        </p:txBody>
      </p:sp>
      <p:sp>
        <p:nvSpPr>
          <p:cNvPr id="4" name="Rectangle 3"/>
          <p:cNvSpPr/>
          <p:nvPr/>
        </p:nvSpPr>
        <p:spPr>
          <a:xfrm>
            <a:off x="0" y="1752600"/>
            <a:ext cx="9144000" cy="1138773"/>
          </a:xfrm>
          <a:prstGeom prst="rect">
            <a:avLst/>
          </a:prstGeom>
        </p:spPr>
        <p:txBody>
          <a:bodyPr wrap="square">
            <a:spAutoFit/>
          </a:bodyPr>
          <a:lstStyle/>
          <a:p>
            <a:pPr algn="ctr"/>
            <a:r>
              <a:rPr lang="en-US" sz="3600" dirty="0" smtClean="0"/>
              <a:t> </a:t>
            </a:r>
            <a:r>
              <a:rPr lang="hi-IN" sz="3200" dirty="0" smtClean="0"/>
              <a:t>चक्षुस्तेजोमयं तस्य विशेषाच्छ्लेष्मतो भयम् ॥</a:t>
            </a:r>
            <a:br>
              <a:rPr lang="hi-IN" sz="3200" dirty="0" smtClean="0"/>
            </a:br>
            <a:r>
              <a:rPr lang="en-US" sz="3200" dirty="0" smtClean="0"/>
              <a:t> </a:t>
            </a:r>
            <a:r>
              <a:rPr lang="hi-IN" sz="3200" dirty="0" smtClean="0"/>
              <a:t>योजयेत्सप्तरात्रेऽस्मात्स्रावणार्थं रसाञ्जनम् ।</a:t>
            </a:r>
            <a:endParaRPr lang="en-US" sz="3600" dirty="0"/>
          </a:p>
        </p:txBody>
      </p:sp>
      <p:pic>
        <p:nvPicPr>
          <p:cNvPr id="9" name="Picture 4" descr="Shree vishwa vallabha chikistalaya"/>
          <p:cNvPicPr>
            <a:picLocks noChangeAspect="1" noChangeArrowheads="1"/>
          </p:cNvPicPr>
          <p:nvPr/>
        </p:nvPicPr>
        <p:blipFill>
          <a:blip r:embed="rId2"/>
          <a:srcRect/>
          <a:stretch>
            <a:fillRect/>
          </a:stretch>
        </p:blipFill>
        <p:spPr bwMode="auto">
          <a:xfrm>
            <a:off x="1905000" y="3352800"/>
            <a:ext cx="5334000" cy="3124200"/>
          </a:xfrm>
          <a:prstGeom prst="rect">
            <a:avLst/>
          </a:prstGeom>
          <a:ln>
            <a:noFill/>
          </a:ln>
          <a:effectLst>
            <a:softEdge rad="112500"/>
          </a:effectLst>
        </p:spPr>
      </p:pic>
      <p:sp>
        <p:nvSpPr>
          <p:cNvPr id="8" name="Rectangle 7"/>
          <p:cNvSpPr/>
          <p:nvPr/>
        </p:nvSpPr>
        <p:spPr>
          <a:xfrm>
            <a:off x="6705600" y="2819400"/>
            <a:ext cx="1563248" cy="400110"/>
          </a:xfrm>
          <a:prstGeom prst="rect">
            <a:avLst/>
          </a:prstGeom>
        </p:spPr>
        <p:txBody>
          <a:bodyPr wrap="none">
            <a:spAutoFit/>
          </a:bodyPr>
          <a:lstStyle/>
          <a:p>
            <a:r>
              <a:rPr lang="hi-IN" dirty="0" smtClean="0"/>
              <a:t>अ०ह्र०सू० 2</a:t>
            </a:r>
            <a:r>
              <a:rPr lang="en-US" sz="2000" dirty="0" smtClean="0"/>
              <a:t>/5 </a:t>
            </a:r>
            <a:endParaRPr lang="en-US" sz="2000" dirty="0"/>
          </a:p>
        </p:txBody>
      </p:sp>
    </p:spTree>
  </p:cSld>
  <p:clrMapOvr>
    <a:masterClrMapping/>
  </p:clrMapOvr>
  <p:transition spd="slow">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954107"/>
          </a:xfrm>
          <a:prstGeom prst="rect">
            <a:avLst/>
          </a:prstGeom>
        </p:spPr>
        <p:txBody>
          <a:bodyPr wrap="square">
            <a:spAutoFit/>
          </a:bodyPr>
          <a:lstStyle/>
          <a:p>
            <a:pPr>
              <a:buFont typeface="Arial" pitchFamily="34" charset="0"/>
              <a:buChar char="•"/>
            </a:pPr>
            <a:r>
              <a:rPr lang="en-US" sz="2800" dirty="0" smtClean="0"/>
              <a:t>   </a:t>
            </a:r>
            <a:r>
              <a:rPr lang="hi-IN" sz="2800" dirty="0" smtClean="0"/>
              <a:t>शलाका या अंगुली से नेत्र में औषध लगाने को अंजन कहते हैं । </a:t>
            </a:r>
            <a:endParaRPr lang="en-US" sz="3200" dirty="0"/>
          </a:p>
        </p:txBody>
      </p:sp>
      <p:sp>
        <p:nvSpPr>
          <p:cNvPr id="3" name="Rectangle 2"/>
          <p:cNvSpPr/>
          <p:nvPr/>
        </p:nvSpPr>
        <p:spPr>
          <a:xfrm>
            <a:off x="0" y="1295400"/>
            <a:ext cx="9144000" cy="1015663"/>
          </a:xfrm>
          <a:prstGeom prst="rect">
            <a:avLst/>
          </a:prstGeom>
        </p:spPr>
        <p:txBody>
          <a:bodyPr wrap="square">
            <a:spAutoFit/>
          </a:bodyPr>
          <a:lstStyle/>
          <a:p>
            <a:pPr>
              <a:buFont typeface="Arial" pitchFamily="34" charset="0"/>
              <a:buChar char="•"/>
            </a:pPr>
            <a:r>
              <a:rPr lang="en-US" sz="3200" dirty="0" smtClean="0"/>
              <a:t>   </a:t>
            </a:r>
            <a:r>
              <a:rPr lang="hi-IN" sz="2800" dirty="0" smtClean="0"/>
              <a:t>नेत्र प्रक्षालन तथा अंजन प्रयोग से मनुष्य बिना कष्ट के सुखपूर्वक सूक्ष्म वस्तुओं को दृढ़तापूर्वक देखता है।</a:t>
            </a:r>
            <a:endParaRPr lang="en-US" sz="3200" dirty="0"/>
          </a:p>
        </p:txBody>
      </p:sp>
      <p:sp>
        <p:nvSpPr>
          <p:cNvPr id="4" name="Rectangle 3"/>
          <p:cNvSpPr/>
          <p:nvPr/>
        </p:nvSpPr>
        <p:spPr>
          <a:xfrm>
            <a:off x="0" y="2362200"/>
            <a:ext cx="9296400" cy="1815882"/>
          </a:xfrm>
          <a:prstGeom prst="rect">
            <a:avLst/>
          </a:prstGeom>
        </p:spPr>
        <p:txBody>
          <a:bodyPr wrap="square">
            <a:spAutoFit/>
          </a:bodyPr>
          <a:lstStyle/>
          <a:p>
            <a:pPr>
              <a:buFont typeface="Arial" pitchFamily="34" charset="0"/>
              <a:buChar char="•"/>
            </a:pPr>
            <a:r>
              <a:rPr lang="en-US" sz="2800" dirty="0" smtClean="0"/>
              <a:t>   </a:t>
            </a:r>
            <a:r>
              <a:rPr lang="hi-IN" sz="2800" dirty="0" smtClean="0"/>
              <a:t>स्त्रोतांजन, नेत्रदाह, कण्डू तथा नेत्रमल को दूर करता है। </a:t>
            </a:r>
            <a:r>
              <a:rPr lang="en-US" sz="2800" dirty="0" smtClean="0"/>
              <a:t>    </a:t>
            </a:r>
            <a:r>
              <a:rPr lang="hi-IN" sz="2800" dirty="0" smtClean="0"/>
              <a:t>इससे दृष्टिक्लेद तथा पीड़ा समाप्त हो जाती है, आँखों की दृष्टि बढती है </a:t>
            </a:r>
            <a:r>
              <a:rPr lang="en-US" sz="2800" dirty="0" smtClean="0"/>
              <a:t>I </a:t>
            </a:r>
            <a:r>
              <a:rPr lang="hi-IN" sz="2800" dirty="0" smtClean="0"/>
              <a:t>तथा नेत्र में हवा एवं सूर्य की उष्मा को सहने की क्षमता आ जाती है, नेत्र रोग भी उत्पन्न नहीं होते। </a:t>
            </a:r>
            <a:endParaRPr lang="en-US" sz="2800" dirty="0"/>
          </a:p>
        </p:txBody>
      </p:sp>
      <p:sp>
        <p:nvSpPr>
          <p:cNvPr id="5" name="Rectangle 4"/>
          <p:cNvSpPr/>
          <p:nvPr/>
        </p:nvSpPr>
        <p:spPr>
          <a:xfrm>
            <a:off x="0" y="4267200"/>
            <a:ext cx="9144000" cy="2616101"/>
          </a:xfrm>
          <a:prstGeom prst="rect">
            <a:avLst/>
          </a:prstGeom>
        </p:spPr>
        <p:txBody>
          <a:bodyPr wrap="square">
            <a:spAutoFit/>
          </a:bodyPr>
          <a:lstStyle/>
          <a:p>
            <a:pPr>
              <a:buFont typeface="Arial" pitchFamily="34" charset="0"/>
              <a:buChar char="•"/>
            </a:pPr>
            <a:r>
              <a:rPr lang="en-US" sz="2400" dirty="0" smtClean="0"/>
              <a:t>     </a:t>
            </a:r>
            <a:r>
              <a:rPr lang="hi-IN" sz="2800" dirty="0" smtClean="0"/>
              <a:t>नेत्र तेजोमय है , उसे खास कर कफ से भय है ।</a:t>
            </a:r>
            <a:r>
              <a:rPr lang="en-US" sz="2800" dirty="0" smtClean="0"/>
              <a:t>  </a:t>
            </a:r>
            <a:r>
              <a:rPr lang="hi-IN" sz="2800" dirty="0" smtClean="0"/>
              <a:t>इस लिये विशेषतः दिन में तीक्ष्ण अंजन नेत्र में नहीं करना चाहिए।</a:t>
            </a:r>
            <a:r>
              <a:rPr lang="en-US" sz="2800" dirty="0" smtClean="0"/>
              <a:t> </a:t>
            </a:r>
            <a:r>
              <a:rPr lang="hi-IN" sz="2800" dirty="0" smtClean="0"/>
              <a:t>क्योंकि दृष्टि तीक्ष्णांजन के लगाने से एवं दोष के कारण निर्बल होता है।</a:t>
            </a:r>
            <a:endParaRPr lang="en-US" sz="2800" dirty="0" smtClean="0"/>
          </a:p>
          <a:p>
            <a:pPr>
              <a:buFont typeface="Arial" pitchFamily="34" charset="0"/>
              <a:buChar char="•"/>
            </a:pPr>
            <a:endParaRPr lang="en-US" sz="2800" dirty="0" smtClean="0"/>
          </a:p>
          <a:p>
            <a:pPr>
              <a:buFont typeface="Arial" pitchFamily="34" charset="0"/>
              <a:buChar char="•"/>
            </a:pPr>
            <a:endParaRPr lang="en-US" sz="2400" dirty="0"/>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144000" cy="1200329"/>
          </a:xfrm>
          <a:prstGeom prst="rect">
            <a:avLst/>
          </a:prstGeom>
        </p:spPr>
        <p:txBody>
          <a:bodyPr wrap="square">
            <a:spAutoFit/>
          </a:bodyPr>
          <a:lstStyle/>
          <a:p>
            <a:r>
              <a:rPr lang="en-US" sz="2400" dirty="0" smtClean="0"/>
              <a:t> Ayurveda, India's 5,000 year old medical system, empowers us to take our health into our own hands, by providing simple practices that can be easily implemented over time to ensure a happier, healthier life.</a:t>
            </a:r>
            <a:endParaRPr lang="en-US" sz="2400" dirty="0"/>
          </a:p>
        </p:txBody>
      </p:sp>
      <p:sp>
        <p:nvSpPr>
          <p:cNvPr id="4" name="Rectangle 3"/>
          <p:cNvSpPr/>
          <p:nvPr/>
        </p:nvSpPr>
        <p:spPr>
          <a:xfrm>
            <a:off x="0" y="1600200"/>
            <a:ext cx="9144000" cy="1323439"/>
          </a:xfrm>
          <a:prstGeom prst="rect">
            <a:avLst/>
          </a:prstGeom>
        </p:spPr>
        <p:txBody>
          <a:bodyPr wrap="square">
            <a:spAutoFit/>
          </a:bodyPr>
          <a:lstStyle/>
          <a:p>
            <a:r>
              <a:rPr lang="en-US" sz="3200" b="1" i="1" u="sng" dirty="0" smtClean="0">
                <a:solidFill>
                  <a:srgbClr val="0070C0"/>
                </a:solidFill>
              </a:rPr>
              <a:t>Dinacharya is the Sanskrit term </a:t>
            </a:r>
            <a:r>
              <a:rPr lang="en-US" sz="2400" dirty="0" smtClean="0"/>
              <a:t>for daily Ayurvedic rituals which, when practiced regularly, help to support a life of optimal wellness through routine, detoxification and nourishment.</a:t>
            </a:r>
            <a:endParaRPr lang="en-US" sz="2400" dirty="0"/>
          </a:p>
        </p:txBody>
      </p:sp>
      <p:sp>
        <p:nvSpPr>
          <p:cNvPr id="5" name="Rectangle 4"/>
          <p:cNvSpPr/>
          <p:nvPr/>
        </p:nvSpPr>
        <p:spPr>
          <a:xfrm>
            <a:off x="0" y="3048000"/>
            <a:ext cx="9144000" cy="1569660"/>
          </a:xfrm>
          <a:prstGeom prst="rect">
            <a:avLst/>
          </a:prstGeom>
        </p:spPr>
        <p:txBody>
          <a:bodyPr wrap="square">
            <a:spAutoFit/>
          </a:bodyPr>
          <a:lstStyle/>
          <a:p>
            <a:r>
              <a:rPr lang="en-US" sz="2400" dirty="0" smtClean="0"/>
              <a:t> Dinacharya should be practiced in order to maintain connection to the circadian rhythms of nature.</a:t>
            </a:r>
          </a:p>
          <a:p>
            <a:endParaRPr lang="en-US" sz="2400" dirty="0" smtClean="0"/>
          </a:p>
          <a:p>
            <a:r>
              <a:rPr lang="en-US" sz="2400" dirty="0" smtClean="0"/>
              <a:t> </a:t>
            </a:r>
            <a:endParaRPr lang="en-US" sz="2400" dirty="0"/>
          </a:p>
        </p:txBody>
      </p:sp>
      <p:sp>
        <p:nvSpPr>
          <p:cNvPr id="107522" name="AutoShape 2" descr="Ayurveda is future, but budget allocation is stuck in p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C:\Users\user\Downloads\ANJANI\download (14).jpg"/>
          <p:cNvPicPr>
            <a:picLocks noChangeAspect="1" noChangeArrowheads="1"/>
          </p:cNvPicPr>
          <p:nvPr/>
        </p:nvPicPr>
        <p:blipFill>
          <a:blip r:embed="rId2"/>
          <a:srcRect/>
          <a:stretch>
            <a:fillRect/>
          </a:stretch>
        </p:blipFill>
        <p:spPr bwMode="auto">
          <a:xfrm>
            <a:off x="1143000" y="4191000"/>
            <a:ext cx="6781800" cy="2438400"/>
          </a:xfrm>
          <a:prstGeom prst="rect">
            <a:avLst/>
          </a:prstGeom>
          <a:noFill/>
        </p:spPr>
      </p:pic>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584775"/>
          </a:xfrm>
          <a:prstGeom prst="rect">
            <a:avLst/>
          </a:prstGeom>
        </p:spPr>
        <p:txBody>
          <a:bodyPr wrap="square">
            <a:spAutoFit/>
          </a:bodyPr>
          <a:lstStyle/>
          <a:p>
            <a:r>
              <a:rPr lang="en-US" sz="3200" b="1" i="1" u="sng" dirty="0" smtClean="0">
                <a:solidFill>
                  <a:srgbClr val="7030A0"/>
                </a:solidFill>
              </a:rPr>
              <a:t>Anjan</a:t>
            </a:r>
            <a:r>
              <a:rPr lang="en-US" sz="2400" dirty="0" smtClean="0"/>
              <a:t> ,is one among seven kriyakalpa  mentioned in Netra chikitsa .</a:t>
            </a:r>
            <a:endParaRPr lang="en-US" sz="2400" dirty="0"/>
          </a:p>
        </p:txBody>
      </p:sp>
      <p:sp>
        <p:nvSpPr>
          <p:cNvPr id="3" name="Rectangle 2"/>
          <p:cNvSpPr/>
          <p:nvPr/>
        </p:nvSpPr>
        <p:spPr>
          <a:xfrm>
            <a:off x="0" y="762000"/>
            <a:ext cx="9144000" cy="830997"/>
          </a:xfrm>
          <a:prstGeom prst="rect">
            <a:avLst/>
          </a:prstGeom>
        </p:spPr>
        <p:txBody>
          <a:bodyPr wrap="square">
            <a:spAutoFit/>
          </a:bodyPr>
          <a:lstStyle/>
          <a:p>
            <a:r>
              <a:rPr lang="en-US" sz="2400" dirty="0" smtClean="0"/>
              <a:t>It stands supreme because it's application is indicated not only in diseased eye but also in normal eye  to maintain visual power properly.</a:t>
            </a:r>
            <a:endParaRPr lang="en-US" sz="2400" dirty="0"/>
          </a:p>
        </p:txBody>
      </p:sp>
      <p:sp>
        <p:nvSpPr>
          <p:cNvPr id="4" name="Rectangle 3"/>
          <p:cNvSpPr/>
          <p:nvPr/>
        </p:nvSpPr>
        <p:spPr>
          <a:xfrm>
            <a:off x="0" y="1828800"/>
            <a:ext cx="9144000" cy="584775"/>
          </a:xfrm>
          <a:prstGeom prst="rect">
            <a:avLst/>
          </a:prstGeom>
        </p:spPr>
        <p:txBody>
          <a:bodyPr wrap="square">
            <a:spAutoFit/>
          </a:bodyPr>
          <a:lstStyle/>
          <a:p>
            <a:r>
              <a:rPr lang="en-US" sz="3200" b="1" i="1" u="sng" dirty="0" smtClean="0">
                <a:solidFill>
                  <a:srgbClr val="7030A0"/>
                </a:solidFill>
              </a:rPr>
              <a:t>Curative and Healing importance</a:t>
            </a:r>
            <a:endParaRPr lang="en-US" sz="3200" b="1" i="1" u="sng" dirty="0">
              <a:solidFill>
                <a:srgbClr val="7030A0"/>
              </a:solidFill>
            </a:endParaRPr>
          </a:p>
        </p:txBody>
      </p:sp>
      <p:sp>
        <p:nvSpPr>
          <p:cNvPr id="5" name="Rectangle 4"/>
          <p:cNvSpPr/>
          <p:nvPr/>
        </p:nvSpPr>
        <p:spPr>
          <a:xfrm>
            <a:off x="0" y="2362200"/>
            <a:ext cx="9144000" cy="461665"/>
          </a:xfrm>
          <a:prstGeom prst="rect">
            <a:avLst/>
          </a:prstGeom>
        </p:spPr>
        <p:txBody>
          <a:bodyPr wrap="square">
            <a:spAutoFit/>
          </a:bodyPr>
          <a:lstStyle/>
          <a:p>
            <a:pPr>
              <a:buFont typeface="Arial" pitchFamily="34" charset="0"/>
              <a:buChar char="•"/>
            </a:pPr>
            <a:r>
              <a:rPr lang="en-US" sz="2400" dirty="0" smtClean="0"/>
              <a:t>    Indicated in many eye diseases like cataract, glaucoma.</a:t>
            </a:r>
            <a:endParaRPr lang="en-US" sz="2400" dirty="0"/>
          </a:p>
        </p:txBody>
      </p:sp>
      <p:sp>
        <p:nvSpPr>
          <p:cNvPr id="8" name="Rectangle 7"/>
          <p:cNvSpPr/>
          <p:nvPr/>
        </p:nvSpPr>
        <p:spPr>
          <a:xfrm>
            <a:off x="0" y="4572000"/>
            <a:ext cx="9144000" cy="1938992"/>
          </a:xfrm>
          <a:prstGeom prst="rect">
            <a:avLst/>
          </a:prstGeom>
        </p:spPr>
        <p:txBody>
          <a:bodyPr wrap="square">
            <a:spAutoFit/>
          </a:bodyPr>
          <a:lstStyle/>
          <a:p>
            <a:pPr>
              <a:buFont typeface="Arial" pitchFamily="34" charset="0"/>
              <a:buChar char="•"/>
            </a:pPr>
            <a:r>
              <a:rPr lang="en-US" sz="2400" dirty="0" smtClean="0"/>
              <a:t>    After pterygium  excision recurrence rate is high, so to prevent such recurrence apunarbhava chikitsa is mentioned in the form of lekhana anjana .</a:t>
            </a:r>
          </a:p>
          <a:p>
            <a:pPr>
              <a:buFont typeface="Arial" pitchFamily="34" charset="0"/>
              <a:buChar char="•"/>
            </a:pPr>
            <a:r>
              <a:rPr lang="en-US" sz="2400" dirty="0" smtClean="0"/>
              <a:t>    After cataract surgery, for the netraprasadana pindaanjana is mentioned by A.S.</a:t>
            </a:r>
            <a:endParaRPr lang="en-US" sz="2400" dirty="0"/>
          </a:p>
        </p:txBody>
      </p:sp>
      <p:sp>
        <p:nvSpPr>
          <p:cNvPr id="10" name="Rectangle 9"/>
          <p:cNvSpPr/>
          <p:nvPr/>
        </p:nvSpPr>
        <p:spPr>
          <a:xfrm>
            <a:off x="0" y="2743200"/>
            <a:ext cx="9144000" cy="830997"/>
          </a:xfrm>
          <a:prstGeom prst="rect">
            <a:avLst/>
          </a:prstGeom>
        </p:spPr>
        <p:txBody>
          <a:bodyPr wrap="square">
            <a:spAutoFit/>
          </a:bodyPr>
          <a:lstStyle/>
          <a:p>
            <a:pPr>
              <a:buFont typeface="Arial" pitchFamily="34" charset="0"/>
              <a:buChar char="•"/>
            </a:pPr>
            <a:r>
              <a:rPr lang="en-US" sz="2400" dirty="0" smtClean="0"/>
              <a:t>    It is very effective procedure in corneal disorder such as corneal opacity, corneal ulcer.</a:t>
            </a:r>
            <a:endParaRPr lang="en-US" sz="2400" dirty="0"/>
          </a:p>
        </p:txBody>
      </p:sp>
      <p:sp>
        <p:nvSpPr>
          <p:cNvPr id="11" name="Rectangle 10"/>
          <p:cNvSpPr/>
          <p:nvPr/>
        </p:nvSpPr>
        <p:spPr>
          <a:xfrm>
            <a:off x="0" y="3581400"/>
            <a:ext cx="9144000" cy="954107"/>
          </a:xfrm>
          <a:prstGeom prst="rect">
            <a:avLst/>
          </a:prstGeom>
        </p:spPr>
        <p:txBody>
          <a:bodyPr wrap="square">
            <a:spAutoFit/>
          </a:bodyPr>
          <a:lstStyle/>
          <a:p>
            <a:r>
              <a:rPr lang="en-US" sz="3200" b="1" i="1" u="sng" dirty="0" smtClean="0">
                <a:solidFill>
                  <a:srgbClr val="7030A0"/>
                </a:solidFill>
              </a:rPr>
              <a:t>Post surgical importance </a:t>
            </a:r>
            <a:r>
              <a:rPr lang="en-US" sz="2400" dirty="0" smtClean="0"/>
              <a:t>it's also helpful to prevent much post surgical eye complication for example;</a:t>
            </a:r>
            <a:endParaRPr lang="en-US" sz="2400" dirty="0"/>
          </a:p>
        </p:txBody>
      </p:sp>
    </p:spTree>
  </p:cSld>
  <p:clrMapOvr>
    <a:masterClrMapping/>
  </p:clrMapOvr>
  <p:transition spd="slow">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839200" cy="830997"/>
          </a:xfrm>
          <a:prstGeom prst="rect">
            <a:avLst/>
          </a:prstGeom>
        </p:spPr>
        <p:txBody>
          <a:bodyPr wrap="square">
            <a:spAutoFit/>
          </a:bodyPr>
          <a:lstStyle/>
          <a:p>
            <a:pPr algn="ctr"/>
            <a:r>
              <a:rPr lang="en-US" sz="4800" b="1" i="1" u="sng" dirty="0" smtClean="0">
                <a:solidFill>
                  <a:srgbClr val="00B050"/>
                </a:solidFill>
              </a:rPr>
              <a:t>NAVANA  AND GANDUSHA</a:t>
            </a:r>
            <a:endParaRPr lang="en-US" sz="4800" b="1" i="1" u="sng" dirty="0">
              <a:solidFill>
                <a:srgbClr val="00B050"/>
              </a:solidFill>
            </a:endParaRPr>
          </a:p>
        </p:txBody>
      </p:sp>
      <p:sp>
        <p:nvSpPr>
          <p:cNvPr id="3" name="Rectangle 2"/>
          <p:cNvSpPr/>
          <p:nvPr/>
        </p:nvSpPr>
        <p:spPr>
          <a:xfrm>
            <a:off x="457200" y="1600199"/>
            <a:ext cx="7467600" cy="1077218"/>
          </a:xfrm>
          <a:prstGeom prst="rect">
            <a:avLst/>
          </a:prstGeom>
        </p:spPr>
        <p:txBody>
          <a:bodyPr wrap="square">
            <a:spAutoFit/>
          </a:bodyPr>
          <a:lstStyle/>
          <a:p>
            <a:pPr algn="ctr"/>
            <a:r>
              <a:rPr lang="hi-IN" sz="3200" dirty="0" smtClean="0"/>
              <a:t>ततो नावनगण्डूषधूमताम्बूलभाग्भवेत्</a:t>
            </a:r>
            <a:r>
              <a:rPr lang="en-US" sz="3200" dirty="0" smtClean="0"/>
              <a:t> II</a:t>
            </a:r>
            <a:r>
              <a:rPr lang="hi-IN" sz="3200" dirty="0" smtClean="0"/>
              <a:t/>
            </a:r>
            <a:br>
              <a:rPr lang="hi-IN" sz="3200" dirty="0" smtClean="0"/>
            </a:br>
            <a:endParaRPr lang="en-US" sz="3200" dirty="0"/>
          </a:p>
        </p:txBody>
      </p:sp>
      <p:sp>
        <p:nvSpPr>
          <p:cNvPr id="4" name="Rectangle 3"/>
          <p:cNvSpPr/>
          <p:nvPr/>
        </p:nvSpPr>
        <p:spPr>
          <a:xfrm>
            <a:off x="609600" y="2590800"/>
            <a:ext cx="7620000" cy="3539430"/>
          </a:xfrm>
          <a:prstGeom prst="rect">
            <a:avLst/>
          </a:prstGeom>
        </p:spPr>
        <p:txBody>
          <a:bodyPr wrap="square">
            <a:spAutoFit/>
          </a:bodyPr>
          <a:lstStyle/>
          <a:p>
            <a:r>
              <a:rPr lang="en-US" sz="3200" dirty="0" smtClean="0"/>
              <a:t>After collyrium application, healthy person should do</a:t>
            </a:r>
            <a:br>
              <a:rPr lang="en-US" sz="3200" dirty="0" smtClean="0"/>
            </a:br>
            <a:r>
              <a:rPr lang="en-US" sz="3200" dirty="0" smtClean="0"/>
              <a:t>·      </a:t>
            </a:r>
            <a:r>
              <a:rPr lang="hi-IN" sz="3200" dirty="0" smtClean="0"/>
              <a:t>नावन / </a:t>
            </a:r>
            <a:r>
              <a:rPr lang="en-US" sz="3200" dirty="0" smtClean="0"/>
              <a:t>navana (nasya – nasal drops),</a:t>
            </a:r>
            <a:br>
              <a:rPr lang="en-US" sz="3200" dirty="0" smtClean="0"/>
            </a:br>
            <a:r>
              <a:rPr lang="en-US" sz="3200" dirty="0" smtClean="0"/>
              <a:t>·      </a:t>
            </a:r>
            <a:r>
              <a:rPr lang="hi-IN" sz="3200" dirty="0" smtClean="0"/>
              <a:t>गण्डूष / </a:t>
            </a:r>
            <a:r>
              <a:rPr lang="en-US" sz="3200" dirty="0" smtClean="0"/>
              <a:t>gandusha – mouth gargles,</a:t>
            </a:r>
            <a:br>
              <a:rPr lang="en-US" sz="3200" dirty="0" smtClean="0"/>
            </a:br>
            <a:r>
              <a:rPr lang="en-US" sz="3200" dirty="0" smtClean="0"/>
              <a:t>·      </a:t>
            </a:r>
            <a:r>
              <a:rPr lang="hi-IN" sz="3200" dirty="0" smtClean="0"/>
              <a:t>धूम / </a:t>
            </a:r>
            <a:r>
              <a:rPr lang="en-US" sz="3200" dirty="0" smtClean="0"/>
              <a:t>dhuma – inhalation of smoke, and</a:t>
            </a:r>
            <a:br>
              <a:rPr lang="en-US" sz="3200" dirty="0" smtClean="0"/>
            </a:br>
            <a:r>
              <a:rPr lang="en-US" sz="3200" dirty="0" smtClean="0"/>
              <a:t>·      </a:t>
            </a:r>
            <a:r>
              <a:rPr lang="hi-IN" sz="3200" dirty="0" smtClean="0"/>
              <a:t>ताम्बूल / </a:t>
            </a:r>
            <a:r>
              <a:rPr lang="en-US" sz="3200" dirty="0" smtClean="0"/>
              <a:t>tambula – chewing betel leaves.</a:t>
            </a:r>
            <a:endParaRPr lang="en-US" sz="3200" dirty="0"/>
          </a:p>
        </p:txBody>
      </p:sp>
      <p:sp>
        <p:nvSpPr>
          <p:cNvPr id="6" name="Rectangle 5"/>
          <p:cNvSpPr/>
          <p:nvPr/>
        </p:nvSpPr>
        <p:spPr>
          <a:xfrm>
            <a:off x="6019800" y="2209800"/>
            <a:ext cx="1718740" cy="400110"/>
          </a:xfrm>
          <a:prstGeom prst="rect">
            <a:avLst/>
          </a:prstGeom>
        </p:spPr>
        <p:txBody>
          <a:bodyPr wrap="square">
            <a:spAutoFit/>
          </a:bodyPr>
          <a:lstStyle/>
          <a:p>
            <a:r>
              <a:rPr lang="hi-IN" dirty="0" smtClean="0"/>
              <a:t>अ०ह्र०सू० 2</a:t>
            </a:r>
            <a:r>
              <a:rPr lang="en-US" dirty="0" smtClean="0"/>
              <a:t>/</a:t>
            </a:r>
            <a:r>
              <a:rPr lang="en-US" sz="2000" dirty="0" smtClean="0"/>
              <a:t>6 </a:t>
            </a:r>
            <a:endParaRPr lang="en-US" dirty="0"/>
          </a:p>
        </p:txBody>
      </p:sp>
    </p:spTree>
  </p:cSld>
  <p:clrMapOvr>
    <a:masterClrMapping/>
  </p:clrMapOvr>
  <p:transition spd="slow">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295400"/>
            <a:ext cx="7467600" cy="523220"/>
          </a:xfrm>
          <a:prstGeom prst="rect">
            <a:avLst/>
          </a:prstGeom>
        </p:spPr>
        <p:txBody>
          <a:bodyPr wrap="square">
            <a:spAutoFit/>
          </a:bodyPr>
          <a:lstStyle/>
          <a:p>
            <a:r>
              <a:rPr lang="hi-IN" sz="2800" dirty="0" smtClean="0"/>
              <a:t>ऊर्ध्वजत्रविकारेषु विशेषान्नस्यमिष्यते ।</a:t>
            </a:r>
            <a:endParaRPr lang="en-US" sz="2800" dirty="0"/>
          </a:p>
        </p:txBody>
      </p:sp>
      <p:sp>
        <p:nvSpPr>
          <p:cNvPr id="4" name="Rectangle 3"/>
          <p:cNvSpPr/>
          <p:nvPr/>
        </p:nvSpPr>
        <p:spPr>
          <a:xfrm>
            <a:off x="762000" y="1752601"/>
            <a:ext cx="8382000" cy="523220"/>
          </a:xfrm>
          <a:prstGeom prst="rect">
            <a:avLst/>
          </a:prstGeom>
        </p:spPr>
        <p:txBody>
          <a:bodyPr wrap="square">
            <a:spAutoFit/>
          </a:bodyPr>
          <a:lstStyle/>
          <a:p>
            <a:r>
              <a:rPr lang="hi-IN" sz="2800" dirty="0" smtClean="0"/>
              <a:t>नासा हि शिरसो द्वारं तेन तद्वयाप्य हन्ति तान्।।</a:t>
            </a:r>
            <a:endParaRPr lang="en-US" sz="2800" dirty="0"/>
          </a:p>
        </p:txBody>
      </p:sp>
      <p:sp>
        <p:nvSpPr>
          <p:cNvPr id="5" name="Rectangle 4"/>
          <p:cNvSpPr/>
          <p:nvPr/>
        </p:nvSpPr>
        <p:spPr>
          <a:xfrm>
            <a:off x="838200" y="304800"/>
            <a:ext cx="2057400" cy="769441"/>
          </a:xfrm>
          <a:prstGeom prst="rect">
            <a:avLst/>
          </a:prstGeom>
        </p:spPr>
        <p:txBody>
          <a:bodyPr wrap="square">
            <a:spAutoFit/>
          </a:bodyPr>
          <a:lstStyle/>
          <a:p>
            <a:r>
              <a:rPr lang="hi-IN" sz="4400" b="1" i="1" u="sng" dirty="0" smtClean="0">
                <a:solidFill>
                  <a:schemeClr val="accent4">
                    <a:lumMod val="50000"/>
                  </a:schemeClr>
                </a:solidFill>
              </a:rPr>
              <a:t>नस्य</a:t>
            </a:r>
            <a:r>
              <a:rPr lang="hi-IN" sz="2800" b="1" i="1" u="sng" dirty="0" smtClean="0">
                <a:solidFill>
                  <a:schemeClr val="accent4">
                    <a:lumMod val="50000"/>
                  </a:schemeClr>
                </a:solidFill>
              </a:rPr>
              <a:t> </a:t>
            </a:r>
            <a:endParaRPr lang="en-US" sz="2800" dirty="0"/>
          </a:p>
        </p:txBody>
      </p:sp>
      <p:sp>
        <p:nvSpPr>
          <p:cNvPr id="6" name="Rectangle 5"/>
          <p:cNvSpPr/>
          <p:nvPr/>
        </p:nvSpPr>
        <p:spPr>
          <a:xfrm>
            <a:off x="6705600" y="2438400"/>
            <a:ext cx="1771639" cy="461665"/>
          </a:xfrm>
          <a:prstGeom prst="rect">
            <a:avLst/>
          </a:prstGeom>
        </p:spPr>
        <p:txBody>
          <a:bodyPr wrap="none">
            <a:spAutoFit/>
          </a:bodyPr>
          <a:lstStyle/>
          <a:p>
            <a:r>
              <a:rPr lang="hi-IN" sz="2000" dirty="0" smtClean="0"/>
              <a:t>अ०ह्र०सू० 2</a:t>
            </a:r>
            <a:r>
              <a:rPr lang="en-US" sz="2400" dirty="0" smtClean="0"/>
              <a:t>0</a:t>
            </a:r>
            <a:r>
              <a:rPr lang="hi-IN" sz="2000" dirty="0" smtClean="0"/>
              <a:t>/1</a:t>
            </a:r>
            <a:endParaRPr lang="en-US" sz="2000" dirty="0"/>
          </a:p>
        </p:txBody>
      </p:sp>
      <p:pic>
        <p:nvPicPr>
          <p:cNvPr id="8" name="Picture 13" descr="C:\Users\user\Pictures\12.jpg"/>
          <p:cNvPicPr>
            <a:picLocks noChangeAspect="1" noChangeArrowheads="1"/>
          </p:cNvPicPr>
          <p:nvPr/>
        </p:nvPicPr>
        <p:blipFill>
          <a:blip r:embed="rId2"/>
          <a:srcRect/>
          <a:stretch>
            <a:fillRect/>
          </a:stretch>
        </p:blipFill>
        <p:spPr bwMode="auto">
          <a:xfrm>
            <a:off x="1371600" y="3200400"/>
            <a:ext cx="6629400" cy="3352800"/>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569660"/>
          </a:xfrm>
          <a:prstGeom prst="rect">
            <a:avLst/>
          </a:prstGeom>
        </p:spPr>
        <p:txBody>
          <a:bodyPr wrap="square">
            <a:spAutoFit/>
          </a:bodyPr>
          <a:lstStyle/>
          <a:p>
            <a:pPr>
              <a:buFont typeface="Arial" pitchFamily="34" charset="0"/>
              <a:buChar char="•"/>
            </a:pPr>
            <a:r>
              <a:rPr lang="en-US" sz="2400" dirty="0" smtClean="0"/>
              <a:t>     It is a therapeutic  measure in which the drug is administered by Nasa ,essentially to remove the vitiated  dosha found in Shira and it's constituent parts.  Indirectly by enhancing the functions of endocrine glands and nervous system Nasya can operate on entire body.</a:t>
            </a:r>
            <a:endParaRPr lang="en-US" sz="2400" dirty="0"/>
          </a:p>
        </p:txBody>
      </p:sp>
      <p:sp>
        <p:nvSpPr>
          <p:cNvPr id="3" name="Rectangle 2"/>
          <p:cNvSpPr/>
          <p:nvPr/>
        </p:nvSpPr>
        <p:spPr>
          <a:xfrm>
            <a:off x="0" y="2209800"/>
            <a:ext cx="9144000" cy="461665"/>
          </a:xfrm>
          <a:prstGeom prst="rect">
            <a:avLst/>
          </a:prstGeom>
        </p:spPr>
        <p:txBody>
          <a:bodyPr wrap="square">
            <a:spAutoFit/>
          </a:bodyPr>
          <a:lstStyle/>
          <a:p>
            <a:r>
              <a:rPr lang="en-US" sz="2400" dirty="0" smtClean="0"/>
              <a:t>     </a:t>
            </a:r>
            <a:endParaRPr lang="en-US" sz="2400" dirty="0"/>
          </a:p>
        </p:txBody>
      </p:sp>
      <p:sp>
        <p:nvSpPr>
          <p:cNvPr id="4" name="Rectangle 3"/>
          <p:cNvSpPr/>
          <p:nvPr/>
        </p:nvSpPr>
        <p:spPr>
          <a:xfrm>
            <a:off x="0" y="1905000"/>
            <a:ext cx="9144000" cy="830997"/>
          </a:xfrm>
          <a:prstGeom prst="rect">
            <a:avLst/>
          </a:prstGeom>
        </p:spPr>
        <p:txBody>
          <a:bodyPr wrap="square">
            <a:spAutoFit/>
          </a:bodyPr>
          <a:lstStyle/>
          <a:p>
            <a:pPr>
              <a:buFont typeface="Arial" pitchFamily="34" charset="0"/>
              <a:buChar char="•"/>
            </a:pPr>
            <a:r>
              <a:rPr lang="en-US" sz="2400" dirty="0" smtClean="0"/>
              <a:t>     We can use nasya in our daily routine life ,and maintain a healthy life by simply pouring 2-2 drops of cows ghee in every nostril daily.</a:t>
            </a:r>
            <a:endParaRPr lang="en-US" sz="2400" dirty="0"/>
          </a:p>
        </p:txBody>
      </p:sp>
      <p:sp>
        <p:nvSpPr>
          <p:cNvPr id="5" name="Rectangle 4"/>
          <p:cNvSpPr/>
          <p:nvPr/>
        </p:nvSpPr>
        <p:spPr>
          <a:xfrm>
            <a:off x="0" y="2895600"/>
            <a:ext cx="9144000" cy="1569660"/>
          </a:xfrm>
          <a:prstGeom prst="rect">
            <a:avLst/>
          </a:prstGeom>
        </p:spPr>
        <p:txBody>
          <a:bodyPr wrap="square">
            <a:spAutoFit/>
          </a:bodyPr>
          <a:lstStyle/>
          <a:p>
            <a:pPr>
              <a:buFont typeface="Arial" pitchFamily="34" charset="0"/>
              <a:buChar char="•"/>
            </a:pPr>
            <a:r>
              <a:rPr lang="en-US" sz="2400" dirty="0" smtClean="0"/>
              <a:t>      It may prevent inhalation of those unwanted particle which, enters through nasal passage with polluted air, it prevents from many respiratory disease like COPD (Chronic Obstructive Pulmonary Disease ),Allergic bronchitis, asthma ,etc.</a:t>
            </a:r>
            <a:endParaRPr lang="en-US" sz="2400" dirty="0"/>
          </a:p>
        </p:txBody>
      </p:sp>
      <p:sp>
        <p:nvSpPr>
          <p:cNvPr id="6" name="Rectangle 5"/>
          <p:cNvSpPr/>
          <p:nvPr/>
        </p:nvSpPr>
        <p:spPr>
          <a:xfrm>
            <a:off x="0" y="4648200"/>
            <a:ext cx="9144000" cy="1261884"/>
          </a:xfrm>
          <a:prstGeom prst="rect">
            <a:avLst/>
          </a:prstGeom>
        </p:spPr>
        <p:txBody>
          <a:bodyPr wrap="square">
            <a:spAutoFit/>
          </a:bodyPr>
          <a:lstStyle/>
          <a:p>
            <a:pPr>
              <a:buFont typeface="Arial" pitchFamily="34" charset="0"/>
              <a:buChar char="•"/>
            </a:pPr>
            <a:r>
              <a:rPr lang="en-US" sz="2400" dirty="0" smtClean="0"/>
              <a:t>     Nasya also increase our immune power and prevent other diseases like  </a:t>
            </a:r>
            <a:r>
              <a:rPr lang="en-US" sz="2800" b="1" dirty="0" smtClean="0"/>
              <a:t>hair fall, premature greying of hair, chronic headache</a:t>
            </a:r>
            <a:r>
              <a:rPr lang="en-US" sz="2400" dirty="0" smtClean="0"/>
              <a:t>, etc.</a:t>
            </a:r>
            <a:endParaRPr lang="en-US" sz="2400" dirty="0"/>
          </a:p>
        </p:txBody>
      </p:sp>
    </p:spTree>
  </p:cSld>
  <p:clrMapOvr>
    <a:masterClrMapping/>
  </p:clrMapOvr>
  <p:transition spd="slow">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830997"/>
          </a:xfrm>
          <a:prstGeom prst="rect">
            <a:avLst/>
          </a:prstGeom>
        </p:spPr>
        <p:txBody>
          <a:bodyPr wrap="square">
            <a:spAutoFit/>
          </a:bodyPr>
          <a:lstStyle/>
          <a:p>
            <a:r>
              <a:rPr lang="en-US" sz="4800" b="1" i="1" dirty="0" smtClean="0">
                <a:solidFill>
                  <a:srgbClr val="0070C0"/>
                </a:solidFill>
              </a:rPr>
              <a:t>   </a:t>
            </a:r>
            <a:r>
              <a:rPr lang="hi-IN" sz="4400" b="1" i="1" u="sng" dirty="0" smtClean="0">
                <a:solidFill>
                  <a:srgbClr val="0070C0"/>
                </a:solidFill>
              </a:rPr>
              <a:t>गंडूष</a:t>
            </a:r>
            <a:r>
              <a:rPr lang="en-US" sz="4400" u="sng" dirty="0" smtClean="0"/>
              <a:t> </a:t>
            </a:r>
            <a:endParaRPr lang="en-US" sz="3200" dirty="0"/>
          </a:p>
        </p:txBody>
      </p:sp>
      <p:sp>
        <p:nvSpPr>
          <p:cNvPr id="8" name="Rectangle 7"/>
          <p:cNvSpPr/>
          <p:nvPr/>
        </p:nvSpPr>
        <p:spPr>
          <a:xfrm>
            <a:off x="0" y="2286000"/>
            <a:ext cx="9144000" cy="523220"/>
          </a:xfrm>
          <a:prstGeom prst="rect">
            <a:avLst/>
          </a:prstGeom>
        </p:spPr>
        <p:txBody>
          <a:bodyPr wrap="square">
            <a:spAutoFit/>
          </a:bodyPr>
          <a:lstStyle/>
          <a:p>
            <a:endParaRPr lang="en-US" sz="2800" dirty="0"/>
          </a:p>
        </p:txBody>
      </p:sp>
      <p:sp>
        <p:nvSpPr>
          <p:cNvPr id="6" name="Rectangle 5"/>
          <p:cNvSpPr/>
          <p:nvPr/>
        </p:nvSpPr>
        <p:spPr>
          <a:xfrm>
            <a:off x="0" y="762000"/>
            <a:ext cx="9144000" cy="1384995"/>
          </a:xfrm>
          <a:prstGeom prst="rect">
            <a:avLst/>
          </a:prstGeom>
        </p:spPr>
        <p:txBody>
          <a:bodyPr wrap="square">
            <a:spAutoFit/>
          </a:bodyPr>
          <a:lstStyle/>
          <a:p>
            <a:r>
              <a:rPr lang="en-US" sz="2400" u="sng" dirty="0" smtClean="0"/>
              <a:t>4    </a:t>
            </a:r>
            <a:r>
              <a:rPr lang="hi-IN" sz="2800" u="sng" dirty="0" smtClean="0"/>
              <a:t>मुख में गंडूष </a:t>
            </a:r>
            <a:r>
              <a:rPr lang="hi-IN" sz="2800" dirty="0" smtClean="0"/>
              <a:t>द्रव्य भरकर उसका संचरण न किया जाए </a:t>
            </a:r>
            <a:r>
              <a:rPr lang="en-US" sz="2800" dirty="0" smtClean="0"/>
              <a:t>I  </a:t>
            </a:r>
            <a:r>
              <a:rPr lang="hi-IN" sz="2800" dirty="0" smtClean="0"/>
              <a:t>इस क्रिया को गंडूष कहते हैं</a:t>
            </a:r>
            <a:r>
              <a:rPr lang="en-US" sz="2800" dirty="0" smtClean="0"/>
              <a:t> I</a:t>
            </a:r>
            <a:r>
              <a:rPr lang="hi-IN" sz="2800" dirty="0" smtClean="0"/>
              <a:t> नित्य तैल अथवा मांसरस का गंडूष धारण करना चाहिए</a:t>
            </a:r>
            <a:r>
              <a:rPr lang="en-US" sz="2800" dirty="0" smtClean="0"/>
              <a:t> I</a:t>
            </a:r>
            <a:endParaRPr lang="en-US" sz="2800" dirty="0"/>
          </a:p>
        </p:txBody>
      </p:sp>
      <p:sp>
        <p:nvSpPr>
          <p:cNvPr id="9" name="Rectangle 8"/>
          <p:cNvSpPr/>
          <p:nvPr/>
        </p:nvSpPr>
        <p:spPr>
          <a:xfrm>
            <a:off x="0" y="2133600"/>
            <a:ext cx="9144000" cy="1384995"/>
          </a:xfrm>
          <a:prstGeom prst="rect">
            <a:avLst/>
          </a:prstGeom>
        </p:spPr>
        <p:txBody>
          <a:bodyPr wrap="square">
            <a:spAutoFit/>
          </a:bodyPr>
          <a:lstStyle/>
          <a:p>
            <a:r>
              <a:rPr lang="hi-IN" sz="2800" dirty="0" smtClean="0"/>
              <a:t>गंडूष का मुख कफ से परिपूर्ण हो जाए</a:t>
            </a:r>
            <a:r>
              <a:rPr lang="en-US" sz="2800" dirty="0" smtClean="0"/>
              <a:t> I</a:t>
            </a:r>
            <a:r>
              <a:rPr lang="hi-IN" sz="2800" dirty="0" smtClean="0"/>
              <a:t> मुख </a:t>
            </a:r>
            <a:r>
              <a:rPr lang="en-US" sz="2800" dirty="0" smtClean="0"/>
              <a:t>,</a:t>
            </a:r>
            <a:r>
              <a:rPr lang="hi-IN" sz="2800" dirty="0" smtClean="0"/>
              <a:t>नासिका वह नेत्र से जल</a:t>
            </a:r>
            <a:r>
              <a:rPr lang="en-US" sz="2800" dirty="0" smtClean="0"/>
              <a:t> </a:t>
            </a:r>
            <a:r>
              <a:rPr lang="hi-IN" sz="2800" dirty="0" smtClean="0"/>
              <a:t>का स्त्राव होने लगे</a:t>
            </a:r>
            <a:r>
              <a:rPr lang="en-US" sz="2800" dirty="0" smtClean="0"/>
              <a:t>,</a:t>
            </a:r>
            <a:r>
              <a:rPr lang="hi-IN" sz="2800" dirty="0" smtClean="0"/>
              <a:t> एवं दोषों का नाश होने लगे </a:t>
            </a:r>
            <a:r>
              <a:rPr lang="en-US" sz="2800" dirty="0" smtClean="0"/>
              <a:t>,</a:t>
            </a:r>
            <a:r>
              <a:rPr lang="hi-IN" sz="2800" dirty="0" smtClean="0"/>
              <a:t>तब तक गंडूष धारण करना चाहिए</a:t>
            </a:r>
            <a:r>
              <a:rPr lang="en-US" sz="2800" dirty="0" smtClean="0"/>
              <a:t> I</a:t>
            </a:r>
            <a:endParaRPr lang="en-US" sz="2800" dirty="0"/>
          </a:p>
        </p:txBody>
      </p:sp>
      <p:sp>
        <p:nvSpPr>
          <p:cNvPr id="11" name="Rectangle 10"/>
          <p:cNvSpPr/>
          <p:nvPr/>
        </p:nvSpPr>
        <p:spPr>
          <a:xfrm>
            <a:off x="0" y="4495800"/>
            <a:ext cx="9144000" cy="523220"/>
          </a:xfrm>
          <a:prstGeom prst="rect">
            <a:avLst/>
          </a:prstGeom>
        </p:spPr>
        <p:txBody>
          <a:bodyPr wrap="square">
            <a:spAutoFit/>
          </a:bodyPr>
          <a:lstStyle/>
          <a:p>
            <a:endParaRPr lang="en-US" sz="2800" dirty="0"/>
          </a:p>
        </p:txBody>
      </p:sp>
      <p:pic>
        <p:nvPicPr>
          <p:cNvPr id="12" name="Picture 3" descr="C:\Users\user\Downloads\ANJANI\images (2).jpg"/>
          <p:cNvPicPr>
            <a:picLocks noChangeAspect="1" noChangeArrowheads="1"/>
          </p:cNvPicPr>
          <p:nvPr/>
        </p:nvPicPr>
        <p:blipFill>
          <a:blip r:embed="rId2"/>
          <a:srcRect/>
          <a:stretch>
            <a:fillRect/>
          </a:stretch>
        </p:blipFill>
        <p:spPr bwMode="auto">
          <a:xfrm>
            <a:off x="1905000" y="3581400"/>
            <a:ext cx="4953000" cy="2819400"/>
          </a:xfrm>
          <a:prstGeom prst="rect">
            <a:avLst/>
          </a:prstGeom>
          <a:ln>
            <a:noFill/>
          </a:ln>
          <a:effectLst>
            <a:softEdge rad="112500"/>
          </a:effectLst>
        </p:spPr>
      </p:pic>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1261884"/>
          </a:xfrm>
          <a:prstGeom prst="rect">
            <a:avLst/>
          </a:prstGeom>
        </p:spPr>
        <p:txBody>
          <a:bodyPr wrap="square">
            <a:spAutoFit/>
          </a:bodyPr>
          <a:lstStyle/>
          <a:p>
            <a:r>
              <a:rPr lang="en-US" sz="2800" b="1" i="1" dirty="0" smtClean="0"/>
              <a:t>Gandusha</a:t>
            </a:r>
            <a:r>
              <a:rPr lang="en-US" sz="2400" dirty="0" smtClean="0"/>
              <a:t> is a specialized  therapy for good oral hygiene, it maintains and promote the oral hygiene by exerting the cleansing action and by increasing the defence mechanism in the oral cavity .</a:t>
            </a:r>
            <a:endParaRPr lang="en-US" sz="2400" dirty="0"/>
          </a:p>
        </p:txBody>
      </p:sp>
      <p:sp>
        <p:nvSpPr>
          <p:cNvPr id="4" name="Rectangle 3"/>
          <p:cNvSpPr/>
          <p:nvPr/>
        </p:nvSpPr>
        <p:spPr>
          <a:xfrm>
            <a:off x="0" y="1371600"/>
            <a:ext cx="9144000" cy="954107"/>
          </a:xfrm>
          <a:prstGeom prst="rect">
            <a:avLst/>
          </a:prstGeom>
        </p:spPr>
        <p:txBody>
          <a:bodyPr wrap="square">
            <a:spAutoFit/>
          </a:bodyPr>
          <a:lstStyle/>
          <a:p>
            <a:r>
              <a:rPr lang="en-US" sz="2000" dirty="0" smtClean="0"/>
              <a:t> </a:t>
            </a:r>
            <a:r>
              <a:rPr lang="en-US" sz="2800" b="1" i="1" u="sng" dirty="0" smtClean="0">
                <a:solidFill>
                  <a:srgbClr val="7030A0"/>
                </a:solidFill>
              </a:rPr>
              <a:t>Mode of action</a:t>
            </a:r>
            <a:endParaRPr lang="en-US" sz="2000" b="1" i="1" u="sng" dirty="0" smtClean="0">
              <a:solidFill>
                <a:srgbClr val="7030A0"/>
              </a:solidFill>
            </a:endParaRPr>
          </a:p>
          <a:p>
            <a:pPr>
              <a:buFont typeface="Arial" pitchFamily="34" charset="0"/>
              <a:buChar char="•"/>
            </a:pPr>
            <a:r>
              <a:rPr lang="en-US" sz="2000" dirty="0" smtClean="0"/>
              <a:t>    </a:t>
            </a:r>
            <a:r>
              <a:rPr lang="en-US" sz="2400" b="1" i="1" u="sng" dirty="0" smtClean="0"/>
              <a:t>Exerts increased mechanical pressure </a:t>
            </a:r>
            <a:r>
              <a:rPr lang="en-US" sz="2800" b="1" i="1" u="sng" dirty="0" smtClean="0"/>
              <a:t>-</a:t>
            </a:r>
            <a:endParaRPr lang="en-US" sz="2400" b="1" i="1" u="sng" dirty="0"/>
          </a:p>
        </p:txBody>
      </p:sp>
      <p:sp>
        <p:nvSpPr>
          <p:cNvPr id="5" name="Rectangle 4"/>
          <p:cNvSpPr/>
          <p:nvPr/>
        </p:nvSpPr>
        <p:spPr>
          <a:xfrm>
            <a:off x="0" y="2362200"/>
            <a:ext cx="9144000" cy="2677656"/>
          </a:xfrm>
          <a:prstGeom prst="rect">
            <a:avLst/>
          </a:prstGeom>
        </p:spPr>
        <p:txBody>
          <a:bodyPr wrap="square">
            <a:spAutoFit/>
          </a:bodyPr>
          <a:lstStyle/>
          <a:p>
            <a:r>
              <a:rPr lang="en-US" sz="2400" dirty="0" smtClean="0"/>
              <a:t>                Active ingredients and chemical constituents of medicated liquid stimulates the chemoreceptor's and mechanoreceptors  in the mouth to send signals to salivary nuclei in the brain stem . They trigger salivary secretion which is predominantly watery ,the  metabolic paste, food debris and microorganism get dislodged and mixed with retained medicated liquid and removed from oral cavity .</a:t>
            </a:r>
          </a:p>
          <a:p>
            <a:endParaRPr lang="en-US" sz="2400" dirty="0"/>
          </a:p>
        </p:txBody>
      </p:sp>
      <p:sp>
        <p:nvSpPr>
          <p:cNvPr id="7" name="Rectangle 6"/>
          <p:cNvSpPr/>
          <p:nvPr/>
        </p:nvSpPr>
        <p:spPr>
          <a:xfrm>
            <a:off x="0" y="4724400"/>
            <a:ext cx="9144000" cy="1200329"/>
          </a:xfrm>
          <a:prstGeom prst="rect">
            <a:avLst/>
          </a:prstGeom>
        </p:spPr>
        <p:txBody>
          <a:bodyPr wrap="square">
            <a:spAutoFit/>
          </a:bodyPr>
          <a:lstStyle/>
          <a:p>
            <a:pPr>
              <a:buFont typeface="Arial" pitchFamily="34" charset="0"/>
              <a:buChar char="•"/>
            </a:pPr>
            <a:r>
              <a:rPr lang="en-US" sz="2000" dirty="0" smtClean="0"/>
              <a:t>     </a:t>
            </a:r>
            <a:r>
              <a:rPr lang="en-US" sz="2400" b="1" i="1" u="sng" dirty="0" smtClean="0"/>
              <a:t>Stimulates salivary gland</a:t>
            </a:r>
            <a:r>
              <a:rPr lang="en-US" sz="2400" dirty="0" smtClean="0"/>
              <a:t>    Saliva contains various defence factor ,also contain coagulation factor</a:t>
            </a:r>
            <a:r>
              <a:rPr lang="en-US" sz="2400" b="1" i="1" dirty="0" smtClean="0"/>
              <a:t> . </a:t>
            </a:r>
          </a:p>
          <a:p>
            <a:r>
              <a:rPr lang="en-US" sz="2400" dirty="0" smtClean="0"/>
              <a:t>.</a:t>
            </a:r>
            <a:endParaRPr lang="en-US" sz="2400" dirty="0"/>
          </a:p>
        </p:txBody>
      </p:sp>
      <p:sp>
        <p:nvSpPr>
          <p:cNvPr id="8" name="Rectangle 7"/>
          <p:cNvSpPr/>
          <p:nvPr/>
        </p:nvSpPr>
        <p:spPr>
          <a:xfrm>
            <a:off x="0" y="5638800"/>
            <a:ext cx="9144000" cy="892552"/>
          </a:xfrm>
          <a:prstGeom prst="rect">
            <a:avLst/>
          </a:prstGeom>
        </p:spPr>
        <p:txBody>
          <a:bodyPr wrap="square">
            <a:spAutoFit/>
          </a:bodyPr>
          <a:lstStyle/>
          <a:p>
            <a:pPr>
              <a:buFont typeface="Arial" pitchFamily="34" charset="0"/>
              <a:buChar char="•"/>
            </a:pPr>
            <a:r>
              <a:rPr lang="en-US" sz="2800" b="1" i="1" dirty="0" smtClean="0"/>
              <a:t>    </a:t>
            </a:r>
            <a:r>
              <a:rPr lang="en-US" sz="2400" b="1" i="1" u="sng" dirty="0" smtClean="0"/>
              <a:t>Increase vascular permeability .</a:t>
            </a:r>
            <a:endParaRPr lang="en-US" sz="2800" b="1" i="1" u="sng" dirty="0" smtClean="0"/>
          </a:p>
          <a:p>
            <a:pPr>
              <a:buFont typeface="Arial" pitchFamily="34" charset="0"/>
              <a:buChar char="•"/>
            </a:pPr>
            <a:r>
              <a:rPr lang="en-US" sz="2400" b="1" i="1" dirty="0" smtClean="0"/>
              <a:t>    </a:t>
            </a:r>
            <a:r>
              <a:rPr lang="en-US" sz="2400" b="1" i="1" u="sng" dirty="0" smtClean="0"/>
              <a:t>Maintain oral pH .</a:t>
            </a:r>
            <a:endParaRPr lang="en-US" sz="2400" b="1" i="1" u="sng" dirty="0"/>
          </a:p>
        </p:txBody>
      </p:sp>
    </p:spTree>
  </p:cSld>
  <p:clrMapOvr>
    <a:masterClrMapping/>
  </p:clrMapOvr>
  <p:transition spd="slow">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304800"/>
            <a:ext cx="1524776" cy="707886"/>
          </a:xfrm>
          <a:prstGeom prst="rect">
            <a:avLst/>
          </a:prstGeom>
        </p:spPr>
        <p:txBody>
          <a:bodyPr wrap="square">
            <a:spAutoFit/>
          </a:bodyPr>
          <a:lstStyle/>
          <a:p>
            <a:r>
              <a:rPr lang="hi-IN" sz="4000" b="1" i="1" u="sng" dirty="0" smtClean="0">
                <a:solidFill>
                  <a:srgbClr val="0070C0"/>
                </a:solidFill>
              </a:rPr>
              <a:t>कवल </a:t>
            </a:r>
            <a:endParaRPr lang="en-US" sz="4000" dirty="0"/>
          </a:p>
        </p:txBody>
      </p:sp>
      <p:sp>
        <p:nvSpPr>
          <p:cNvPr id="7" name="Rectangle 6"/>
          <p:cNvSpPr/>
          <p:nvPr/>
        </p:nvSpPr>
        <p:spPr>
          <a:xfrm>
            <a:off x="0" y="990600"/>
            <a:ext cx="9144000" cy="3108543"/>
          </a:xfrm>
          <a:prstGeom prst="rect">
            <a:avLst/>
          </a:prstGeom>
        </p:spPr>
        <p:txBody>
          <a:bodyPr wrap="square">
            <a:spAutoFit/>
          </a:bodyPr>
          <a:lstStyle/>
          <a:p>
            <a:pPr>
              <a:buFont typeface="Arial" pitchFamily="34" charset="0"/>
              <a:buChar char="•"/>
            </a:pPr>
            <a:r>
              <a:rPr lang="en-US" sz="2400" dirty="0" smtClean="0"/>
              <a:t>   5   </a:t>
            </a:r>
            <a:r>
              <a:rPr lang="hi-IN" sz="2800" u="sng" dirty="0" smtClean="0"/>
              <a:t>औषध द्रव्य को </a:t>
            </a:r>
            <a:r>
              <a:rPr lang="hi-IN" sz="2800" dirty="0" smtClean="0"/>
              <a:t>मुख् में धारण कर उसका संचरण करने की क्रिया को कमल कहते हैं </a:t>
            </a:r>
            <a:r>
              <a:rPr lang="en-US" sz="2800" dirty="0" smtClean="0"/>
              <a:t>I</a:t>
            </a:r>
          </a:p>
          <a:p>
            <a:pPr>
              <a:buFont typeface="Arial" pitchFamily="34" charset="0"/>
              <a:buChar char="•"/>
            </a:pPr>
            <a:endParaRPr lang="en-US" sz="2800" dirty="0" smtClean="0"/>
          </a:p>
          <a:p>
            <a:pPr>
              <a:buFont typeface="Arial" pitchFamily="34" charset="0"/>
              <a:buChar char="•"/>
            </a:pPr>
            <a:r>
              <a:rPr lang="en-US" sz="2800" dirty="0" smtClean="0">
                <a:solidFill>
                  <a:schemeClr val="bg2">
                    <a:lumMod val="10000"/>
                  </a:schemeClr>
                </a:solidFill>
              </a:rPr>
              <a:t>   </a:t>
            </a:r>
            <a:r>
              <a:rPr lang="hi-IN" sz="2800" dirty="0" smtClean="0">
                <a:solidFill>
                  <a:schemeClr val="bg2">
                    <a:lumMod val="10000"/>
                  </a:schemeClr>
                </a:solidFill>
              </a:rPr>
              <a:t>कवल </a:t>
            </a:r>
            <a:r>
              <a:rPr lang="hi-IN" sz="2800" dirty="0" smtClean="0"/>
              <a:t>के लिए औषध द्रव्य का कल्क रूप में उपयोग किया जाता है </a:t>
            </a:r>
            <a:r>
              <a:rPr lang="en-US" sz="2800" dirty="0" smtClean="0"/>
              <a:t>I</a:t>
            </a:r>
            <a:r>
              <a:rPr lang="hi-IN" sz="2800" dirty="0" smtClean="0">
                <a:solidFill>
                  <a:schemeClr val="bg2">
                    <a:lumMod val="10000"/>
                  </a:schemeClr>
                </a:solidFill>
              </a:rPr>
              <a:t> </a:t>
            </a:r>
            <a:endParaRPr lang="en-US" sz="2800" dirty="0" smtClean="0">
              <a:solidFill>
                <a:schemeClr val="bg2">
                  <a:lumMod val="10000"/>
                </a:schemeClr>
              </a:solidFill>
            </a:endParaRPr>
          </a:p>
          <a:p>
            <a:pPr>
              <a:buFont typeface="Arial" pitchFamily="34" charset="0"/>
              <a:buChar char="•"/>
            </a:pPr>
            <a:endParaRPr lang="en-US" sz="2800" dirty="0" smtClean="0">
              <a:solidFill>
                <a:schemeClr val="bg2">
                  <a:lumMod val="10000"/>
                </a:schemeClr>
              </a:solidFill>
            </a:endParaRPr>
          </a:p>
          <a:p>
            <a:endParaRPr lang="en-US" sz="2800" dirty="0"/>
          </a:p>
        </p:txBody>
      </p:sp>
      <p:sp>
        <p:nvSpPr>
          <p:cNvPr id="4" name="Rectangle 3"/>
          <p:cNvSpPr/>
          <p:nvPr/>
        </p:nvSpPr>
        <p:spPr>
          <a:xfrm>
            <a:off x="0" y="3200400"/>
            <a:ext cx="9144000" cy="1384995"/>
          </a:xfrm>
          <a:prstGeom prst="rect">
            <a:avLst/>
          </a:prstGeom>
        </p:spPr>
        <p:txBody>
          <a:bodyPr wrap="square">
            <a:spAutoFit/>
          </a:bodyPr>
          <a:lstStyle/>
          <a:p>
            <a:pPr>
              <a:buFont typeface="Arial" pitchFamily="34" charset="0"/>
              <a:buChar char="•"/>
            </a:pPr>
            <a:r>
              <a:rPr lang="en-US" sz="2400" dirty="0" smtClean="0"/>
              <a:t>    </a:t>
            </a:r>
            <a:r>
              <a:rPr lang="en-US" sz="2800" dirty="0" smtClean="0"/>
              <a:t>Kawal is a simple rejuvenating treatment which when done routinely enhance the senses, maintain clarity, brings about a feeling of freshness</a:t>
            </a:r>
            <a:r>
              <a:rPr lang="en-US" sz="2400" dirty="0" smtClean="0"/>
              <a:t>.</a:t>
            </a:r>
            <a:endParaRPr lang="en-US" sz="2400" dirty="0"/>
          </a:p>
        </p:txBody>
      </p:sp>
      <p:sp>
        <p:nvSpPr>
          <p:cNvPr id="5" name="Rectangle 4"/>
          <p:cNvSpPr/>
          <p:nvPr/>
        </p:nvSpPr>
        <p:spPr>
          <a:xfrm>
            <a:off x="0" y="4648200"/>
            <a:ext cx="9144000" cy="1384995"/>
          </a:xfrm>
          <a:prstGeom prst="rect">
            <a:avLst/>
          </a:prstGeom>
        </p:spPr>
        <p:txBody>
          <a:bodyPr wrap="square">
            <a:spAutoFit/>
          </a:bodyPr>
          <a:lstStyle/>
          <a:p>
            <a:pPr>
              <a:buFont typeface="Arial" pitchFamily="34" charset="0"/>
              <a:buChar char="•"/>
            </a:pPr>
            <a:r>
              <a:rPr lang="en-US" sz="2800" dirty="0" smtClean="0"/>
              <a:t>    It also benefit bad breath ,dry face, dull senses, exhaustion, anorexia ,loss of taste, impaired vision ,sore throat and all kapha related imbalance .</a:t>
            </a:r>
            <a:endParaRPr lang="en-US" sz="2800" dirty="0"/>
          </a:p>
        </p:txBody>
      </p:sp>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38200"/>
            <a:ext cx="9144000" cy="954107"/>
          </a:xfrm>
          <a:prstGeom prst="rect">
            <a:avLst/>
          </a:prstGeom>
        </p:spPr>
        <p:txBody>
          <a:bodyPr wrap="square">
            <a:spAutoFit/>
          </a:bodyPr>
          <a:lstStyle/>
          <a:p>
            <a:pPr>
              <a:buFont typeface="Arial" pitchFamily="34" charset="0"/>
              <a:buChar char="•"/>
            </a:pPr>
            <a:r>
              <a:rPr lang="en-US" sz="2800" dirty="0" smtClean="0"/>
              <a:t>    </a:t>
            </a:r>
            <a:r>
              <a:rPr lang="hi-IN" sz="2800" dirty="0" smtClean="0"/>
              <a:t>श्वास क्रिया के साथ धूम को अंदर लेने एवं छोड़ने</a:t>
            </a:r>
            <a:r>
              <a:rPr lang="en-US" sz="2800" dirty="0" smtClean="0"/>
              <a:t>  </a:t>
            </a:r>
            <a:r>
              <a:rPr lang="hi-IN" sz="2800" dirty="0" smtClean="0"/>
              <a:t>की प्रक्रिया को धूमपान कहते हैं</a:t>
            </a:r>
            <a:r>
              <a:rPr lang="en-US" sz="2800" dirty="0" smtClean="0"/>
              <a:t> I</a:t>
            </a:r>
            <a:endParaRPr lang="en-US" sz="2800" dirty="0"/>
          </a:p>
        </p:txBody>
      </p:sp>
      <p:sp>
        <p:nvSpPr>
          <p:cNvPr id="6" name="Rectangle 5"/>
          <p:cNvSpPr/>
          <p:nvPr/>
        </p:nvSpPr>
        <p:spPr>
          <a:xfrm>
            <a:off x="0" y="1905000"/>
            <a:ext cx="9144000" cy="1384995"/>
          </a:xfrm>
          <a:prstGeom prst="rect">
            <a:avLst/>
          </a:prstGeom>
        </p:spPr>
        <p:txBody>
          <a:bodyPr wrap="square">
            <a:spAutoFit/>
          </a:bodyPr>
          <a:lstStyle/>
          <a:p>
            <a:pPr>
              <a:buFont typeface="Arial" pitchFamily="34" charset="0"/>
              <a:buChar char="•"/>
            </a:pPr>
            <a:r>
              <a:rPr lang="hi-IN" sz="2800" dirty="0" smtClean="0"/>
              <a:t> </a:t>
            </a:r>
            <a:r>
              <a:rPr lang="en-US" sz="2800" dirty="0" smtClean="0"/>
              <a:t>  </a:t>
            </a:r>
            <a:r>
              <a:rPr lang="hi-IN" sz="2800" dirty="0" smtClean="0"/>
              <a:t>ऊर्ध्वजत्रूगत कफज एवं वातज विकार उत्पन्न ना हो और यदि </a:t>
            </a:r>
            <a:r>
              <a:rPr lang="en-US" sz="2800" dirty="0" smtClean="0"/>
              <a:t> </a:t>
            </a:r>
            <a:r>
              <a:rPr lang="hi-IN" sz="2800" dirty="0" smtClean="0"/>
              <a:t>विकार उत्पन्न हो गया हो तब उन की शांति के लिए धूमपान का उपयोग करते हैं</a:t>
            </a:r>
            <a:r>
              <a:rPr lang="en-US" sz="2800" dirty="0" smtClean="0"/>
              <a:t> I</a:t>
            </a:r>
            <a:endParaRPr lang="en-US" sz="2400" dirty="0"/>
          </a:p>
        </p:txBody>
      </p:sp>
      <p:pic>
        <p:nvPicPr>
          <p:cNvPr id="7" name="Picture 17" descr="Dhoomapana - Inhalation of medicated fumes,Live Ayurveda Life"/>
          <p:cNvPicPr>
            <a:picLocks noChangeAspect="1" noChangeArrowheads="1"/>
          </p:cNvPicPr>
          <p:nvPr/>
        </p:nvPicPr>
        <p:blipFill>
          <a:blip r:embed="rId2"/>
          <a:srcRect/>
          <a:stretch>
            <a:fillRect/>
          </a:stretch>
        </p:blipFill>
        <p:spPr bwMode="auto">
          <a:xfrm>
            <a:off x="1447800" y="3429000"/>
            <a:ext cx="6400800" cy="3200400"/>
          </a:xfrm>
          <a:prstGeom prst="rect">
            <a:avLst/>
          </a:prstGeom>
          <a:ln>
            <a:noFill/>
          </a:ln>
          <a:effectLst>
            <a:softEdge rad="112500"/>
          </a:effectLst>
        </p:spPr>
      </p:pic>
      <p:sp>
        <p:nvSpPr>
          <p:cNvPr id="8" name="Rectangle 7"/>
          <p:cNvSpPr/>
          <p:nvPr/>
        </p:nvSpPr>
        <p:spPr>
          <a:xfrm>
            <a:off x="685800" y="152400"/>
            <a:ext cx="1905000" cy="646331"/>
          </a:xfrm>
          <a:prstGeom prst="rect">
            <a:avLst/>
          </a:prstGeom>
        </p:spPr>
        <p:txBody>
          <a:bodyPr wrap="square">
            <a:spAutoFit/>
          </a:bodyPr>
          <a:lstStyle/>
          <a:p>
            <a:r>
              <a:rPr lang="hi-IN" sz="3600" b="1" i="1" u="sng" dirty="0" smtClean="0">
                <a:solidFill>
                  <a:srgbClr val="7030A0"/>
                </a:solidFill>
              </a:rPr>
              <a:t>धूमपान</a:t>
            </a:r>
            <a:endParaRPr lang="en-US" sz="3600" b="1" i="1" u="sng" dirty="0">
              <a:solidFill>
                <a:srgbClr val="7030A0"/>
              </a:solidFill>
            </a:endParaRPr>
          </a:p>
        </p:txBody>
      </p:sp>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707886"/>
          </a:xfrm>
          <a:prstGeom prst="rect">
            <a:avLst/>
          </a:prstGeom>
        </p:spPr>
        <p:txBody>
          <a:bodyPr wrap="square">
            <a:spAutoFit/>
          </a:bodyPr>
          <a:lstStyle/>
          <a:p>
            <a:r>
              <a:rPr lang="en-US" sz="2400" dirty="0" smtClean="0"/>
              <a:t>     </a:t>
            </a:r>
            <a:r>
              <a:rPr lang="en-US" sz="3200" dirty="0" smtClean="0"/>
              <a:t> </a:t>
            </a:r>
            <a:r>
              <a:rPr lang="en-US" sz="4000" dirty="0" smtClean="0"/>
              <a:t>               </a:t>
            </a:r>
            <a:r>
              <a:rPr lang="en-US" sz="3200" dirty="0" smtClean="0"/>
              <a:t>   </a:t>
            </a:r>
            <a:r>
              <a:rPr lang="en-US" sz="2400" dirty="0" smtClean="0"/>
              <a:t> </a:t>
            </a:r>
            <a:endParaRPr lang="en-US" sz="2800" dirty="0"/>
          </a:p>
        </p:txBody>
      </p:sp>
      <p:sp>
        <p:nvSpPr>
          <p:cNvPr id="4" name="Rectangle 3"/>
          <p:cNvSpPr/>
          <p:nvPr/>
        </p:nvSpPr>
        <p:spPr>
          <a:xfrm>
            <a:off x="0" y="1219200"/>
            <a:ext cx="9144000" cy="461665"/>
          </a:xfrm>
          <a:prstGeom prst="rect">
            <a:avLst/>
          </a:prstGeom>
        </p:spPr>
        <p:txBody>
          <a:bodyPr wrap="square">
            <a:spAutoFit/>
          </a:bodyPr>
          <a:lstStyle/>
          <a:p>
            <a:r>
              <a:rPr lang="en-US" sz="2400" dirty="0" smtClean="0"/>
              <a:t>       </a:t>
            </a:r>
            <a:endParaRPr lang="en-US" sz="2400" dirty="0"/>
          </a:p>
        </p:txBody>
      </p:sp>
      <p:sp>
        <p:nvSpPr>
          <p:cNvPr id="5" name="Rectangle 4"/>
          <p:cNvSpPr/>
          <p:nvPr/>
        </p:nvSpPr>
        <p:spPr>
          <a:xfrm>
            <a:off x="0" y="1905000"/>
            <a:ext cx="9144000" cy="4676715"/>
          </a:xfrm>
          <a:prstGeom prst="rect">
            <a:avLst/>
          </a:prstGeom>
        </p:spPr>
        <p:txBody>
          <a:bodyPr wrap="square">
            <a:spAutoFit/>
          </a:bodyPr>
          <a:lstStyle/>
          <a:p>
            <a:pPr marL="457200" indent="-457200">
              <a:buAutoNum type="hindiNumParenR"/>
            </a:pPr>
            <a:r>
              <a:rPr lang="en-US" sz="2000" u="sng" dirty="0" smtClean="0"/>
              <a:t>6 </a:t>
            </a:r>
            <a:r>
              <a:rPr lang="en-US" sz="2400" u="sng" dirty="0" smtClean="0"/>
              <a:t>  </a:t>
            </a:r>
            <a:r>
              <a:rPr lang="hi-IN" sz="2400" u="sng" dirty="0" smtClean="0"/>
              <a:t>मनुष्य की इंद्रियाँ</a:t>
            </a:r>
            <a:r>
              <a:rPr lang="hi-IN" sz="2400" dirty="0" smtClean="0"/>
              <a:t>, वाणी और मन प्रसन्न होता है।</a:t>
            </a:r>
            <a:endParaRPr lang="en-US" sz="2400" dirty="0" smtClean="0"/>
          </a:p>
          <a:p>
            <a:pPr marL="457200" indent="-457200">
              <a:buAutoNum type="hindiNumParenR"/>
            </a:pPr>
            <a:endParaRPr lang="en-US" sz="2400" dirty="0" smtClean="0"/>
          </a:p>
          <a:p>
            <a:pPr marL="457200" indent="-457200">
              <a:buAutoNum type="hindiNumParenR"/>
            </a:pPr>
            <a:r>
              <a:rPr lang="hi-IN" sz="2400" dirty="0" smtClean="0"/>
              <a:t>शिर का भारीपन, शिर</a:t>
            </a:r>
            <a:r>
              <a:rPr lang="en-US" sz="2400" dirty="0" smtClean="0"/>
              <a:t>:</a:t>
            </a:r>
            <a:r>
              <a:rPr lang="hi-IN" sz="2400" dirty="0" smtClean="0"/>
              <a:t>शूल,</a:t>
            </a:r>
            <a:r>
              <a:rPr lang="en-US" sz="2400" dirty="0" smtClean="0"/>
              <a:t> </a:t>
            </a:r>
            <a:r>
              <a:rPr lang="hi-IN" sz="2400" dirty="0" smtClean="0"/>
              <a:t>कान और नेत्र का शूल, कास, हिक्का, श्वास,</a:t>
            </a:r>
            <a:r>
              <a:rPr lang="en-US" sz="2400" dirty="0" smtClean="0"/>
              <a:t>  </a:t>
            </a:r>
            <a:r>
              <a:rPr lang="hi-IN" sz="2400" dirty="0" smtClean="0"/>
              <a:t>दन्तशूल, कान, नाक और नेत्र से दूषित स्राव का निकलना, नाक से दुर्गन्धयुक्त स्राव मुख की दुर्गन्ध,</a:t>
            </a:r>
            <a:r>
              <a:rPr lang="en-US" sz="2400" dirty="0" smtClean="0"/>
              <a:t> </a:t>
            </a:r>
            <a:r>
              <a:rPr lang="hi-IN" sz="2400" dirty="0" smtClean="0"/>
              <a:t>अरोचकता, हनुग्रह, मन्याग्रह आदि शान्त होते हैं।</a:t>
            </a:r>
            <a:endParaRPr lang="en-US" sz="2400" dirty="0" smtClean="0"/>
          </a:p>
          <a:p>
            <a:pPr marL="457200" indent="-457200">
              <a:buAutoNum type="hindiNumParenR"/>
            </a:pPr>
            <a:endParaRPr lang="en-US" sz="2400" dirty="0" smtClean="0"/>
          </a:p>
          <a:p>
            <a:pPr marL="457200" indent="-457200">
              <a:buAutoNum type="hindiNumParenR"/>
            </a:pPr>
            <a:r>
              <a:rPr lang="hi-IN" sz="2400" dirty="0" smtClean="0"/>
              <a:t>कण्डू, कृमिरोग, मुख का पीला पड़ जाना, मुख से कफ का स्राव होना, केशों का झड़ना, छींक अधिक आना, अधिक तन्द्रा और निद्रा आना, आलस्य का रहना, बुद्धि का व्यामोह होना, स्वरभेद, गलशुण्डी, उपजिह्विका, खालित्य, केशों का वर्ण परिवर्तित होना आदि रोग शान्त होते हैं। </a:t>
            </a:r>
            <a:endParaRPr lang="en-US" sz="2400" dirty="0"/>
          </a:p>
        </p:txBody>
      </p:sp>
      <p:sp>
        <p:nvSpPr>
          <p:cNvPr id="7" name="Rectangle 6"/>
          <p:cNvSpPr/>
          <p:nvPr/>
        </p:nvSpPr>
        <p:spPr>
          <a:xfrm>
            <a:off x="2362200" y="228600"/>
            <a:ext cx="1905000" cy="523220"/>
          </a:xfrm>
          <a:prstGeom prst="rect">
            <a:avLst/>
          </a:prstGeom>
        </p:spPr>
        <p:txBody>
          <a:bodyPr wrap="square">
            <a:spAutoFit/>
          </a:bodyPr>
          <a:lstStyle/>
          <a:p>
            <a:r>
              <a:rPr lang="hi-IN" sz="2800" b="1" i="1" u="sng" dirty="0" smtClean="0"/>
              <a:t> </a:t>
            </a:r>
            <a:endParaRPr lang="en-US" sz="2800" dirty="0"/>
          </a:p>
        </p:txBody>
      </p:sp>
      <p:sp>
        <p:nvSpPr>
          <p:cNvPr id="8" name="Rectangle 7"/>
          <p:cNvSpPr/>
          <p:nvPr/>
        </p:nvSpPr>
        <p:spPr>
          <a:xfrm>
            <a:off x="2590800" y="1295400"/>
            <a:ext cx="4495800" cy="584775"/>
          </a:xfrm>
          <a:prstGeom prst="rect">
            <a:avLst/>
          </a:prstGeom>
        </p:spPr>
        <p:txBody>
          <a:bodyPr wrap="square">
            <a:spAutoFit/>
          </a:bodyPr>
          <a:lstStyle/>
          <a:p>
            <a:r>
              <a:rPr lang="hi-IN" sz="3200" b="1" i="1" u="sng" dirty="0" smtClean="0">
                <a:solidFill>
                  <a:srgbClr val="7030A0"/>
                </a:solidFill>
              </a:rPr>
              <a:t>धूम्रपान से लाभ </a:t>
            </a:r>
            <a:endParaRPr lang="en-US" sz="3200" b="1" i="1" u="sng" dirty="0">
              <a:solidFill>
                <a:srgbClr val="7030A0"/>
              </a:solidFill>
            </a:endParaRPr>
          </a:p>
        </p:txBody>
      </p:sp>
      <p:sp>
        <p:nvSpPr>
          <p:cNvPr id="9" name="Rectangle 8"/>
          <p:cNvSpPr/>
          <p:nvPr/>
        </p:nvSpPr>
        <p:spPr>
          <a:xfrm>
            <a:off x="0" y="0"/>
            <a:ext cx="9144000" cy="1631216"/>
          </a:xfrm>
          <a:prstGeom prst="rect">
            <a:avLst/>
          </a:prstGeom>
        </p:spPr>
        <p:txBody>
          <a:bodyPr wrap="square">
            <a:spAutoFit/>
          </a:bodyPr>
          <a:lstStyle/>
          <a:p>
            <a:r>
              <a:rPr lang="en-US" sz="2800" b="1" i="1" dirty="0" smtClean="0"/>
              <a:t>      </a:t>
            </a:r>
            <a:r>
              <a:rPr lang="en-US" sz="2800" b="1" i="1" u="sng" dirty="0" smtClean="0"/>
              <a:t>Mode of action of Dhumpana-  </a:t>
            </a:r>
            <a:r>
              <a:rPr lang="en-US" sz="2800" b="1" i="1" dirty="0" smtClean="0"/>
              <a:t>     </a:t>
            </a:r>
            <a:r>
              <a:rPr lang="en-US" sz="2400" dirty="0" smtClean="0"/>
              <a:t>Due to sukshma guna of drugs used for Dhumpana it, opens/enters  the smallest channel with ushna and tikshna  guna, it liquefies and eliminate the dosha, from their nearer routes .</a:t>
            </a:r>
            <a:endParaRPr lang="en-US" dirty="0"/>
          </a:p>
        </p:txBody>
      </p:sp>
    </p:spTree>
  </p:cSld>
  <p:clrMapOvr>
    <a:masterClrMapping/>
  </p:clrMapOvr>
  <p:transition spd="slow">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8915400" cy="830997"/>
          </a:xfrm>
          <a:prstGeom prst="rect">
            <a:avLst/>
          </a:prstGeom>
        </p:spPr>
        <p:txBody>
          <a:bodyPr wrap="square">
            <a:spAutoFit/>
          </a:bodyPr>
          <a:lstStyle/>
          <a:p>
            <a:pPr>
              <a:buFont typeface="Arial" pitchFamily="34" charset="0"/>
              <a:buChar char="•"/>
            </a:pPr>
            <a:r>
              <a:rPr lang="en-US" sz="2400" dirty="0" smtClean="0"/>
              <a:t>   Dhumapana preparation method is  suggested as a treatment procedure for </a:t>
            </a:r>
            <a:r>
              <a:rPr lang="en-US" sz="2400" b="1" i="1" u="sng" dirty="0" smtClean="0"/>
              <a:t>COVID-19</a:t>
            </a:r>
            <a:r>
              <a:rPr lang="en-US" sz="2400" dirty="0" smtClean="0"/>
              <a:t> like diseases.</a:t>
            </a:r>
            <a:endParaRPr lang="en-US" sz="2400" dirty="0"/>
          </a:p>
        </p:txBody>
      </p:sp>
      <p:sp>
        <p:nvSpPr>
          <p:cNvPr id="3" name="Rectangle 2"/>
          <p:cNvSpPr/>
          <p:nvPr/>
        </p:nvSpPr>
        <p:spPr>
          <a:xfrm>
            <a:off x="0" y="228600"/>
            <a:ext cx="9144000" cy="1200329"/>
          </a:xfrm>
          <a:prstGeom prst="rect">
            <a:avLst/>
          </a:prstGeom>
        </p:spPr>
        <p:txBody>
          <a:bodyPr wrap="square">
            <a:spAutoFit/>
          </a:bodyPr>
          <a:lstStyle/>
          <a:p>
            <a:pPr>
              <a:buFont typeface="Arial" pitchFamily="34" charset="0"/>
              <a:buChar char="•"/>
            </a:pPr>
            <a:r>
              <a:rPr lang="en-US" sz="2400" dirty="0" smtClean="0"/>
              <a:t>  The  respiratory infections caused by micro-organisms and treatment  procedure are handled by the method of Dhumapana,  in Ayurvedic medical system.</a:t>
            </a:r>
          </a:p>
        </p:txBody>
      </p:sp>
      <p:sp>
        <p:nvSpPr>
          <p:cNvPr id="4" name="Rectangle 3"/>
          <p:cNvSpPr/>
          <p:nvPr/>
        </p:nvSpPr>
        <p:spPr>
          <a:xfrm>
            <a:off x="0" y="2362200"/>
            <a:ext cx="9144000" cy="2308324"/>
          </a:xfrm>
          <a:prstGeom prst="rect">
            <a:avLst/>
          </a:prstGeom>
        </p:spPr>
        <p:txBody>
          <a:bodyPr wrap="square">
            <a:spAutoFit/>
          </a:bodyPr>
          <a:lstStyle/>
          <a:p>
            <a:pPr>
              <a:buFont typeface="Arial" pitchFamily="34" charset="0"/>
              <a:buChar char="•"/>
            </a:pPr>
            <a:r>
              <a:rPr lang="en-US" sz="2400" dirty="0" smtClean="0"/>
              <a:t>   Some of the ingredients mentioned are: </a:t>
            </a:r>
            <a:r>
              <a:rPr lang="en-US" sz="2400" b="1" i="1" u="sng" dirty="0" smtClean="0"/>
              <a:t>Cardamon, Clove, black pepper, long pepper, dry ginger, brihati, kanta karika,  guduchi, manashila, </a:t>
            </a:r>
            <a:r>
              <a:rPr lang="en-US" sz="2400" dirty="0" smtClean="0"/>
              <a:t>etc. In addition, </a:t>
            </a:r>
            <a:r>
              <a:rPr lang="en-US" sz="2400" b="1" i="1" u="sng" dirty="0" smtClean="0"/>
              <a:t>neem leaves, holy basil leaves and turmeric are good anti-biotic medicines </a:t>
            </a:r>
            <a:r>
              <a:rPr lang="en-US" sz="2400" dirty="0" smtClean="0"/>
              <a:t>and they are easily available and therefore, they are also included in the ingredient list in the present Dhumapana preparation for COVID-19 like diseases.</a:t>
            </a:r>
            <a:endParaRPr lang="en-US" sz="2400" dirty="0"/>
          </a:p>
        </p:txBody>
      </p:sp>
      <p:sp>
        <p:nvSpPr>
          <p:cNvPr id="5" name="Rectangle 4"/>
          <p:cNvSpPr/>
          <p:nvPr/>
        </p:nvSpPr>
        <p:spPr>
          <a:xfrm>
            <a:off x="0" y="4648200"/>
            <a:ext cx="9296400" cy="830997"/>
          </a:xfrm>
          <a:prstGeom prst="rect">
            <a:avLst/>
          </a:prstGeom>
        </p:spPr>
        <p:txBody>
          <a:bodyPr wrap="square">
            <a:spAutoFit/>
          </a:bodyPr>
          <a:lstStyle/>
          <a:p>
            <a:pPr>
              <a:buFont typeface="Arial" pitchFamily="34" charset="0"/>
              <a:buChar char="•"/>
            </a:pPr>
            <a:r>
              <a:rPr lang="en-US" sz="2400" dirty="0" smtClean="0"/>
              <a:t>   Dhumapana procedure can be used effectively for treatment of complicated diseases like brain tumor, clogged arteries, etc.</a:t>
            </a:r>
            <a:endParaRPr lang="en-US" sz="2400" dirty="0"/>
          </a:p>
        </p:txBody>
      </p:sp>
      <p:sp>
        <p:nvSpPr>
          <p:cNvPr id="6" name="Rectangle 5"/>
          <p:cNvSpPr/>
          <p:nvPr/>
        </p:nvSpPr>
        <p:spPr>
          <a:xfrm>
            <a:off x="0" y="5562600"/>
            <a:ext cx="9144000" cy="830997"/>
          </a:xfrm>
          <a:prstGeom prst="rect">
            <a:avLst/>
          </a:prstGeom>
        </p:spPr>
        <p:txBody>
          <a:bodyPr wrap="square">
            <a:spAutoFit/>
          </a:bodyPr>
          <a:lstStyle/>
          <a:p>
            <a:pPr>
              <a:buFont typeface="Arial" pitchFamily="34" charset="0"/>
              <a:buChar char="•"/>
            </a:pPr>
            <a:r>
              <a:rPr lang="en-US" sz="2400" dirty="0" smtClean="0"/>
              <a:t>   The exact preparation and right combination and dosage of herbs can be brought out through clinical trials.</a:t>
            </a:r>
            <a:endParaRPr lang="en-US" sz="2400" dirty="0"/>
          </a:p>
        </p:txBody>
      </p:sp>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5,822,510 Early Morning Stock Photos, Pictures &amp; Royalty-Free Images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892" name="AutoShape 4" descr="5,822,510 Early Morning Stock Photos, Pictures &amp; Royalty-Free Images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894" name="AutoShape 6" descr="5,822,510 Early Morning Stock Photos, Pictures &amp; Royalty-Free Images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898" name="AutoShape 10" descr="The Science Of Waking Up Early: Why Early Morning Light Is Good For The M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900" name="AutoShape 12" descr="The Science Of Waking Up Early: Why Early Morning Light Is Good For The M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902" name="AutoShape 14" descr="The Science Of Waking Up Early: Why Early Morning Light Is Good For The Mi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904" name="AutoShape 16" descr="10 Awesome Yoga Poses To Practice In The Morning - Do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7906" name="AutoShape 18" descr="10 Awesome Yoga Poses To Practice In The Morning - Do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7908" name="Picture 20" descr="Premium Photo | Beautiful field with grass and flowers in early morning  sunligh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 name="Rectangle 12"/>
          <p:cNvSpPr/>
          <p:nvPr/>
        </p:nvSpPr>
        <p:spPr>
          <a:xfrm>
            <a:off x="2438400" y="1524000"/>
            <a:ext cx="6400801" cy="1015663"/>
          </a:xfrm>
          <a:prstGeom prst="rect">
            <a:avLst/>
          </a:prstGeom>
        </p:spPr>
        <p:txBody>
          <a:bodyPr wrap="square">
            <a:spAutoFit/>
          </a:bodyPr>
          <a:lstStyle/>
          <a:p>
            <a:r>
              <a:rPr lang="en-US" sz="6000" b="1" i="1" u="sng" dirty="0" smtClean="0">
                <a:solidFill>
                  <a:srgbClr val="FFFF00"/>
                </a:solidFill>
              </a:rPr>
              <a:t>- DAILY  </a:t>
            </a:r>
            <a:r>
              <a:rPr lang="en-US" sz="5400" b="1" i="1" u="sng" dirty="0" smtClean="0">
                <a:solidFill>
                  <a:srgbClr val="FFFF00"/>
                </a:solidFill>
              </a:rPr>
              <a:t>REGIMEN</a:t>
            </a:r>
            <a:endParaRPr lang="en-US" sz="6000" i="1" u="sng" dirty="0">
              <a:solidFill>
                <a:srgbClr val="FFFF00"/>
              </a:solidFill>
            </a:endParaRPr>
          </a:p>
        </p:txBody>
      </p:sp>
      <p:sp>
        <p:nvSpPr>
          <p:cNvPr id="14" name="Rectangle 13"/>
          <p:cNvSpPr/>
          <p:nvPr/>
        </p:nvSpPr>
        <p:spPr>
          <a:xfrm>
            <a:off x="1143000" y="533400"/>
            <a:ext cx="3738353" cy="1107996"/>
          </a:xfrm>
          <a:prstGeom prst="rect">
            <a:avLst/>
          </a:prstGeom>
        </p:spPr>
        <p:txBody>
          <a:bodyPr wrap="square">
            <a:spAutoFit/>
          </a:bodyPr>
          <a:lstStyle/>
          <a:p>
            <a:r>
              <a:rPr lang="hi-IN" sz="6600" b="1" i="1" u="sng" dirty="0" smtClean="0">
                <a:solidFill>
                  <a:srgbClr val="FFFF00"/>
                </a:solidFill>
              </a:rPr>
              <a:t>दिनचर्या</a:t>
            </a:r>
            <a:endParaRPr lang="en-US" sz="6600" b="1" i="1" u="sng" dirty="0">
              <a:solidFill>
                <a:srgbClr val="FFFF00"/>
              </a:solidFill>
            </a:endParaRP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1491114" cy="646331"/>
          </a:xfrm>
          <a:prstGeom prst="rect">
            <a:avLst/>
          </a:prstGeom>
        </p:spPr>
        <p:txBody>
          <a:bodyPr wrap="square">
            <a:spAutoFit/>
          </a:bodyPr>
          <a:lstStyle/>
          <a:p>
            <a:r>
              <a:rPr lang="hi-IN" sz="3600" b="1" i="1" u="sng" dirty="0" smtClean="0">
                <a:solidFill>
                  <a:srgbClr val="7030A0"/>
                </a:solidFill>
              </a:rPr>
              <a:t>ताम्बूल</a:t>
            </a:r>
            <a:endParaRPr lang="en-US" sz="3600" b="1" i="1" u="sng" dirty="0">
              <a:solidFill>
                <a:srgbClr val="7030A0"/>
              </a:solidFill>
            </a:endParaRPr>
          </a:p>
        </p:txBody>
      </p:sp>
      <p:sp>
        <p:nvSpPr>
          <p:cNvPr id="3" name="Rectangle 2"/>
          <p:cNvSpPr/>
          <p:nvPr/>
        </p:nvSpPr>
        <p:spPr>
          <a:xfrm>
            <a:off x="1524000" y="228600"/>
            <a:ext cx="1568402" cy="646331"/>
          </a:xfrm>
          <a:prstGeom prst="rect">
            <a:avLst/>
          </a:prstGeom>
        </p:spPr>
        <p:txBody>
          <a:bodyPr wrap="square">
            <a:spAutoFit/>
          </a:bodyPr>
          <a:lstStyle/>
          <a:p>
            <a:r>
              <a:rPr lang="en-US" sz="3600" b="1" i="1" u="sng" dirty="0" smtClean="0">
                <a:solidFill>
                  <a:srgbClr val="7030A0"/>
                </a:solidFill>
              </a:rPr>
              <a:t> </a:t>
            </a:r>
            <a:r>
              <a:rPr lang="hi-IN" sz="3600" b="1" i="1" u="sng" dirty="0" smtClean="0">
                <a:solidFill>
                  <a:srgbClr val="7030A0"/>
                </a:solidFill>
              </a:rPr>
              <a:t>सेवन</a:t>
            </a:r>
            <a:endParaRPr lang="en-US" sz="3600" dirty="0"/>
          </a:p>
        </p:txBody>
      </p:sp>
      <p:sp>
        <p:nvSpPr>
          <p:cNvPr id="4" name="Rectangle 3"/>
          <p:cNvSpPr/>
          <p:nvPr/>
        </p:nvSpPr>
        <p:spPr>
          <a:xfrm>
            <a:off x="0" y="914400"/>
            <a:ext cx="9144000" cy="1877437"/>
          </a:xfrm>
          <a:prstGeom prst="rect">
            <a:avLst/>
          </a:prstGeom>
        </p:spPr>
        <p:txBody>
          <a:bodyPr wrap="square">
            <a:spAutoFit/>
          </a:bodyPr>
          <a:lstStyle/>
          <a:p>
            <a:r>
              <a:rPr lang="hi-IN" sz="2800" dirty="0" smtClean="0"/>
              <a:t>कपूर </a:t>
            </a:r>
            <a:r>
              <a:rPr lang="en-US" sz="2800" dirty="0" smtClean="0"/>
              <a:t>,</a:t>
            </a:r>
            <a:r>
              <a:rPr lang="hi-IN" sz="2800" dirty="0" smtClean="0"/>
              <a:t>जायफल </a:t>
            </a:r>
            <a:r>
              <a:rPr lang="en-US" sz="2800" dirty="0" smtClean="0"/>
              <a:t>,</a:t>
            </a:r>
            <a:r>
              <a:rPr lang="hi-IN" sz="2800" dirty="0" smtClean="0"/>
              <a:t>शीतलचीनी </a:t>
            </a:r>
            <a:r>
              <a:rPr lang="en-US" sz="2800" dirty="0" smtClean="0"/>
              <a:t>,</a:t>
            </a:r>
            <a:r>
              <a:rPr lang="hi-IN" sz="2800" dirty="0" smtClean="0"/>
              <a:t>लवंग</a:t>
            </a:r>
            <a:r>
              <a:rPr lang="en-US" sz="2800" dirty="0" smtClean="0"/>
              <a:t> ,</a:t>
            </a:r>
            <a:r>
              <a:rPr lang="hi-IN" sz="2800" dirty="0" smtClean="0"/>
              <a:t>लताकस्तूरी </a:t>
            </a:r>
            <a:r>
              <a:rPr lang="en-US" sz="2800" dirty="0" smtClean="0"/>
              <a:t>,</a:t>
            </a:r>
            <a:r>
              <a:rPr lang="hi-IN" sz="2800" dirty="0" smtClean="0"/>
              <a:t>चुना व सुपारी के साथ ताम्बूल</a:t>
            </a:r>
            <a:r>
              <a:rPr lang="en-US" sz="2800" dirty="0" smtClean="0"/>
              <a:t>  </a:t>
            </a:r>
            <a:r>
              <a:rPr lang="hi-IN" sz="2800" dirty="0" smtClean="0"/>
              <a:t>का सेवन कल्याणकारी होता है</a:t>
            </a:r>
            <a:r>
              <a:rPr lang="en-US" sz="2800" dirty="0" smtClean="0"/>
              <a:t> I</a:t>
            </a:r>
            <a:r>
              <a:rPr lang="hi-IN" sz="2800" dirty="0" smtClean="0"/>
              <a:t> </a:t>
            </a:r>
            <a:endParaRPr lang="en-US" sz="2800" dirty="0" smtClean="0"/>
          </a:p>
          <a:p>
            <a:r>
              <a:rPr lang="hi-IN" sz="3200" b="1" i="1" u="sng" dirty="0" smtClean="0"/>
              <a:t>काल</a:t>
            </a:r>
            <a:r>
              <a:rPr lang="hi-IN" sz="2000" dirty="0" smtClean="0"/>
              <a:t> </a:t>
            </a:r>
            <a:r>
              <a:rPr lang="en-US" sz="2800" dirty="0" smtClean="0"/>
              <a:t>    </a:t>
            </a:r>
            <a:r>
              <a:rPr lang="hi-IN" sz="2800" dirty="0" smtClean="0"/>
              <a:t>सो कर उठने</a:t>
            </a:r>
            <a:r>
              <a:rPr lang="en-US" sz="2800" dirty="0" smtClean="0"/>
              <a:t>,</a:t>
            </a:r>
            <a:r>
              <a:rPr lang="hi-IN" sz="2800" dirty="0" smtClean="0"/>
              <a:t> भोजन </a:t>
            </a:r>
            <a:r>
              <a:rPr lang="en-US" sz="2800" dirty="0" smtClean="0"/>
              <a:t>,</a:t>
            </a:r>
            <a:r>
              <a:rPr lang="hi-IN" sz="2800" dirty="0" smtClean="0"/>
              <a:t>स्नान व वमन </a:t>
            </a:r>
            <a:r>
              <a:rPr lang="en-US" sz="2800" dirty="0" smtClean="0"/>
              <a:t>,</a:t>
            </a:r>
            <a:r>
              <a:rPr lang="hi-IN" sz="2800" dirty="0" smtClean="0"/>
              <a:t> के पश्चात  ताम्बूल का सेवन हित कार होता है</a:t>
            </a:r>
            <a:r>
              <a:rPr lang="en-US" sz="2800" dirty="0" smtClean="0"/>
              <a:t> I</a:t>
            </a:r>
            <a:endParaRPr lang="en-US" sz="2800" dirty="0"/>
          </a:p>
        </p:txBody>
      </p:sp>
      <p:sp>
        <p:nvSpPr>
          <p:cNvPr id="5" name="Rectangle 4"/>
          <p:cNvSpPr/>
          <p:nvPr/>
        </p:nvSpPr>
        <p:spPr>
          <a:xfrm>
            <a:off x="0" y="3200400"/>
            <a:ext cx="9144000" cy="1384995"/>
          </a:xfrm>
          <a:prstGeom prst="rect">
            <a:avLst/>
          </a:prstGeom>
        </p:spPr>
        <p:txBody>
          <a:bodyPr wrap="square">
            <a:spAutoFit/>
          </a:bodyPr>
          <a:lstStyle/>
          <a:p>
            <a:pPr>
              <a:buFont typeface="Arial" pitchFamily="34" charset="0"/>
              <a:buChar char="•"/>
            </a:pPr>
            <a:r>
              <a:rPr lang="en-US" sz="2800" dirty="0" smtClean="0"/>
              <a:t>      Tambula sevana is the post meal digestive stimulant ,oral deodorant ,natural antiseptic , astringent , diuretic, mood elevator, aphrodisiacs and nerve tonic .</a:t>
            </a:r>
            <a:endParaRPr lang="en-US" sz="2800" dirty="0"/>
          </a:p>
        </p:txBody>
      </p:sp>
      <p:sp>
        <p:nvSpPr>
          <p:cNvPr id="6" name="Rectangle 5"/>
          <p:cNvSpPr/>
          <p:nvPr/>
        </p:nvSpPr>
        <p:spPr>
          <a:xfrm>
            <a:off x="0" y="4572000"/>
            <a:ext cx="9144000" cy="1384995"/>
          </a:xfrm>
          <a:prstGeom prst="rect">
            <a:avLst/>
          </a:prstGeom>
        </p:spPr>
        <p:txBody>
          <a:bodyPr wrap="square">
            <a:spAutoFit/>
          </a:bodyPr>
          <a:lstStyle/>
          <a:p>
            <a:pPr>
              <a:buFont typeface="Arial" pitchFamily="34" charset="0"/>
              <a:buChar char="•"/>
            </a:pPr>
            <a:r>
              <a:rPr lang="en-US" sz="2800" dirty="0" smtClean="0"/>
              <a:t>       It relaxes the mind , creates a feeling of well being and improves the vocal chords and bad breath , boils and mouth ulcers</a:t>
            </a:r>
            <a:endParaRPr lang="en-US" sz="2800" dirty="0"/>
          </a:p>
        </p:txBody>
      </p:sp>
    </p:spTree>
  </p:cSld>
  <p:clrMapOvr>
    <a:masterClrMapping/>
  </p:clrMapOvr>
  <p:transition spd="slow">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8600"/>
            <a:ext cx="9144000" cy="523220"/>
          </a:xfrm>
          <a:prstGeom prst="rect">
            <a:avLst/>
          </a:prstGeom>
        </p:spPr>
        <p:txBody>
          <a:bodyPr wrap="square">
            <a:spAutoFit/>
          </a:bodyPr>
          <a:lstStyle/>
          <a:p>
            <a:endParaRPr lang="en-US" sz="2800" dirty="0"/>
          </a:p>
        </p:txBody>
      </p:sp>
      <p:sp>
        <p:nvSpPr>
          <p:cNvPr id="4" name="Rectangle 3"/>
          <p:cNvSpPr/>
          <p:nvPr/>
        </p:nvSpPr>
        <p:spPr>
          <a:xfrm>
            <a:off x="0" y="1371600"/>
            <a:ext cx="8458200" cy="1077218"/>
          </a:xfrm>
          <a:prstGeom prst="rect">
            <a:avLst/>
          </a:prstGeom>
        </p:spPr>
        <p:txBody>
          <a:bodyPr wrap="square">
            <a:spAutoFit/>
          </a:bodyPr>
          <a:lstStyle/>
          <a:p>
            <a:pPr algn="ctr"/>
            <a:r>
              <a:rPr lang="en-US" sz="2400" u="sng" dirty="0" smtClean="0"/>
              <a:t>7</a:t>
            </a:r>
            <a:r>
              <a:rPr lang="en-US" sz="3200" u="sng" dirty="0" smtClean="0"/>
              <a:t>  </a:t>
            </a:r>
            <a:r>
              <a:rPr lang="hi-IN" sz="3200" u="sng" dirty="0" smtClean="0"/>
              <a:t>ताम्बूलं</a:t>
            </a:r>
            <a:r>
              <a:rPr lang="hi-IN" sz="3200" dirty="0" smtClean="0"/>
              <a:t> क्षतपितास्ररूक्षोत्कुपितचक्षुषाम्</a:t>
            </a:r>
            <a:br>
              <a:rPr lang="hi-IN" sz="3200" dirty="0" smtClean="0"/>
            </a:br>
            <a:r>
              <a:rPr lang="hi-IN" sz="3200" dirty="0" smtClean="0"/>
              <a:t>विषमूर्च्छामदार्तानामपथ्यं शोषिणामपि</a:t>
            </a:r>
            <a:endParaRPr lang="en-US" sz="3200" dirty="0"/>
          </a:p>
        </p:txBody>
      </p:sp>
      <p:sp>
        <p:nvSpPr>
          <p:cNvPr id="6" name="Rectangle 5"/>
          <p:cNvSpPr/>
          <p:nvPr/>
        </p:nvSpPr>
        <p:spPr>
          <a:xfrm>
            <a:off x="609600" y="381000"/>
            <a:ext cx="3048491" cy="707886"/>
          </a:xfrm>
          <a:prstGeom prst="rect">
            <a:avLst/>
          </a:prstGeom>
        </p:spPr>
        <p:txBody>
          <a:bodyPr wrap="square">
            <a:spAutoFit/>
          </a:bodyPr>
          <a:lstStyle/>
          <a:p>
            <a:r>
              <a:rPr lang="hi-IN" sz="4000" b="1" i="1" u="sng" dirty="0" smtClean="0">
                <a:solidFill>
                  <a:srgbClr val="7030A0"/>
                </a:solidFill>
              </a:rPr>
              <a:t>ताम्बूल</a:t>
            </a:r>
            <a:endParaRPr lang="en-US" sz="4000" b="1" i="1" u="sng" dirty="0">
              <a:solidFill>
                <a:srgbClr val="7030A0"/>
              </a:solidFill>
            </a:endParaRPr>
          </a:p>
        </p:txBody>
      </p:sp>
      <p:sp>
        <p:nvSpPr>
          <p:cNvPr id="7" name="Rectangle 6"/>
          <p:cNvSpPr/>
          <p:nvPr/>
        </p:nvSpPr>
        <p:spPr>
          <a:xfrm>
            <a:off x="2057400" y="381000"/>
            <a:ext cx="2968741" cy="707886"/>
          </a:xfrm>
          <a:prstGeom prst="rect">
            <a:avLst/>
          </a:prstGeom>
        </p:spPr>
        <p:txBody>
          <a:bodyPr wrap="square">
            <a:spAutoFit/>
          </a:bodyPr>
          <a:lstStyle/>
          <a:p>
            <a:r>
              <a:rPr lang="en-US" sz="3600" dirty="0" smtClean="0"/>
              <a:t> </a:t>
            </a:r>
            <a:r>
              <a:rPr lang="hi-IN" sz="4000" b="1" i="1" u="sng" dirty="0" smtClean="0">
                <a:solidFill>
                  <a:srgbClr val="7030A0"/>
                </a:solidFill>
              </a:rPr>
              <a:t>सेवन निषेध</a:t>
            </a:r>
            <a:endParaRPr lang="en-US" sz="4000" b="1" i="1" u="sng" dirty="0">
              <a:solidFill>
                <a:srgbClr val="7030A0"/>
              </a:solidFill>
            </a:endParaRPr>
          </a:p>
        </p:txBody>
      </p:sp>
      <p:pic>
        <p:nvPicPr>
          <p:cNvPr id="8" name="Picture 19" descr="Jagannath Temple - Lord Jagannatha enjoys 'tambula' Seva (betel leaf) which  symbolises the mood of a carefree lover. Tambula is a mixture of betel nuts  and paan. Hadapa Nayak,Bidia and Tambul Sevak"/>
          <p:cNvPicPr>
            <a:picLocks noChangeAspect="1" noChangeArrowheads="1"/>
          </p:cNvPicPr>
          <p:nvPr/>
        </p:nvPicPr>
        <p:blipFill>
          <a:blip r:embed="rId2"/>
          <a:srcRect/>
          <a:stretch>
            <a:fillRect/>
          </a:stretch>
        </p:blipFill>
        <p:spPr bwMode="auto">
          <a:xfrm>
            <a:off x="1752600" y="3048000"/>
            <a:ext cx="5562600" cy="3228976"/>
          </a:xfrm>
          <a:prstGeom prst="rect">
            <a:avLst/>
          </a:prstGeom>
          <a:ln>
            <a:noFill/>
          </a:ln>
          <a:effectLst>
            <a:softEdge rad="112500"/>
          </a:effectLst>
        </p:spPr>
      </p:pic>
      <p:sp>
        <p:nvSpPr>
          <p:cNvPr id="9" name="Rectangle 8"/>
          <p:cNvSpPr/>
          <p:nvPr/>
        </p:nvSpPr>
        <p:spPr>
          <a:xfrm>
            <a:off x="7086600" y="2362200"/>
            <a:ext cx="1649811" cy="461665"/>
          </a:xfrm>
          <a:prstGeom prst="rect">
            <a:avLst/>
          </a:prstGeom>
        </p:spPr>
        <p:txBody>
          <a:bodyPr wrap="none">
            <a:spAutoFit/>
          </a:bodyPr>
          <a:lstStyle/>
          <a:p>
            <a:r>
              <a:rPr lang="hi-IN" sz="2000" dirty="0" smtClean="0"/>
              <a:t>अ०ह्र०सू० 2</a:t>
            </a:r>
            <a:r>
              <a:rPr lang="en-US" sz="2000" dirty="0" smtClean="0"/>
              <a:t>/</a:t>
            </a:r>
            <a:r>
              <a:rPr lang="en-US" sz="2400" dirty="0" smtClean="0"/>
              <a:t>7</a:t>
            </a:r>
            <a:endParaRPr lang="en-US" sz="2000" dirty="0"/>
          </a:p>
        </p:txBody>
      </p:sp>
    </p:spTree>
  </p:cSld>
  <p:clrMapOvr>
    <a:masterClrMapping/>
  </p:clrMapOvr>
  <p:transition spd="slow">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391399" cy="830997"/>
          </a:xfrm>
          <a:prstGeom prst="rect">
            <a:avLst/>
          </a:prstGeom>
        </p:spPr>
        <p:txBody>
          <a:bodyPr wrap="square">
            <a:spAutoFit/>
          </a:bodyPr>
          <a:lstStyle/>
          <a:p>
            <a:r>
              <a:rPr lang="en-US" sz="4800" b="1" i="1" u="sng" dirty="0" smtClean="0">
                <a:solidFill>
                  <a:schemeClr val="accent2">
                    <a:lumMod val="75000"/>
                  </a:schemeClr>
                </a:solidFill>
              </a:rPr>
              <a:t> </a:t>
            </a:r>
            <a:endParaRPr lang="en-US" sz="4800" b="1" i="1" u="sng" dirty="0">
              <a:solidFill>
                <a:schemeClr val="accent2">
                  <a:lumMod val="75000"/>
                </a:schemeClr>
              </a:solidFill>
            </a:endParaRPr>
          </a:p>
        </p:txBody>
      </p:sp>
      <p:sp>
        <p:nvSpPr>
          <p:cNvPr id="3" name="Rectangle 2"/>
          <p:cNvSpPr/>
          <p:nvPr/>
        </p:nvSpPr>
        <p:spPr>
          <a:xfrm>
            <a:off x="0" y="838200"/>
            <a:ext cx="9144000" cy="2369880"/>
          </a:xfrm>
          <a:prstGeom prst="rect">
            <a:avLst/>
          </a:prstGeom>
        </p:spPr>
        <p:txBody>
          <a:bodyPr wrap="square">
            <a:spAutoFit/>
          </a:bodyPr>
          <a:lstStyle/>
          <a:p>
            <a:r>
              <a:rPr lang="en-US" sz="3200" dirty="0" smtClean="0"/>
              <a:t>     </a:t>
            </a:r>
            <a:r>
              <a:rPr lang="en-US" sz="2400" dirty="0" smtClean="0"/>
              <a:t>8 </a:t>
            </a:r>
            <a:r>
              <a:rPr lang="en-US" sz="3200" dirty="0" smtClean="0"/>
              <a:t> </a:t>
            </a:r>
            <a:r>
              <a:rPr lang="hi-IN" sz="2800" u="sng" dirty="0" smtClean="0"/>
              <a:t>अभ्यङ्गं आचरेत् </a:t>
            </a:r>
            <a:r>
              <a:rPr lang="hi-IN" sz="2800" dirty="0" smtClean="0"/>
              <a:t>नित्यं, स जरा श्रमवातहा ।</a:t>
            </a:r>
            <a:endParaRPr lang="en-US" sz="2800" dirty="0" smtClean="0"/>
          </a:p>
          <a:p>
            <a:r>
              <a:rPr lang="en-US" sz="2800" dirty="0" smtClean="0"/>
              <a:t>   </a:t>
            </a:r>
            <a:r>
              <a:rPr lang="hi-IN" sz="2800" dirty="0" smtClean="0"/>
              <a:t>दृष्टिप्रसादपुष्ट्यायुषःस्वप्नसुत्वदाढर्यकृत्</a:t>
            </a:r>
            <a:r>
              <a:rPr lang="en-US" sz="2800" dirty="0" smtClean="0"/>
              <a:t> II</a:t>
            </a:r>
          </a:p>
          <a:p>
            <a:r>
              <a:rPr lang="hi-IN" sz="2800" dirty="0" smtClean="0"/>
              <a:t/>
            </a:r>
            <a:br>
              <a:rPr lang="hi-IN" sz="2800" dirty="0" smtClean="0"/>
            </a:br>
            <a:r>
              <a:rPr lang="en-US" sz="2800" dirty="0" smtClean="0"/>
              <a:t>     </a:t>
            </a:r>
            <a:r>
              <a:rPr lang="hi-IN" sz="2800" dirty="0" smtClean="0"/>
              <a:t>शिर:</a:t>
            </a:r>
            <a:r>
              <a:rPr lang="en-US" sz="2800" dirty="0" smtClean="0"/>
              <a:t>  </a:t>
            </a:r>
            <a:r>
              <a:rPr lang="hi-IN" sz="2800" dirty="0" smtClean="0"/>
              <a:t>श्रवणपादेषु</a:t>
            </a:r>
            <a:r>
              <a:rPr lang="en-US" sz="2800" dirty="0" smtClean="0"/>
              <a:t>     </a:t>
            </a:r>
            <a:r>
              <a:rPr lang="hi-IN" sz="2800" dirty="0" smtClean="0"/>
              <a:t>तं विशेषेण शीलयेत् ।</a:t>
            </a:r>
            <a:br>
              <a:rPr lang="hi-IN" sz="2800" dirty="0" smtClean="0"/>
            </a:br>
            <a:r>
              <a:rPr lang="en-US" sz="2800" dirty="0" smtClean="0"/>
              <a:t>            </a:t>
            </a:r>
            <a:r>
              <a:rPr lang="hi-IN" sz="2800" dirty="0" smtClean="0"/>
              <a:t>वर्ज्योऽभ्यङ्ग: कफग्रस्तसंशुध्दयजीर्णिभि:॥</a:t>
            </a:r>
            <a:endParaRPr lang="en-US" sz="2800" dirty="0"/>
          </a:p>
        </p:txBody>
      </p:sp>
      <p:pic>
        <p:nvPicPr>
          <p:cNvPr id="15362" name="Picture 2" descr="tel malish karne ka sahi samay, Skin Care Oil Massage: पीरियड्स के दौरान  नहीं करनी चाहिए तेल मालिश, वजह ऐसी कि आपने सोचा भी नहीं होगा - why should  avoid body massage"/>
          <p:cNvPicPr>
            <a:picLocks noChangeAspect="1" noChangeArrowheads="1"/>
          </p:cNvPicPr>
          <p:nvPr/>
        </p:nvPicPr>
        <p:blipFill>
          <a:blip r:embed="rId2"/>
          <a:srcRect/>
          <a:stretch>
            <a:fillRect/>
          </a:stretch>
        </p:blipFill>
        <p:spPr bwMode="auto">
          <a:xfrm>
            <a:off x="990600" y="3505200"/>
            <a:ext cx="7239000" cy="3133726"/>
          </a:xfrm>
          <a:prstGeom prst="rect">
            <a:avLst/>
          </a:prstGeom>
          <a:ln>
            <a:noFill/>
          </a:ln>
          <a:effectLst>
            <a:softEdge rad="112500"/>
          </a:effectLst>
        </p:spPr>
      </p:pic>
      <p:sp>
        <p:nvSpPr>
          <p:cNvPr id="7" name="Rectangle 6"/>
          <p:cNvSpPr/>
          <p:nvPr/>
        </p:nvSpPr>
        <p:spPr>
          <a:xfrm>
            <a:off x="2590800" y="0"/>
            <a:ext cx="2563352" cy="769441"/>
          </a:xfrm>
          <a:prstGeom prst="rect">
            <a:avLst/>
          </a:prstGeom>
        </p:spPr>
        <p:txBody>
          <a:bodyPr wrap="square">
            <a:spAutoFit/>
          </a:bodyPr>
          <a:lstStyle/>
          <a:p>
            <a:pPr algn="ctr"/>
            <a:r>
              <a:rPr lang="hi-IN" sz="4400" b="1" i="1" u="sng" dirty="0" smtClean="0">
                <a:solidFill>
                  <a:srgbClr val="7030A0"/>
                </a:solidFill>
              </a:rPr>
              <a:t>अभ्यंग</a:t>
            </a:r>
            <a:endParaRPr lang="en-US" sz="4400" b="1" i="1" u="sng" dirty="0">
              <a:solidFill>
                <a:srgbClr val="7030A0"/>
              </a:solidFill>
            </a:endParaRPr>
          </a:p>
        </p:txBody>
      </p:sp>
      <p:sp>
        <p:nvSpPr>
          <p:cNvPr id="8" name="Rectangle 7"/>
          <p:cNvSpPr/>
          <p:nvPr/>
        </p:nvSpPr>
        <p:spPr>
          <a:xfrm>
            <a:off x="6705600" y="1447800"/>
            <a:ext cx="1505540" cy="400110"/>
          </a:xfrm>
          <a:prstGeom prst="rect">
            <a:avLst/>
          </a:prstGeom>
        </p:spPr>
        <p:txBody>
          <a:bodyPr wrap="none">
            <a:spAutoFit/>
          </a:bodyPr>
          <a:lstStyle/>
          <a:p>
            <a:r>
              <a:rPr lang="hi-IN" dirty="0" smtClean="0"/>
              <a:t>अ०ह्र०सू० 2</a:t>
            </a:r>
            <a:r>
              <a:rPr lang="en-US" sz="2000" dirty="0" smtClean="0"/>
              <a:t>/8</a:t>
            </a:r>
            <a:endParaRPr lang="en-US" sz="2000" dirty="0"/>
          </a:p>
        </p:txBody>
      </p:sp>
      <p:sp>
        <p:nvSpPr>
          <p:cNvPr id="9" name="Rectangle 8"/>
          <p:cNvSpPr/>
          <p:nvPr/>
        </p:nvSpPr>
        <p:spPr>
          <a:xfrm>
            <a:off x="7162800" y="2667000"/>
            <a:ext cx="1505540" cy="400110"/>
          </a:xfrm>
          <a:prstGeom prst="rect">
            <a:avLst/>
          </a:prstGeom>
        </p:spPr>
        <p:txBody>
          <a:bodyPr wrap="none">
            <a:spAutoFit/>
          </a:bodyPr>
          <a:lstStyle/>
          <a:p>
            <a:r>
              <a:rPr lang="hi-IN" dirty="0" smtClean="0"/>
              <a:t>अ०ह्र०सू० 2</a:t>
            </a:r>
            <a:r>
              <a:rPr lang="en-US" sz="2000" dirty="0" smtClean="0"/>
              <a:t>/9</a:t>
            </a:r>
            <a:endParaRPr lang="en-US" sz="2000" dirty="0"/>
          </a:p>
        </p:txBody>
      </p: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पैर में सरसों का तेल लगाने के फायदे - Fayde or Nuks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पैर में सरसों का तेल लगाने के फायदे - Fayde or Nuks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3" name="Picture 9" descr="C:\Users\user\Pictures\download (3).jpg"/>
          <p:cNvPicPr>
            <a:picLocks noChangeAspect="1" noChangeArrowheads="1"/>
          </p:cNvPicPr>
          <p:nvPr/>
        </p:nvPicPr>
        <p:blipFill>
          <a:blip r:embed="rId2"/>
          <a:srcRect/>
          <a:stretch>
            <a:fillRect/>
          </a:stretch>
        </p:blipFill>
        <p:spPr bwMode="auto">
          <a:xfrm>
            <a:off x="1295400" y="3429000"/>
            <a:ext cx="6324600" cy="3200400"/>
          </a:xfrm>
          <a:prstGeom prst="rect">
            <a:avLst/>
          </a:prstGeom>
          <a:ln>
            <a:noFill/>
          </a:ln>
          <a:effectLst>
            <a:softEdge rad="112500"/>
          </a:effectLst>
        </p:spPr>
      </p:pic>
      <p:sp>
        <p:nvSpPr>
          <p:cNvPr id="7" name="Rectangle 6"/>
          <p:cNvSpPr/>
          <p:nvPr/>
        </p:nvSpPr>
        <p:spPr>
          <a:xfrm>
            <a:off x="0" y="152400"/>
            <a:ext cx="9144000" cy="3108543"/>
          </a:xfrm>
          <a:prstGeom prst="rect">
            <a:avLst/>
          </a:prstGeom>
        </p:spPr>
        <p:txBody>
          <a:bodyPr wrap="square">
            <a:spAutoFit/>
          </a:bodyPr>
          <a:lstStyle/>
          <a:p>
            <a:r>
              <a:rPr lang="hi-IN" sz="4000" b="1" i="1" u="sng" dirty="0" smtClean="0">
                <a:solidFill>
                  <a:srgbClr val="00B0F0"/>
                </a:solidFill>
              </a:rPr>
              <a:t>पांव में अभ्यंग के गुण- </a:t>
            </a:r>
            <a:endParaRPr lang="en-US" sz="3600" b="1" i="1" u="sng" dirty="0" smtClean="0">
              <a:solidFill>
                <a:srgbClr val="00B0F0"/>
              </a:solidFill>
            </a:endParaRPr>
          </a:p>
          <a:p>
            <a:pPr>
              <a:buFont typeface="Arial" pitchFamily="34" charset="0"/>
              <a:buChar char="•"/>
            </a:pPr>
            <a:r>
              <a:rPr lang="en-US" sz="3600" b="1" i="1" dirty="0" smtClean="0"/>
              <a:t>  </a:t>
            </a:r>
            <a:r>
              <a:rPr lang="hi-IN" sz="2400" dirty="0" smtClean="0"/>
              <a:t>पांव में (खासकर पांव के तन्तुओ पर तेल लगाने से खरत्व </a:t>
            </a:r>
            <a:r>
              <a:rPr lang="en-US" sz="2400" dirty="0" smtClean="0"/>
              <a:t>,</a:t>
            </a:r>
            <a:r>
              <a:rPr lang="hi-IN" sz="2400" dirty="0" smtClean="0"/>
              <a:t>खुरदुरापन </a:t>
            </a:r>
            <a:r>
              <a:rPr lang="en-US" sz="2400" dirty="0" smtClean="0"/>
              <a:t>,</a:t>
            </a:r>
            <a:r>
              <a:rPr lang="hi-IN" sz="2400" dirty="0" smtClean="0"/>
              <a:t>शुष्कता (सूखापन ,) रौक्ष्य ,श्रम ( थकान) और पांव की सुप्ति (सो जाना,  जड़- सा हो जाना ),शीघ्र ही अच्छे हो जाते हैं।</a:t>
            </a:r>
            <a:endParaRPr lang="en-US" sz="2400" dirty="0" smtClean="0"/>
          </a:p>
          <a:p>
            <a:r>
              <a:rPr lang="hi-IN" sz="2400" dirty="0" smtClean="0"/>
              <a:t> </a:t>
            </a:r>
            <a:endParaRPr lang="en-US" sz="2400" dirty="0" smtClean="0"/>
          </a:p>
          <a:p>
            <a:pPr>
              <a:buFont typeface="Arial" pitchFamily="34" charset="0"/>
              <a:buChar char="•"/>
            </a:pPr>
            <a:r>
              <a:rPr lang="en-US" sz="2400" dirty="0" smtClean="0"/>
              <a:t>   </a:t>
            </a:r>
            <a:r>
              <a:rPr lang="hi-IN" sz="2400" dirty="0" smtClean="0"/>
              <a:t>पांव में तेल मर्दन करने से पांव में कोमलता , सुकुमारता आ जाती है ,पांव बलवान , ना कापने वाला हो जाता है ।</a:t>
            </a:r>
            <a:endParaRPr lang="en-US" sz="2400" dirty="0" smtClean="0"/>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144000" cy="4216539"/>
          </a:xfrm>
          <a:prstGeom prst="rect">
            <a:avLst/>
          </a:prstGeom>
        </p:spPr>
        <p:txBody>
          <a:bodyPr wrap="square">
            <a:spAutoFit/>
          </a:bodyPr>
          <a:lstStyle/>
          <a:p>
            <a:r>
              <a:rPr lang="en-US" sz="4400" b="1" i="1" dirty="0" smtClean="0">
                <a:solidFill>
                  <a:schemeClr val="accent1">
                    <a:lumMod val="75000"/>
                  </a:schemeClr>
                </a:solidFill>
              </a:rPr>
              <a:t>   </a:t>
            </a:r>
            <a:r>
              <a:rPr lang="hi-IN" sz="4000" b="1" i="1" u="sng" dirty="0" smtClean="0">
                <a:solidFill>
                  <a:schemeClr val="accent1">
                    <a:lumMod val="75000"/>
                  </a:schemeClr>
                </a:solidFill>
              </a:rPr>
              <a:t>सिर</a:t>
            </a:r>
            <a:r>
              <a:rPr lang="en-US" sz="4000" b="1" i="1" u="sng" dirty="0" smtClean="0">
                <a:solidFill>
                  <a:schemeClr val="accent1">
                    <a:lumMod val="75000"/>
                  </a:schemeClr>
                </a:solidFill>
              </a:rPr>
              <a:t>  </a:t>
            </a:r>
            <a:r>
              <a:rPr lang="hi-IN" sz="4000" b="1" i="1" u="sng" dirty="0" smtClean="0">
                <a:solidFill>
                  <a:schemeClr val="accent1">
                    <a:lumMod val="75000"/>
                  </a:schemeClr>
                </a:solidFill>
              </a:rPr>
              <a:t>पर अभ्यंग</a:t>
            </a:r>
            <a:r>
              <a:rPr lang="hi-IN" sz="4000" u="sng" dirty="0" smtClean="0"/>
              <a:t> </a:t>
            </a:r>
            <a:r>
              <a:rPr lang="hi-IN" sz="4000" b="1" i="1" u="sng" dirty="0" smtClean="0">
                <a:solidFill>
                  <a:schemeClr val="accent1">
                    <a:lumMod val="75000"/>
                  </a:schemeClr>
                </a:solidFill>
              </a:rPr>
              <a:t>से लाभ- </a:t>
            </a:r>
            <a:r>
              <a:rPr lang="en-US" sz="4000" b="1" i="1" u="sng" dirty="0" smtClean="0">
                <a:solidFill>
                  <a:schemeClr val="accent1">
                    <a:lumMod val="75000"/>
                  </a:schemeClr>
                </a:solidFill>
              </a:rPr>
              <a:t> </a:t>
            </a:r>
            <a:endParaRPr lang="en-US" sz="4400" b="1" i="1" u="sng" dirty="0" smtClean="0">
              <a:solidFill>
                <a:schemeClr val="accent1">
                  <a:lumMod val="75000"/>
                </a:schemeClr>
              </a:solidFill>
            </a:endParaRPr>
          </a:p>
          <a:p>
            <a:pPr algn="ctr"/>
            <a:r>
              <a:rPr lang="en-US" sz="4000" b="1" i="1" dirty="0" smtClean="0">
                <a:solidFill>
                  <a:schemeClr val="accent1">
                    <a:lumMod val="75000"/>
                  </a:schemeClr>
                </a:solidFill>
              </a:rPr>
              <a:t> </a:t>
            </a:r>
          </a:p>
          <a:p>
            <a:pPr algn="ctr">
              <a:buFont typeface="Arial" pitchFamily="34" charset="0"/>
              <a:buChar char="•"/>
            </a:pPr>
            <a:r>
              <a:rPr lang="en-US" sz="3200" dirty="0" smtClean="0"/>
              <a:t>   </a:t>
            </a:r>
            <a:r>
              <a:rPr lang="hi-IN" sz="2800" dirty="0" smtClean="0"/>
              <a:t>नित्य प्रति सिर पर तेल मर्दन करने से शिरःशूल से राहत मिलती है, एलोपेसिया जैसी गंभीर बीमारी नहीं होती है ना गंजापन आता</a:t>
            </a:r>
            <a:r>
              <a:rPr lang="en-US" sz="2800" dirty="0" smtClean="0"/>
              <a:t>,</a:t>
            </a:r>
            <a:r>
              <a:rPr lang="hi-IN" sz="2800" dirty="0" smtClean="0"/>
              <a:t> ना</a:t>
            </a:r>
            <a:r>
              <a:rPr lang="en-US" sz="2800" dirty="0" smtClean="0"/>
              <a:t>  </a:t>
            </a:r>
            <a:r>
              <a:rPr lang="hi-IN" sz="2800" dirty="0" smtClean="0"/>
              <a:t>पालित्य होता है अर्थात बाल जल्दी सफेद नहीं होते और ना बाल गिरते है ।</a:t>
            </a:r>
            <a:endParaRPr lang="en-US" sz="3200" dirty="0" smtClean="0"/>
          </a:p>
          <a:p>
            <a:endParaRPr lang="en-US" sz="3600" dirty="0" smtClean="0"/>
          </a:p>
          <a:p>
            <a:endParaRPr lang="en-US" sz="3200" dirty="0"/>
          </a:p>
        </p:txBody>
      </p:sp>
      <p:pic>
        <p:nvPicPr>
          <p:cNvPr id="3" name="Picture 4" descr="Hair Care Tips: बालों में तेल लगाने का सही तरीका जानती हैं आप? - The Right  Way To Oil Massage Hair"/>
          <p:cNvPicPr>
            <a:picLocks noChangeAspect="1" noChangeArrowheads="1"/>
          </p:cNvPicPr>
          <p:nvPr/>
        </p:nvPicPr>
        <p:blipFill>
          <a:blip r:embed="rId2"/>
          <a:srcRect/>
          <a:stretch>
            <a:fillRect/>
          </a:stretch>
        </p:blipFill>
        <p:spPr bwMode="auto">
          <a:xfrm>
            <a:off x="1295400" y="3733800"/>
            <a:ext cx="6553200" cy="2819400"/>
          </a:xfrm>
          <a:prstGeom prst="rect">
            <a:avLst/>
          </a:prstGeom>
          <a:ln>
            <a:noFill/>
          </a:ln>
          <a:effectLst>
            <a:softEdge rad="112500"/>
          </a:effectLst>
        </p:spPr>
      </p:pic>
    </p:spTree>
  </p:cSld>
  <p:clrMapOvr>
    <a:masterClrMapping/>
  </p:clrMapOvr>
  <p:transition spd="slow">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632311"/>
          </a:xfrm>
          <a:prstGeom prst="rect">
            <a:avLst/>
          </a:prstGeom>
        </p:spPr>
        <p:txBody>
          <a:bodyPr wrap="square">
            <a:spAutoFit/>
          </a:bodyPr>
          <a:lstStyle/>
          <a:p>
            <a:pPr fontAlgn="base"/>
            <a:r>
              <a:rPr lang="hi-IN" sz="4800" b="1" i="1" u="sng" dirty="0" smtClean="0">
                <a:solidFill>
                  <a:srgbClr val="00B0F0"/>
                </a:solidFill>
              </a:rPr>
              <a:t>अभ्यंग</a:t>
            </a:r>
            <a:r>
              <a:rPr lang="hi-IN" sz="4800" u="sng" dirty="0" smtClean="0">
                <a:solidFill>
                  <a:srgbClr val="00B0F0"/>
                </a:solidFill>
              </a:rPr>
              <a:t> </a:t>
            </a:r>
            <a:r>
              <a:rPr lang="hi-IN" sz="4800" b="1" i="1" u="sng" dirty="0" smtClean="0">
                <a:solidFill>
                  <a:srgbClr val="00B0F0"/>
                </a:solidFill>
              </a:rPr>
              <a:t>के फायदे</a:t>
            </a:r>
            <a:endParaRPr lang="hi-IN" sz="4400" i="1" u="sng" dirty="0" smtClean="0">
              <a:solidFill>
                <a:srgbClr val="00B0F0"/>
              </a:solidFill>
            </a:endParaRPr>
          </a:p>
          <a:p>
            <a:pPr fontAlgn="base"/>
            <a:r>
              <a:rPr lang="hi-IN" sz="3200" dirty="0" smtClean="0"/>
              <a:t> </a:t>
            </a:r>
            <a:endParaRPr lang="en-US" sz="3200" dirty="0" smtClean="0"/>
          </a:p>
          <a:p>
            <a:pPr fontAlgn="base"/>
            <a:r>
              <a:rPr lang="hi-IN" sz="2800" dirty="0" smtClean="0"/>
              <a:t>त्वचा की झुर्रियां दूर होती हैं।</a:t>
            </a:r>
            <a:br>
              <a:rPr lang="hi-IN" sz="2800" dirty="0" smtClean="0"/>
            </a:br>
            <a:r>
              <a:rPr lang="hi-IN" sz="2800" dirty="0" smtClean="0"/>
              <a:t>त्वचा में चमक आती है।</a:t>
            </a:r>
            <a:br>
              <a:rPr lang="hi-IN" sz="2800" dirty="0" smtClean="0"/>
            </a:br>
            <a:r>
              <a:rPr lang="hi-IN" sz="2800" dirty="0" smtClean="0"/>
              <a:t>ब्लड </a:t>
            </a:r>
            <a:r>
              <a:rPr lang="en-US" sz="2800" dirty="0" smtClean="0"/>
              <a:t> </a:t>
            </a:r>
            <a:r>
              <a:rPr lang="hi-IN" sz="2800" dirty="0" smtClean="0"/>
              <a:t>सर्कुलेशन बेहतर होता है।</a:t>
            </a:r>
            <a:br>
              <a:rPr lang="hi-IN" sz="2800" dirty="0" smtClean="0"/>
            </a:br>
            <a:r>
              <a:rPr lang="hi-IN" sz="2800" dirty="0" smtClean="0"/>
              <a:t>शरीर की नस-नाड़ियों को ताकत मिलती है।</a:t>
            </a:r>
            <a:br>
              <a:rPr lang="hi-IN" sz="2800" dirty="0" smtClean="0"/>
            </a:br>
            <a:r>
              <a:rPr lang="hi-IN" sz="2800" dirty="0" smtClean="0"/>
              <a:t>मांसपेशियों की कमजोरी दूर होती है।</a:t>
            </a:r>
            <a:br>
              <a:rPr lang="hi-IN" sz="2800" dirty="0" smtClean="0"/>
            </a:br>
            <a:r>
              <a:rPr lang="hi-IN" sz="2800" dirty="0" smtClean="0"/>
              <a:t>शरीर में ताकत महसूस होती है।</a:t>
            </a:r>
            <a:br>
              <a:rPr lang="hi-IN" sz="2800" dirty="0" smtClean="0"/>
            </a:br>
            <a:r>
              <a:rPr lang="hi-IN" sz="2800" dirty="0" smtClean="0"/>
              <a:t>औषधीय तेलों का इस्तेमाल किया जाए, तो हड्डियां मजबूत होती हैं।</a:t>
            </a:r>
            <a:br>
              <a:rPr lang="hi-IN" sz="2800" dirty="0" smtClean="0"/>
            </a:br>
            <a:r>
              <a:rPr lang="hi-IN" sz="2800" dirty="0" smtClean="0"/>
              <a:t>गठिया, हड्डियों का टेड़ा-मेढ़ा होना, सिरदर्द, दिमाग की कमजोर आदि दूर होती है।</a:t>
            </a:r>
            <a:endParaRPr lang="hi-IN" sz="2800" dirty="0"/>
          </a:p>
        </p:txBody>
      </p:sp>
      <p:pic>
        <p:nvPicPr>
          <p:cNvPr id="53249" name="Picture 1" descr="C:\Users\user\Pictures\download (14).jpg"/>
          <p:cNvPicPr>
            <a:picLocks noChangeAspect="1" noChangeArrowheads="1"/>
          </p:cNvPicPr>
          <p:nvPr/>
        </p:nvPicPr>
        <p:blipFill>
          <a:blip r:embed="rId2"/>
          <a:srcRect/>
          <a:stretch>
            <a:fillRect/>
          </a:stretch>
        </p:blipFill>
        <p:spPr bwMode="auto">
          <a:xfrm>
            <a:off x="5791200" y="0"/>
            <a:ext cx="3124200" cy="2971800"/>
          </a:xfrm>
          <a:prstGeom prst="rect">
            <a:avLst/>
          </a:prstGeom>
          <a:ln>
            <a:noFill/>
          </a:ln>
          <a:effectLst>
            <a:softEdge rad="112500"/>
          </a:effectLst>
        </p:spPr>
      </p:pic>
    </p:spTree>
  </p:cSld>
  <p:clrMapOvr>
    <a:masterClrMapping/>
  </p:clrMapOvr>
  <p:transition spd="slow">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631216"/>
          </a:xfrm>
          <a:prstGeom prst="rect">
            <a:avLst/>
          </a:prstGeom>
        </p:spPr>
        <p:txBody>
          <a:bodyPr wrap="square">
            <a:spAutoFit/>
          </a:bodyPr>
          <a:lstStyle/>
          <a:p>
            <a:r>
              <a:rPr lang="en-US" sz="4800" b="1" i="1" dirty="0" smtClean="0">
                <a:solidFill>
                  <a:schemeClr val="accent5">
                    <a:lumMod val="75000"/>
                  </a:schemeClr>
                </a:solidFill>
              </a:rPr>
              <a:t>              </a:t>
            </a:r>
            <a:r>
              <a:rPr lang="en-US" sz="3600" b="1" i="1" u="sng" dirty="0" smtClean="0">
                <a:solidFill>
                  <a:schemeClr val="accent5">
                    <a:lumMod val="75000"/>
                  </a:schemeClr>
                </a:solidFill>
              </a:rPr>
              <a:t>VYAYAMA – EXERCISE</a:t>
            </a:r>
            <a:r>
              <a:rPr lang="en-US" sz="2000" dirty="0" smtClean="0"/>
              <a:t/>
            </a:r>
            <a:br>
              <a:rPr lang="en-US" sz="2000" dirty="0" smtClean="0"/>
            </a:br>
            <a:r>
              <a:rPr lang="en-US" sz="2000" dirty="0" smtClean="0"/>
              <a:t/>
            </a:r>
            <a:br>
              <a:rPr lang="en-US" sz="2000" dirty="0" smtClean="0"/>
            </a:br>
            <a:r>
              <a:rPr lang="en-US" sz="2000" dirty="0" smtClean="0"/>
              <a:t>       </a:t>
            </a:r>
            <a:r>
              <a:rPr lang="hi-IN" sz="3200" dirty="0" smtClean="0"/>
              <a:t>लाघवं कर्मसामर्थ्यं दीप्तोऽन्गिर्मेदसः</a:t>
            </a:r>
            <a:r>
              <a:rPr lang="en-US" sz="3200" dirty="0" smtClean="0"/>
              <a:t> </a:t>
            </a:r>
            <a:r>
              <a:rPr lang="hi-IN" sz="2800" dirty="0" smtClean="0"/>
              <a:t>क्षय: </a:t>
            </a:r>
            <a:endParaRPr lang="en-US" sz="1600" dirty="0"/>
          </a:p>
        </p:txBody>
      </p:sp>
      <p:pic>
        <p:nvPicPr>
          <p:cNvPr id="6" name="Picture 3" descr="C:\Users\user\Desktop\download.png"/>
          <p:cNvPicPr>
            <a:picLocks noChangeAspect="1" noChangeArrowheads="1"/>
          </p:cNvPicPr>
          <p:nvPr/>
        </p:nvPicPr>
        <p:blipFill>
          <a:blip r:embed="rId2"/>
          <a:srcRect/>
          <a:stretch>
            <a:fillRect/>
          </a:stretch>
        </p:blipFill>
        <p:spPr bwMode="auto">
          <a:xfrm>
            <a:off x="914400" y="2362200"/>
            <a:ext cx="7315200" cy="3962400"/>
          </a:xfrm>
          <a:prstGeom prst="rect">
            <a:avLst/>
          </a:prstGeom>
          <a:ln>
            <a:noFill/>
          </a:ln>
          <a:effectLst>
            <a:softEdge rad="112500"/>
          </a:effectLst>
        </p:spPr>
      </p:pic>
      <p:sp>
        <p:nvSpPr>
          <p:cNvPr id="5" name="Rectangle 4"/>
          <p:cNvSpPr/>
          <p:nvPr/>
        </p:nvSpPr>
        <p:spPr>
          <a:xfrm>
            <a:off x="6781800" y="1752600"/>
            <a:ext cx="1635384" cy="400110"/>
          </a:xfrm>
          <a:prstGeom prst="rect">
            <a:avLst/>
          </a:prstGeom>
        </p:spPr>
        <p:txBody>
          <a:bodyPr wrap="none">
            <a:spAutoFit/>
          </a:bodyPr>
          <a:lstStyle/>
          <a:p>
            <a:r>
              <a:rPr lang="hi-IN" dirty="0" smtClean="0"/>
              <a:t>अ०ह्र०सू० 2</a:t>
            </a:r>
            <a:r>
              <a:rPr lang="en-US" sz="2000" dirty="0" smtClean="0"/>
              <a:t>/10</a:t>
            </a:r>
            <a:endParaRPr lang="en-US" sz="2000" dirty="0"/>
          </a:p>
        </p:txBody>
      </p:sp>
      <p:sp>
        <p:nvSpPr>
          <p:cNvPr id="7" name="Rectangle 6"/>
          <p:cNvSpPr/>
          <p:nvPr/>
        </p:nvSpPr>
        <p:spPr>
          <a:xfrm>
            <a:off x="0" y="1600200"/>
            <a:ext cx="9144000" cy="584775"/>
          </a:xfrm>
          <a:prstGeom prst="rect">
            <a:avLst/>
          </a:prstGeom>
        </p:spPr>
        <p:txBody>
          <a:bodyPr wrap="square">
            <a:spAutoFit/>
          </a:bodyPr>
          <a:lstStyle/>
          <a:p>
            <a:r>
              <a:rPr lang="en-US" sz="3200" dirty="0" smtClean="0"/>
              <a:t>     </a:t>
            </a:r>
            <a:r>
              <a:rPr lang="hi-IN" sz="3200" dirty="0" smtClean="0"/>
              <a:t>विभक्तघनगात्रत्वं व्यायामादुपजायते।।</a:t>
            </a:r>
            <a:endParaRPr lang="en-US" sz="3200" dirty="0"/>
          </a:p>
        </p:txBody>
      </p:sp>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508653"/>
          </a:xfrm>
          <a:prstGeom prst="rect">
            <a:avLst/>
          </a:prstGeom>
        </p:spPr>
        <p:txBody>
          <a:bodyPr wrap="square">
            <a:spAutoFit/>
          </a:bodyPr>
          <a:lstStyle/>
          <a:p>
            <a:r>
              <a:rPr lang="en-US" sz="5400" b="1" i="1" dirty="0" smtClean="0">
                <a:solidFill>
                  <a:schemeClr val="accent6">
                    <a:lumMod val="75000"/>
                  </a:schemeClr>
                </a:solidFill>
              </a:rPr>
              <a:t>   </a:t>
            </a:r>
            <a:r>
              <a:rPr lang="hi-IN" sz="4400" b="1" i="1" u="sng" dirty="0" smtClean="0">
                <a:solidFill>
                  <a:schemeClr val="accent6">
                    <a:lumMod val="75000"/>
                  </a:schemeClr>
                </a:solidFill>
              </a:rPr>
              <a:t>व्यायाम</a:t>
            </a:r>
            <a:r>
              <a:rPr lang="en-US" sz="4400" i="1" dirty="0" smtClean="0">
                <a:solidFill>
                  <a:schemeClr val="accent6">
                    <a:lumMod val="75000"/>
                  </a:schemeClr>
                </a:solidFill>
              </a:rPr>
              <a:t> </a:t>
            </a:r>
            <a:r>
              <a:rPr lang="en-US" sz="5400" i="1" dirty="0" smtClean="0">
                <a:solidFill>
                  <a:schemeClr val="accent6">
                    <a:lumMod val="75000"/>
                  </a:schemeClr>
                </a:solidFill>
              </a:rPr>
              <a:t>  </a:t>
            </a:r>
            <a:r>
              <a:rPr lang="hi-IN" sz="2400" dirty="0" smtClean="0"/>
              <a:t>वह गतिविधि है जो शरीर को स्वस्थ रखने के साथ व्यक्ति के समग्र स्वस्थ को भी बढाती है। </a:t>
            </a:r>
            <a:endParaRPr lang="en-US" sz="2400" dirty="0" smtClean="0"/>
          </a:p>
          <a:p>
            <a:pPr>
              <a:buFont typeface="Arial" pitchFamily="34" charset="0"/>
              <a:buChar char="•"/>
            </a:pPr>
            <a:r>
              <a:rPr lang="en-US" sz="2400" dirty="0" smtClean="0"/>
              <a:t>     </a:t>
            </a:r>
            <a:r>
              <a:rPr lang="hi-IN" sz="2400" dirty="0" smtClean="0"/>
              <a:t>लगातार और नियमित शारीरिक व्यायाम, प्रतिरक्षा प्रणाली को बढ़ा देता है </a:t>
            </a:r>
            <a:r>
              <a:rPr lang="en-US" sz="2400" dirty="0" smtClean="0"/>
              <a:t>I</a:t>
            </a:r>
          </a:p>
          <a:p>
            <a:pPr>
              <a:buFont typeface="Arial" pitchFamily="34" charset="0"/>
              <a:buChar char="•"/>
            </a:pPr>
            <a:r>
              <a:rPr lang="en-US" sz="2400" dirty="0" smtClean="0"/>
              <a:t>     </a:t>
            </a:r>
            <a:r>
              <a:rPr lang="hi-IN" sz="2400" dirty="0" smtClean="0"/>
              <a:t>यह</a:t>
            </a:r>
            <a:r>
              <a:rPr lang="en-US" sz="2400" dirty="0" smtClean="0"/>
              <a:t>  </a:t>
            </a:r>
            <a:r>
              <a:rPr lang="hi-IN" sz="2400" dirty="0" smtClean="0"/>
              <a:t>हृदय रोग, रक्तवाहिका रोग, टाइप 2 मधुमेह और मोटापा जैसे समृद्धि के रोगों को रोकने में मदद करता है।</a:t>
            </a:r>
            <a:endParaRPr lang="en-US" sz="2400" baseline="30000" dirty="0" smtClean="0"/>
          </a:p>
          <a:p>
            <a:pPr>
              <a:buFont typeface="Arial" pitchFamily="34" charset="0"/>
              <a:buChar char="•"/>
            </a:pPr>
            <a:r>
              <a:rPr lang="hi-IN" sz="2400" dirty="0" smtClean="0"/>
              <a:t> </a:t>
            </a:r>
            <a:r>
              <a:rPr lang="en-US" sz="2400" dirty="0" smtClean="0"/>
              <a:t>   </a:t>
            </a:r>
            <a:r>
              <a:rPr lang="hi-IN" sz="2400" dirty="0" smtClean="0"/>
              <a:t>यह मानसिक स्वस्थ को सुधारता है और तनाव को रोकने में मदद करता है।</a:t>
            </a:r>
            <a:endParaRPr lang="en-US" sz="2800" dirty="0"/>
          </a:p>
        </p:txBody>
      </p:sp>
      <p:pic>
        <p:nvPicPr>
          <p:cNvPr id="4" name="Picture 8" descr="Learn the Facts of Childhood Obesity"/>
          <p:cNvPicPr>
            <a:picLocks noChangeAspect="1" noChangeArrowheads="1"/>
          </p:cNvPicPr>
          <p:nvPr/>
        </p:nvPicPr>
        <p:blipFill>
          <a:blip r:embed="rId2"/>
          <a:srcRect/>
          <a:stretch>
            <a:fillRect/>
          </a:stretch>
        </p:blipFill>
        <p:spPr bwMode="auto">
          <a:xfrm>
            <a:off x="4343400" y="3352800"/>
            <a:ext cx="4572000" cy="3048000"/>
          </a:xfrm>
          <a:prstGeom prst="rect">
            <a:avLst/>
          </a:prstGeom>
          <a:ln>
            <a:noFill/>
          </a:ln>
          <a:effectLst>
            <a:softEdge rad="112500"/>
          </a:effectLst>
        </p:spPr>
      </p:pic>
      <p:pic>
        <p:nvPicPr>
          <p:cNvPr id="5" name="Picture 6" descr="C:\Users\user\Desktop\download.jpg"/>
          <p:cNvPicPr>
            <a:picLocks noChangeAspect="1" noChangeArrowheads="1"/>
          </p:cNvPicPr>
          <p:nvPr/>
        </p:nvPicPr>
        <p:blipFill>
          <a:blip r:embed="rId3"/>
          <a:srcRect/>
          <a:stretch>
            <a:fillRect/>
          </a:stretch>
        </p:blipFill>
        <p:spPr bwMode="auto">
          <a:xfrm>
            <a:off x="228600" y="3657600"/>
            <a:ext cx="3962400" cy="2667000"/>
          </a:xfrm>
          <a:prstGeom prst="rect">
            <a:avLst/>
          </a:prstGeom>
          <a:ln>
            <a:noFill/>
          </a:ln>
          <a:effectLst>
            <a:softEdge rad="112500"/>
          </a:effectLst>
        </p:spPr>
      </p:pic>
    </p:spTree>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22685"/>
          </a:xfrm>
          <a:prstGeom prst="rect">
            <a:avLst/>
          </a:prstGeom>
        </p:spPr>
        <p:txBody>
          <a:bodyPr wrap="square">
            <a:spAutoFit/>
          </a:bodyPr>
          <a:lstStyle/>
          <a:p>
            <a:pPr>
              <a:buFont typeface="Arial" pitchFamily="34" charset="0"/>
              <a:buChar char="•"/>
            </a:pPr>
            <a:r>
              <a:rPr lang="en-US" sz="2400" dirty="0" smtClean="0"/>
              <a:t>      </a:t>
            </a:r>
            <a:r>
              <a:rPr lang="hi-IN" sz="2800" dirty="0" smtClean="0"/>
              <a:t>व्यायाम द्वारा शरीर में लघुता उत्पन्न होती है </a:t>
            </a:r>
            <a:r>
              <a:rPr lang="en-US" sz="2800" dirty="0" smtClean="0"/>
              <a:t>I</a:t>
            </a:r>
          </a:p>
          <a:p>
            <a:pPr>
              <a:buFont typeface="Arial" pitchFamily="34" charset="0"/>
              <a:buChar char="•"/>
            </a:pPr>
            <a:endParaRPr lang="en-US" sz="2400" dirty="0" smtClean="0"/>
          </a:p>
          <a:p>
            <a:pPr>
              <a:buFont typeface="Arial" pitchFamily="34" charset="0"/>
              <a:buChar char="•"/>
            </a:pPr>
            <a:r>
              <a:rPr lang="en-US" sz="2800" dirty="0" smtClean="0"/>
              <a:t>    </a:t>
            </a:r>
            <a:r>
              <a:rPr lang="hi-IN" sz="2800" dirty="0" smtClean="0"/>
              <a:t>शरीर में कार्य करने की शक्ति </a:t>
            </a:r>
            <a:r>
              <a:rPr lang="en-US" sz="2800" dirty="0" smtClean="0"/>
              <a:t>,</a:t>
            </a:r>
            <a:r>
              <a:rPr lang="hi-IN" sz="2800" dirty="0" smtClean="0"/>
              <a:t>दुख को सहन करने की क्षमता में वृद्धि</a:t>
            </a:r>
            <a:r>
              <a:rPr lang="en-US" sz="2800" dirty="0" smtClean="0"/>
              <a:t>, </a:t>
            </a:r>
            <a:r>
              <a:rPr lang="hi-IN" sz="2800" dirty="0" smtClean="0"/>
              <a:t>दोषों का क्षय व अग्नि की वृद्धि होती है</a:t>
            </a:r>
            <a:r>
              <a:rPr lang="en-US" sz="2800" dirty="0" smtClean="0"/>
              <a:t> I</a:t>
            </a:r>
          </a:p>
          <a:p>
            <a:pPr>
              <a:buFont typeface="Arial" pitchFamily="34" charset="0"/>
              <a:buChar char="•"/>
            </a:pPr>
            <a:endParaRPr lang="en-US" sz="2800" dirty="0" smtClean="0"/>
          </a:p>
          <a:p>
            <a:pPr>
              <a:buFont typeface="Arial" pitchFamily="34" charset="0"/>
              <a:buChar char="•"/>
            </a:pPr>
            <a:r>
              <a:rPr lang="en-US" sz="2400" dirty="0" smtClean="0"/>
              <a:t>      </a:t>
            </a:r>
            <a:r>
              <a:rPr lang="hi-IN" sz="2800" dirty="0" smtClean="0"/>
              <a:t>व्यायाम द्वारा शरीर का उपचय </a:t>
            </a:r>
            <a:r>
              <a:rPr lang="en-US" sz="2800" dirty="0" smtClean="0"/>
              <a:t>(</a:t>
            </a:r>
            <a:r>
              <a:rPr lang="hi-IN" sz="2800" dirty="0" smtClean="0"/>
              <a:t>पुष्टि</a:t>
            </a:r>
            <a:r>
              <a:rPr lang="en-US" sz="2800" dirty="0" smtClean="0"/>
              <a:t>) ,</a:t>
            </a:r>
            <a:r>
              <a:rPr lang="hi-IN" sz="2800" dirty="0" smtClean="0"/>
              <a:t>अंगों में कांति उत्पन्न होती है</a:t>
            </a:r>
            <a:r>
              <a:rPr lang="en-US" sz="2800" dirty="0" smtClean="0"/>
              <a:t>,</a:t>
            </a:r>
            <a:r>
              <a:rPr lang="hi-IN" sz="2800" dirty="0" smtClean="0"/>
              <a:t> तथा अंग सुसंगठित हो जाते हैं </a:t>
            </a:r>
            <a:r>
              <a:rPr lang="en-US" sz="2800" dirty="0" smtClean="0"/>
              <a:t>I  </a:t>
            </a:r>
            <a:r>
              <a:rPr lang="hi-IN" sz="2800" dirty="0" smtClean="0"/>
              <a:t>अग्नि दीप्त होती है </a:t>
            </a:r>
            <a:r>
              <a:rPr lang="en-US" sz="2800" dirty="0" smtClean="0"/>
              <a:t>I  </a:t>
            </a:r>
            <a:r>
              <a:rPr lang="hi-IN" sz="2800" dirty="0" smtClean="0"/>
              <a:t>आलस</a:t>
            </a:r>
            <a:r>
              <a:rPr lang="en-US" sz="2800" dirty="0" smtClean="0"/>
              <a:t>   </a:t>
            </a:r>
            <a:r>
              <a:rPr lang="hi-IN" sz="2800" dirty="0" smtClean="0"/>
              <a:t> नष्ट </a:t>
            </a:r>
            <a:r>
              <a:rPr lang="en-US" sz="2800" dirty="0" smtClean="0"/>
              <a:t>  </a:t>
            </a:r>
            <a:r>
              <a:rPr lang="hi-IN" sz="2800" dirty="0" smtClean="0"/>
              <a:t>होता </a:t>
            </a:r>
            <a:r>
              <a:rPr lang="en-US" sz="2800" dirty="0" smtClean="0"/>
              <a:t>   </a:t>
            </a:r>
            <a:r>
              <a:rPr lang="hi-IN" sz="2800" dirty="0" smtClean="0"/>
              <a:t>है</a:t>
            </a:r>
            <a:r>
              <a:rPr lang="en-US" sz="2800" dirty="0" smtClean="0"/>
              <a:t> I</a:t>
            </a:r>
          </a:p>
          <a:p>
            <a:pPr>
              <a:buFont typeface="Arial" pitchFamily="34" charset="0"/>
              <a:buChar char="•"/>
            </a:pPr>
            <a:endParaRPr lang="en-US" sz="2800" dirty="0" smtClean="0"/>
          </a:p>
          <a:p>
            <a:pPr>
              <a:buFont typeface="Arial" pitchFamily="34" charset="0"/>
              <a:buChar char="•"/>
            </a:pPr>
            <a:r>
              <a:rPr lang="hi-IN" sz="2400" dirty="0" smtClean="0"/>
              <a:t> </a:t>
            </a:r>
            <a:r>
              <a:rPr lang="en-US" sz="2400" dirty="0" smtClean="0"/>
              <a:t>   </a:t>
            </a:r>
            <a:r>
              <a:rPr lang="hi-IN" sz="2800" dirty="0" smtClean="0"/>
              <a:t>शरीर में स्थिरता </a:t>
            </a:r>
            <a:r>
              <a:rPr lang="en-US" sz="2800" dirty="0" smtClean="0"/>
              <a:t>, </a:t>
            </a:r>
            <a:r>
              <a:rPr lang="hi-IN" sz="2800" dirty="0" smtClean="0"/>
              <a:t>लघुता व शुद्धि उत्पन्न होती है</a:t>
            </a:r>
            <a:r>
              <a:rPr lang="en-US" sz="2800" dirty="0" smtClean="0"/>
              <a:t> I  </a:t>
            </a:r>
            <a:r>
              <a:rPr lang="hi-IN" sz="2800" dirty="0" smtClean="0"/>
              <a:t>शरीर में </a:t>
            </a:r>
            <a:r>
              <a:rPr lang="en-US" sz="2800" dirty="0" smtClean="0"/>
              <a:t> </a:t>
            </a:r>
            <a:r>
              <a:rPr lang="hi-IN" sz="2800" dirty="0" smtClean="0"/>
              <a:t>श्रम</a:t>
            </a:r>
            <a:r>
              <a:rPr lang="en-US" sz="2800" dirty="0" smtClean="0"/>
              <a:t> ,   </a:t>
            </a:r>
            <a:r>
              <a:rPr lang="hi-IN" sz="2800" dirty="0" smtClean="0"/>
              <a:t>क्लम</a:t>
            </a:r>
            <a:r>
              <a:rPr lang="en-US" sz="2800" dirty="0" smtClean="0"/>
              <a:t>,  </a:t>
            </a:r>
            <a:r>
              <a:rPr lang="hi-IN" sz="2800" dirty="0" smtClean="0"/>
              <a:t>पिपासा</a:t>
            </a:r>
            <a:r>
              <a:rPr lang="en-US" sz="2800" dirty="0" smtClean="0"/>
              <a:t>  , </a:t>
            </a:r>
            <a:r>
              <a:rPr lang="hi-IN" sz="2800" dirty="0" smtClean="0"/>
              <a:t>उष्णता व शीतता</a:t>
            </a:r>
            <a:r>
              <a:rPr lang="en-US" sz="2800" dirty="0" smtClean="0"/>
              <a:t>  </a:t>
            </a:r>
            <a:r>
              <a:rPr lang="hi-IN" sz="2800" dirty="0" smtClean="0"/>
              <a:t>को सहन करने की क्षमता</a:t>
            </a:r>
            <a:r>
              <a:rPr lang="en-US" sz="2800" dirty="0" smtClean="0"/>
              <a:t>,  </a:t>
            </a:r>
            <a:r>
              <a:rPr lang="hi-IN" sz="2800" dirty="0" smtClean="0"/>
              <a:t>व्यायाम से उत्तम  आरोग्य की प्राप्ति होती है </a:t>
            </a:r>
            <a:r>
              <a:rPr lang="en-US" sz="2800" dirty="0" smtClean="0"/>
              <a:t>I</a:t>
            </a:r>
          </a:p>
          <a:p>
            <a:pPr>
              <a:buFont typeface="Arial" pitchFamily="34" charset="0"/>
              <a:buChar char="•"/>
            </a:pPr>
            <a:endParaRPr lang="en-US" sz="2800" dirty="0" smtClean="0"/>
          </a:p>
          <a:p>
            <a:pPr>
              <a:buFont typeface="Arial" pitchFamily="34" charset="0"/>
              <a:buChar char="•"/>
            </a:pPr>
            <a:r>
              <a:rPr lang="en-US" sz="2800" dirty="0" smtClean="0"/>
              <a:t>     </a:t>
            </a:r>
            <a:r>
              <a:rPr lang="hi-IN" sz="2800" dirty="0" smtClean="0"/>
              <a:t>स्थुलता को कम करने के लिए व्यायाम के समान दूसरा उपाय नहीं है</a:t>
            </a:r>
            <a:r>
              <a:rPr lang="en-US" sz="2800" dirty="0" smtClean="0"/>
              <a:t> I</a:t>
            </a:r>
            <a:endParaRPr lang="en-US" sz="2800" dirty="0"/>
          </a:p>
        </p:txBody>
      </p:sp>
    </p:spTree>
  </p:cSld>
  <p:clrMapOvr>
    <a:masterClrMapping/>
  </p:clrMapOvr>
  <p:transition spd="slow">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2076748"/>
          </a:xfrm>
          <a:prstGeom prst="rect">
            <a:avLst/>
          </a:prstGeom>
        </p:spPr>
        <p:txBody>
          <a:bodyPr wrap="square">
            <a:spAutoFit/>
          </a:bodyPr>
          <a:lstStyle/>
          <a:p>
            <a:r>
              <a:rPr lang="en-US" sz="4000" b="1" i="1" u="sng" dirty="0" smtClean="0">
                <a:solidFill>
                  <a:schemeClr val="accent4">
                    <a:lumMod val="75000"/>
                  </a:schemeClr>
                </a:solidFill>
              </a:rPr>
              <a:t>ADVERSE EFFECTS OF OVER-EXERCISE:</a:t>
            </a:r>
            <a:r>
              <a:rPr lang="en-US" sz="2400" b="1" i="1" u="sng" dirty="0" smtClean="0">
                <a:solidFill>
                  <a:schemeClr val="accent4">
                    <a:lumMod val="75000"/>
                  </a:schemeClr>
                </a:solidFill>
              </a:rPr>
              <a:t> </a:t>
            </a:r>
            <a:br>
              <a:rPr lang="en-US" sz="2400" b="1" i="1" u="sng" dirty="0" smtClean="0">
                <a:solidFill>
                  <a:schemeClr val="accent4">
                    <a:lumMod val="75000"/>
                  </a:schemeClr>
                </a:solidFill>
              </a:rPr>
            </a:br>
            <a:r>
              <a:rPr lang="en-US" sz="2000" b="1" i="1" u="sng" dirty="0" smtClean="0"/>
              <a:t/>
            </a:r>
            <a:br>
              <a:rPr lang="en-US" sz="2000" b="1" i="1" u="sng" dirty="0" smtClean="0"/>
            </a:br>
            <a:r>
              <a:rPr lang="en-US" sz="2400" b="1" i="1" dirty="0" smtClean="0"/>
              <a:t>    1 </a:t>
            </a:r>
            <a:r>
              <a:rPr lang="hi-IN" sz="3200" u="sng" dirty="0" smtClean="0"/>
              <a:t>तृष्णा क्षयः </a:t>
            </a:r>
            <a:r>
              <a:rPr lang="hi-IN" sz="3200" dirty="0" smtClean="0"/>
              <a:t>प्रतमको रक्तपित्तं श्रमः क्लमः</a:t>
            </a:r>
            <a:r>
              <a:rPr lang="en-US" sz="3200" dirty="0" smtClean="0"/>
              <a:t>I</a:t>
            </a:r>
            <a:r>
              <a:rPr lang="hi-IN" sz="3200" dirty="0" smtClean="0"/>
              <a:t/>
            </a:r>
            <a:br>
              <a:rPr lang="hi-IN" sz="3200" dirty="0" smtClean="0"/>
            </a:br>
            <a:r>
              <a:rPr lang="en-US" sz="3200" dirty="0" smtClean="0"/>
              <a:t>  </a:t>
            </a:r>
            <a:r>
              <a:rPr lang="hi-IN" sz="3200" dirty="0" smtClean="0"/>
              <a:t>अतिव्यायामतः कासो ज्वरश्छर्दिच्श्र जायते</a:t>
            </a:r>
            <a:r>
              <a:rPr lang="hi-IN" sz="2800" dirty="0" smtClean="0"/>
              <a:t> </a:t>
            </a:r>
            <a:r>
              <a:rPr lang="en-US" sz="2800" dirty="0" smtClean="0"/>
              <a:t>II</a:t>
            </a:r>
            <a:r>
              <a:rPr lang="hi-IN" sz="2400" dirty="0" smtClean="0"/>
              <a:t>   </a:t>
            </a:r>
            <a:endParaRPr lang="en-US" sz="2400" dirty="0"/>
          </a:p>
        </p:txBody>
      </p:sp>
      <p:sp>
        <p:nvSpPr>
          <p:cNvPr id="3" name="Rectangle 2"/>
          <p:cNvSpPr/>
          <p:nvPr/>
        </p:nvSpPr>
        <p:spPr>
          <a:xfrm>
            <a:off x="228600" y="2590800"/>
            <a:ext cx="8915400" cy="584775"/>
          </a:xfrm>
          <a:prstGeom prst="rect">
            <a:avLst/>
          </a:prstGeom>
        </p:spPr>
        <p:txBody>
          <a:bodyPr wrap="square">
            <a:spAutoFit/>
          </a:bodyPr>
          <a:lstStyle/>
          <a:p>
            <a:r>
              <a:rPr lang="en-US" sz="3200" b="1" i="1" u="sng" dirty="0" smtClean="0">
                <a:solidFill>
                  <a:srgbClr val="00B0F0"/>
                </a:solidFill>
              </a:rPr>
              <a:t>Those who indulge in too much of exercise daily,  </a:t>
            </a:r>
            <a:endParaRPr lang="en-US" sz="3200" b="1" i="1" u="sng" dirty="0">
              <a:solidFill>
                <a:srgbClr val="00B0F0"/>
              </a:solidFill>
            </a:endParaRPr>
          </a:p>
        </p:txBody>
      </p:sp>
      <p:sp>
        <p:nvSpPr>
          <p:cNvPr id="5" name="Rectangle 4"/>
          <p:cNvSpPr/>
          <p:nvPr/>
        </p:nvSpPr>
        <p:spPr>
          <a:xfrm>
            <a:off x="152400" y="3276600"/>
            <a:ext cx="8991600" cy="646331"/>
          </a:xfrm>
          <a:prstGeom prst="rect">
            <a:avLst/>
          </a:prstGeom>
        </p:spPr>
        <p:txBody>
          <a:bodyPr wrap="square">
            <a:spAutoFit/>
          </a:bodyPr>
          <a:lstStyle/>
          <a:p>
            <a:pPr fontAlgn="base"/>
            <a:r>
              <a:rPr lang="en-US" sz="3600" b="1" i="1" dirty="0" smtClean="0">
                <a:solidFill>
                  <a:srgbClr val="FF0000"/>
                </a:solidFill>
              </a:rPr>
              <a:t>   </a:t>
            </a:r>
            <a:r>
              <a:rPr lang="hi-IN" sz="3600" b="1" i="1" u="sng" dirty="0" smtClean="0">
                <a:solidFill>
                  <a:srgbClr val="FFFF00"/>
                </a:solidFill>
              </a:rPr>
              <a:t>ज्यादा व्यायाम भी हो सकता है खतरनाक </a:t>
            </a:r>
            <a:endParaRPr lang="hi-IN" sz="3600" b="1" i="1" u="sng" dirty="0">
              <a:solidFill>
                <a:srgbClr val="FFFF00"/>
              </a:solidFill>
            </a:endParaRPr>
          </a:p>
        </p:txBody>
      </p:sp>
      <p:sp>
        <p:nvSpPr>
          <p:cNvPr id="6" name="Rectangle 5"/>
          <p:cNvSpPr/>
          <p:nvPr/>
        </p:nvSpPr>
        <p:spPr>
          <a:xfrm>
            <a:off x="0" y="4114800"/>
            <a:ext cx="9144000" cy="461665"/>
          </a:xfrm>
          <a:prstGeom prst="rect">
            <a:avLst/>
          </a:prstGeom>
        </p:spPr>
        <p:txBody>
          <a:bodyPr wrap="square">
            <a:spAutoFit/>
          </a:bodyPr>
          <a:lstStyle/>
          <a:p>
            <a:pPr fontAlgn="base"/>
            <a:endParaRPr lang="hi-IN" sz="2400" dirty="0"/>
          </a:p>
        </p:txBody>
      </p:sp>
      <p:pic>
        <p:nvPicPr>
          <p:cNvPr id="7" name="Picture 12" descr="6 Best Home-Based Exercises for Men"/>
          <p:cNvPicPr>
            <a:picLocks noChangeAspect="1" noChangeArrowheads="1"/>
          </p:cNvPicPr>
          <p:nvPr/>
        </p:nvPicPr>
        <p:blipFill>
          <a:blip r:embed="rId2"/>
          <a:srcRect/>
          <a:stretch>
            <a:fillRect/>
          </a:stretch>
        </p:blipFill>
        <p:spPr bwMode="auto">
          <a:xfrm>
            <a:off x="1524000" y="4038600"/>
            <a:ext cx="6172200" cy="2514600"/>
          </a:xfrm>
          <a:prstGeom prst="rect">
            <a:avLst/>
          </a:prstGeom>
          <a:ln>
            <a:noFill/>
          </a:ln>
          <a:effectLst>
            <a:softEdge rad="112500"/>
          </a:effectLst>
        </p:spPr>
      </p:pic>
      <p:sp>
        <p:nvSpPr>
          <p:cNvPr id="8" name="Rectangle 7"/>
          <p:cNvSpPr/>
          <p:nvPr/>
        </p:nvSpPr>
        <p:spPr>
          <a:xfrm>
            <a:off x="6705600" y="2209800"/>
            <a:ext cx="1824538" cy="461665"/>
          </a:xfrm>
          <a:prstGeom prst="rect">
            <a:avLst/>
          </a:prstGeom>
        </p:spPr>
        <p:txBody>
          <a:bodyPr wrap="none">
            <a:spAutoFit/>
          </a:bodyPr>
          <a:lstStyle/>
          <a:p>
            <a:r>
              <a:rPr lang="hi-IN" sz="2000" dirty="0" smtClean="0"/>
              <a:t>अ०ह्र०सू० 2</a:t>
            </a:r>
            <a:r>
              <a:rPr lang="en-US" sz="2400" dirty="0" smtClean="0"/>
              <a:t>/13</a:t>
            </a:r>
            <a:endParaRPr lang="en-US" sz="2400" dirty="0"/>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01000" cy="830997"/>
          </a:xfrm>
          <a:prstGeom prst="rect">
            <a:avLst/>
          </a:prstGeom>
        </p:spPr>
        <p:txBody>
          <a:bodyPr wrap="square">
            <a:spAutoFit/>
          </a:bodyPr>
          <a:lstStyle/>
          <a:p>
            <a:r>
              <a:rPr lang="en-US" sz="4800" b="1" i="1" dirty="0" smtClean="0">
                <a:solidFill>
                  <a:srgbClr val="0070C0"/>
                </a:solidFill>
              </a:rPr>
              <a:t>   </a:t>
            </a:r>
            <a:r>
              <a:rPr lang="hi-IN" sz="4800" b="1" i="1" u="sng" dirty="0" smtClean="0">
                <a:solidFill>
                  <a:srgbClr val="0070C0"/>
                </a:solidFill>
              </a:rPr>
              <a:t>दिने दिने चर्या दिनचर्या</a:t>
            </a:r>
            <a:r>
              <a:rPr lang="en-US" sz="4800" b="1" i="1" u="sng" dirty="0" smtClean="0">
                <a:solidFill>
                  <a:srgbClr val="0070C0"/>
                </a:solidFill>
              </a:rPr>
              <a:t>  </a:t>
            </a:r>
            <a:r>
              <a:rPr lang="hi-IN" sz="4800" b="1" i="1" u="sng" dirty="0" smtClean="0">
                <a:solidFill>
                  <a:srgbClr val="0070C0"/>
                </a:solidFill>
              </a:rPr>
              <a:t>।</a:t>
            </a:r>
            <a:endParaRPr lang="en-US" sz="4800" b="1" i="1" u="sng" dirty="0">
              <a:solidFill>
                <a:srgbClr val="0070C0"/>
              </a:solidFill>
            </a:endParaRPr>
          </a:p>
        </p:txBody>
      </p:sp>
      <p:sp>
        <p:nvSpPr>
          <p:cNvPr id="3" name="Rectangle 2"/>
          <p:cNvSpPr/>
          <p:nvPr/>
        </p:nvSpPr>
        <p:spPr>
          <a:xfrm>
            <a:off x="4419600" y="2209800"/>
            <a:ext cx="1904689" cy="461665"/>
          </a:xfrm>
          <a:prstGeom prst="rect">
            <a:avLst/>
          </a:prstGeom>
        </p:spPr>
        <p:txBody>
          <a:bodyPr wrap="square">
            <a:spAutoFit/>
          </a:bodyPr>
          <a:lstStyle/>
          <a:p>
            <a:r>
              <a:rPr lang="hi-IN" sz="2400" dirty="0" smtClean="0"/>
              <a:t>अ०ह्र०सू० 2/1</a:t>
            </a:r>
            <a:endParaRPr lang="en-US" sz="2400" dirty="0"/>
          </a:p>
        </p:txBody>
      </p:sp>
      <p:sp>
        <p:nvSpPr>
          <p:cNvPr id="4" name="Rectangle 3"/>
          <p:cNvSpPr/>
          <p:nvPr/>
        </p:nvSpPr>
        <p:spPr>
          <a:xfrm>
            <a:off x="6181501" y="2209800"/>
            <a:ext cx="2962499" cy="461665"/>
          </a:xfrm>
          <a:prstGeom prst="rect">
            <a:avLst/>
          </a:prstGeom>
        </p:spPr>
        <p:txBody>
          <a:bodyPr wrap="square">
            <a:spAutoFit/>
          </a:bodyPr>
          <a:lstStyle/>
          <a:p>
            <a:r>
              <a:rPr lang="en-US" sz="2000" dirty="0" smtClean="0"/>
              <a:t> </a:t>
            </a:r>
            <a:r>
              <a:rPr lang="en-US" sz="2400" dirty="0" smtClean="0"/>
              <a:t>(</a:t>
            </a:r>
            <a:r>
              <a:rPr lang="hi-IN" sz="2400" dirty="0" smtClean="0"/>
              <a:t>सर्वांग सुंदर टीका</a:t>
            </a:r>
            <a:r>
              <a:rPr lang="en-US" sz="2400" dirty="0" smtClean="0"/>
              <a:t>)</a:t>
            </a:r>
            <a:endParaRPr lang="en-US" sz="2400" dirty="0"/>
          </a:p>
        </p:txBody>
      </p:sp>
      <p:sp>
        <p:nvSpPr>
          <p:cNvPr id="5" name="Rectangle 4"/>
          <p:cNvSpPr/>
          <p:nvPr/>
        </p:nvSpPr>
        <p:spPr>
          <a:xfrm>
            <a:off x="228600" y="3200400"/>
            <a:ext cx="8915400" cy="1569660"/>
          </a:xfrm>
          <a:prstGeom prst="rect">
            <a:avLst/>
          </a:prstGeom>
        </p:spPr>
        <p:txBody>
          <a:bodyPr wrap="square">
            <a:spAutoFit/>
          </a:bodyPr>
          <a:lstStyle/>
          <a:p>
            <a:r>
              <a:rPr lang="hi-IN" sz="3200" dirty="0" smtClean="0"/>
              <a:t>मनुष्य को स्वस्थ रहने के लिए जिस आचरण का अपने जीवन में प्रत्येक दिन पालन या निर्वाह करना चाहिए वह </a:t>
            </a:r>
            <a:r>
              <a:rPr lang="en-US" sz="3200" dirty="0" smtClean="0"/>
              <a:t> </a:t>
            </a:r>
            <a:r>
              <a:rPr lang="hi-IN" sz="3200" dirty="0" smtClean="0"/>
              <a:t>आचरण दिनचर्या कहलाता है</a:t>
            </a:r>
            <a:r>
              <a:rPr lang="en-US" sz="3200" dirty="0" smtClean="0"/>
              <a:t> I</a:t>
            </a:r>
            <a:endParaRPr lang="en-US" sz="3200" dirty="0"/>
          </a:p>
        </p:txBody>
      </p:sp>
    </p:spTree>
  </p:cSld>
  <p:clrMapOvr>
    <a:masterClrMapping/>
  </p:clrMapOvr>
  <p:transition spd="slow">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r>
              <a:rPr lang="en-US" sz="3600" b="1" i="1" u="sng" dirty="0" smtClean="0"/>
              <a:t> Asana</a:t>
            </a:r>
            <a:r>
              <a:rPr lang="en-US" sz="3600" b="1" i="1" dirty="0" smtClean="0"/>
              <a:t>        </a:t>
            </a:r>
            <a:r>
              <a:rPr lang="en-US" sz="2800" dirty="0" smtClean="0"/>
              <a:t>Ayurveda recommends </a:t>
            </a:r>
            <a:r>
              <a:rPr lang="en-US" sz="3200" dirty="0" smtClean="0"/>
              <a:t>practicing</a:t>
            </a:r>
            <a:r>
              <a:rPr lang="en-US" sz="2800" dirty="0" smtClean="0"/>
              <a:t> 10-30 minutes of doshic balancing asana in the morning to assist in increasing circulation, cultivating balance, improving flexibility and building strength in both the body and mind.</a:t>
            </a:r>
            <a:endParaRPr lang="en-US" sz="2800" dirty="0"/>
          </a:p>
        </p:txBody>
      </p:sp>
      <p:sp>
        <p:nvSpPr>
          <p:cNvPr id="100356" name="AutoShape 4" descr="Ayurveda and Asana: Best Yoga Poses for Your Dosh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0357" name="Picture 5" descr="C:\Users\user\Downloads\ANJANI\download (5).jpg"/>
          <p:cNvPicPr>
            <a:picLocks noChangeAspect="1" noChangeArrowheads="1"/>
          </p:cNvPicPr>
          <p:nvPr/>
        </p:nvPicPr>
        <p:blipFill>
          <a:blip r:embed="rId2"/>
          <a:srcRect/>
          <a:stretch>
            <a:fillRect/>
          </a:stretch>
        </p:blipFill>
        <p:spPr bwMode="auto">
          <a:xfrm>
            <a:off x="228600" y="2057400"/>
            <a:ext cx="3962400" cy="2133600"/>
          </a:xfrm>
          <a:prstGeom prst="rect">
            <a:avLst/>
          </a:prstGeom>
          <a:ln>
            <a:noFill/>
          </a:ln>
          <a:effectLst>
            <a:softEdge rad="112500"/>
          </a:effectLst>
        </p:spPr>
      </p:pic>
      <p:pic>
        <p:nvPicPr>
          <p:cNvPr id="100358" name="Picture 6" descr="C:\Users\user\Downloads\ANJANI\download (6).jpg"/>
          <p:cNvPicPr>
            <a:picLocks noChangeAspect="1" noChangeArrowheads="1"/>
          </p:cNvPicPr>
          <p:nvPr/>
        </p:nvPicPr>
        <p:blipFill>
          <a:blip r:embed="rId3"/>
          <a:srcRect/>
          <a:stretch>
            <a:fillRect/>
          </a:stretch>
        </p:blipFill>
        <p:spPr bwMode="auto">
          <a:xfrm>
            <a:off x="5181600" y="2057400"/>
            <a:ext cx="3581400" cy="2133600"/>
          </a:xfrm>
          <a:prstGeom prst="rect">
            <a:avLst/>
          </a:prstGeom>
          <a:ln>
            <a:noFill/>
          </a:ln>
          <a:effectLst>
            <a:softEdge rad="112500"/>
          </a:effectLst>
        </p:spPr>
      </p:pic>
      <p:pic>
        <p:nvPicPr>
          <p:cNvPr id="100359" name="Picture 7" descr="C:\Users\user\Downloads\ANJANI\download (7).jpg"/>
          <p:cNvPicPr>
            <a:picLocks noChangeAspect="1" noChangeArrowheads="1"/>
          </p:cNvPicPr>
          <p:nvPr/>
        </p:nvPicPr>
        <p:blipFill>
          <a:blip r:embed="rId4"/>
          <a:srcRect/>
          <a:stretch>
            <a:fillRect/>
          </a:stretch>
        </p:blipFill>
        <p:spPr bwMode="auto">
          <a:xfrm>
            <a:off x="2743200" y="4191000"/>
            <a:ext cx="4114800" cy="2505075"/>
          </a:xfrm>
          <a:prstGeom prst="rect">
            <a:avLst/>
          </a:prstGeom>
          <a:ln>
            <a:noFill/>
          </a:ln>
          <a:effectLst>
            <a:softEdge rad="112500"/>
          </a:effectLst>
        </p:spPr>
      </p:pic>
    </p:spTree>
  </p:cSld>
  <p:clrMapOvr>
    <a:masterClrMapping/>
  </p:clrMapOvr>
  <p:transition spd="slow">
    <p:cover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293209"/>
          </a:xfrm>
          <a:prstGeom prst="rect">
            <a:avLst/>
          </a:prstGeom>
        </p:spPr>
        <p:txBody>
          <a:bodyPr wrap="square">
            <a:spAutoFit/>
          </a:bodyPr>
          <a:lstStyle/>
          <a:p>
            <a:r>
              <a:rPr lang="en-US" sz="2000" dirty="0" smtClean="0"/>
              <a:t> </a:t>
            </a:r>
            <a:r>
              <a:rPr lang="en-US" sz="4000" b="1" i="1" u="sng" dirty="0" smtClean="0"/>
              <a:t>Pranayama   </a:t>
            </a:r>
            <a:r>
              <a:rPr lang="en-US" sz="2800" dirty="0" smtClean="0"/>
              <a:t>Breathing exercises are known in Sanskrit as pranayama. Prana is the breath, it is our ‘life force energy’ and ayam means ‘to control’. We need prana in order to fulfill our dharma and accomplish goals. We need ayam to control the breath, or prana, and direct our energy where we need it to go. When pranayama is practiced daily, the mind awakens, energy is cultivated and balance is maintained</a:t>
            </a:r>
            <a:endParaRPr lang="en-US" dirty="0"/>
          </a:p>
        </p:txBody>
      </p:sp>
      <p:pic>
        <p:nvPicPr>
          <p:cNvPr id="1025" name="Picture 1" descr="C:\Users\user\Downloads\ANJANI\download (8).jpg"/>
          <p:cNvPicPr>
            <a:picLocks noChangeAspect="1" noChangeArrowheads="1"/>
          </p:cNvPicPr>
          <p:nvPr/>
        </p:nvPicPr>
        <p:blipFill>
          <a:blip r:embed="rId2"/>
          <a:srcRect/>
          <a:stretch>
            <a:fillRect/>
          </a:stretch>
        </p:blipFill>
        <p:spPr bwMode="auto">
          <a:xfrm>
            <a:off x="381000" y="3200400"/>
            <a:ext cx="4191000" cy="3429000"/>
          </a:xfrm>
          <a:prstGeom prst="rect">
            <a:avLst/>
          </a:prstGeom>
          <a:ln>
            <a:noFill/>
          </a:ln>
          <a:effectLst>
            <a:softEdge rad="112500"/>
          </a:effectLst>
        </p:spPr>
      </p:pic>
      <p:sp>
        <p:nvSpPr>
          <p:cNvPr id="1027" name="AutoShape 3" descr="Pranayama Yoga Breathing Benefits For Health | Femin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C:\Users\user\Downloads\ANJANI\download (9).jpg"/>
          <p:cNvPicPr>
            <a:picLocks noChangeAspect="1" noChangeArrowheads="1"/>
          </p:cNvPicPr>
          <p:nvPr/>
        </p:nvPicPr>
        <p:blipFill>
          <a:blip r:embed="rId3"/>
          <a:srcRect/>
          <a:stretch>
            <a:fillRect/>
          </a:stretch>
        </p:blipFill>
        <p:spPr bwMode="auto">
          <a:xfrm>
            <a:off x="4572000" y="3276600"/>
            <a:ext cx="4572000" cy="3276600"/>
          </a:xfrm>
          <a:prstGeom prst="rect">
            <a:avLst/>
          </a:prstGeom>
          <a:ln>
            <a:noFill/>
          </a:ln>
          <a:effectLst>
            <a:softEdge rad="112500"/>
          </a:effectLst>
        </p:spPr>
      </p:pic>
    </p:spTree>
  </p:cSld>
  <p:clrMapOvr>
    <a:masterClrMapping/>
  </p:clrMapOvr>
  <p:transition spd="slow">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62760"/>
          </a:xfrm>
          <a:prstGeom prst="rect">
            <a:avLst/>
          </a:prstGeom>
        </p:spPr>
        <p:txBody>
          <a:bodyPr wrap="square">
            <a:spAutoFit/>
          </a:bodyPr>
          <a:lstStyle/>
          <a:p>
            <a:r>
              <a:rPr lang="en-US" dirty="0" smtClean="0"/>
              <a:t> </a:t>
            </a:r>
            <a:r>
              <a:rPr lang="en-US" sz="3200" b="1" i="1" u="sng" dirty="0" smtClean="0">
                <a:solidFill>
                  <a:srgbClr val="7030A0"/>
                </a:solidFill>
              </a:rPr>
              <a:t>Meditation</a:t>
            </a:r>
            <a:r>
              <a:rPr lang="en-US" sz="3200" b="1" i="1" dirty="0" smtClean="0">
                <a:solidFill>
                  <a:srgbClr val="7030A0"/>
                </a:solidFill>
              </a:rPr>
              <a:t>   </a:t>
            </a:r>
            <a:r>
              <a:rPr lang="en-US" sz="2800" b="1" i="1" dirty="0" smtClean="0">
                <a:solidFill>
                  <a:srgbClr val="7030A0"/>
                </a:solidFill>
              </a:rPr>
              <a:t>   </a:t>
            </a:r>
            <a:r>
              <a:rPr lang="en-US" sz="2800" b="1" i="1" dirty="0" smtClean="0"/>
              <a:t> </a:t>
            </a:r>
            <a:r>
              <a:rPr lang="en-US" sz="2800" dirty="0" smtClean="0"/>
              <a:t>Meditation is a simple yet profound practice which brings you into a present state of awareness where the body is calm and the mind is focused. Scientific studies have proven that meditation has a multitude of benefits: Reduces stress &amp; anxiety.   Diminishes depression &amp; promotes a more positive outlook on life.   Minimizes inflammation in the body.  Builds connection with a strong sense of self.  Develops self-awareness.  Improves memory &amp; focus. Increases mental discipline. Reduces pain in the body. Improves sleep patterns. Reduces high blood pressure.</a:t>
            </a:r>
            <a:endParaRPr lang="en-US" dirty="0"/>
          </a:p>
        </p:txBody>
      </p:sp>
      <p:sp>
        <p:nvSpPr>
          <p:cNvPr id="99330" name="AutoShape 2" descr="5 Meditation Tips for People Who Don't (Yet) Like to Medit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9331" name="Picture 3" descr="C:\Users\user\Pictures\download (10).jpg"/>
          <p:cNvPicPr>
            <a:picLocks noChangeAspect="1" noChangeArrowheads="1"/>
          </p:cNvPicPr>
          <p:nvPr/>
        </p:nvPicPr>
        <p:blipFill>
          <a:blip r:embed="rId2"/>
          <a:srcRect/>
          <a:stretch>
            <a:fillRect/>
          </a:stretch>
        </p:blipFill>
        <p:spPr bwMode="auto">
          <a:xfrm>
            <a:off x="381000" y="4343401"/>
            <a:ext cx="4038600" cy="2514600"/>
          </a:xfrm>
          <a:prstGeom prst="rect">
            <a:avLst/>
          </a:prstGeom>
          <a:ln>
            <a:noFill/>
          </a:ln>
          <a:effectLst>
            <a:softEdge rad="112500"/>
          </a:effectLst>
        </p:spPr>
      </p:pic>
      <p:pic>
        <p:nvPicPr>
          <p:cNvPr id="99333" name="Picture 5" descr="Want to Start Meditating? Now Is the Perfect Time | SELF"/>
          <p:cNvPicPr>
            <a:picLocks noChangeAspect="1" noChangeArrowheads="1"/>
          </p:cNvPicPr>
          <p:nvPr/>
        </p:nvPicPr>
        <p:blipFill>
          <a:blip r:embed="rId3"/>
          <a:srcRect/>
          <a:stretch>
            <a:fillRect/>
          </a:stretch>
        </p:blipFill>
        <p:spPr bwMode="auto">
          <a:xfrm>
            <a:off x="4800600" y="4343400"/>
            <a:ext cx="4114800" cy="2514600"/>
          </a:xfrm>
          <a:prstGeom prst="rect">
            <a:avLst/>
          </a:prstGeom>
          <a:ln>
            <a:noFill/>
          </a:ln>
          <a:effectLst>
            <a:softEdge rad="112500"/>
          </a:effectLst>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2246769"/>
          </a:xfrm>
          <a:prstGeom prst="rect">
            <a:avLst/>
          </a:prstGeom>
        </p:spPr>
        <p:txBody>
          <a:bodyPr wrap="square">
            <a:spAutoFit/>
          </a:bodyPr>
          <a:lstStyle/>
          <a:p>
            <a:pPr algn="ctr"/>
            <a:r>
              <a:rPr lang="hi-IN" sz="4800" b="1" i="1" u="sng" dirty="0" smtClean="0">
                <a:solidFill>
                  <a:srgbClr val="00B050"/>
                </a:solidFill>
              </a:rPr>
              <a:t>उदवर्तन </a:t>
            </a:r>
            <a:r>
              <a:rPr lang="en-US" sz="2400" i="1" dirty="0" smtClean="0">
                <a:solidFill>
                  <a:schemeClr val="accent4">
                    <a:lumMod val="75000"/>
                  </a:schemeClr>
                </a:solidFill>
              </a:rPr>
              <a:t/>
            </a:r>
            <a:br>
              <a:rPr lang="en-US" sz="2400" i="1" dirty="0" smtClean="0">
                <a:solidFill>
                  <a:schemeClr val="accent4">
                    <a:lumMod val="75000"/>
                  </a:schemeClr>
                </a:solidFill>
              </a:rPr>
            </a:br>
            <a:r>
              <a:rPr lang="en-US" sz="2000" dirty="0" smtClean="0"/>
              <a:t/>
            </a:r>
            <a:br>
              <a:rPr lang="en-US" sz="2000" dirty="0" smtClean="0"/>
            </a:br>
            <a:r>
              <a:rPr lang="hi-IN" sz="3600" dirty="0" smtClean="0"/>
              <a:t>उद्वर्तनं कफहरं मेदस: प्रविलायनम् । स्थिरीकरणं अङ्गानां त्वक्प्रसादकरं परम् ॥</a:t>
            </a:r>
            <a:endParaRPr lang="en-US" sz="2800" dirty="0"/>
          </a:p>
        </p:txBody>
      </p:sp>
      <p:pic>
        <p:nvPicPr>
          <p:cNvPr id="5" name="Picture 4" descr="AYURVEDIC TREATMENTS – River View Villas"/>
          <p:cNvPicPr>
            <a:picLocks noChangeAspect="1" noChangeArrowheads="1"/>
          </p:cNvPicPr>
          <p:nvPr/>
        </p:nvPicPr>
        <p:blipFill>
          <a:blip r:embed="rId2"/>
          <a:srcRect/>
          <a:stretch>
            <a:fillRect/>
          </a:stretch>
        </p:blipFill>
        <p:spPr bwMode="auto">
          <a:xfrm>
            <a:off x="914400" y="2971800"/>
            <a:ext cx="6858000" cy="3657600"/>
          </a:xfrm>
          <a:prstGeom prst="rect">
            <a:avLst/>
          </a:prstGeom>
          <a:ln>
            <a:noFill/>
          </a:ln>
          <a:effectLst>
            <a:softEdge rad="112500"/>
          </a:effectLst>
        </p:spPr>
      </p:pic>
      <p:sp>
        <p:nvSpPr>
          <p:cNvPr id="7" name="Rectangle 6"/>
          <p:cNvSpPr/>
          <p:nvPr/>
        </p:nvSpPr>
        <p:spPr>
          <a:xfrm>
            <a:off x="6858000" y="2514600"/>
            <a:ext cx="1625766" cy="400110"/>
          </a:xfrm>
          <a:prstGeom prst="rect">
            <a:avLst/>
          </a:prstGeom>
        </p:spPr>
        <p:txBody>
          <a:bodyPr wrap="none">
            <a:spAutoFit/>
          </a:bodyPr>
          <a:lstStyle/>
          <a:p>
            <a:r>
              <a:rPr lang="hi-IN" dirty="0" smtClean="0"/>
              <a:t>अ०ह्र०सू० 2</a:t>
            </a:r>
            <a:r>
              <a:rPr lang="en-US" dirty="0" smtClean="0"/>
              <a:t>/</a:t>
            </a:r>
            <a:r>
              <a:rPr lang="en-US" sz="2000" dirty="0" smtClean="0"/>
              <a:t>15</a:t>
            </a:r>
            <a:endParaRPr lang="en-US" dirty="0"/>
          </a:p>
        </p:txBody>
      </p:sp>
    </p:spTree>
  </p:cSld>
  <p:clrMapOvr>
    <a:masterClrMapping/>
  </p:clrMapOvr>
  <p:transition spd="slow">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90800"/>
            <a:ext cx="9144000" cy="3600986"/>
          </a:xfrm>
          <a:prstGeom prst="rect">
            <a:avLst/>
          </a:prstGeom>
        </p:spPr>
        <p:txBody>
          <a:bodyPr wrap="square">
            <a:spAutoFit/>
          </a:bodyPr>
          <a:lstStyle/>
          <a:p>
            <a:pPr>
              <a:buFont typeface="Arial" pitchFamily="34" charset="0"/>
              <a:buChar char="•"/>
            </a:pPr>
            <a:r>
              <a:rPr lang="en-US" sz="2400" dirty="0" smtClean="0"/>
              <a:t>      </a:t>
            </a:r>
            <a:r>
              <a:rPr lang="hi-IN" sz="2800" dirty="0" smtClean="0"/>
              <a:t>उदवर्तन </a:t>
            </a:r>
            <a:r>
              <a:rPr lang="en-US" sz="2800" dirty="0" smtClean="0"/>
              <a:t>,</a:t>
            </a:r>
            <a:r>
              <a:rPr lang="hi-IN" sz="2800" dirty="0" smtClean="0"/>
              <a:t>हर्बल पाउडर या पेस्ट की मदद से लयबद्ध तरीके से की जाती है</a:t>
            </a:r>
            <a:r>
              <a:rPr lang="en-US" sz="2800" dirty="0" smtClean="0"/>
              <a:t> </a:t>
            </a:r>
            <a:r>
              <a:rPr lang="hi-IN" sz="2800" dirty="0" smtClean="0"/>
              <a:t>।</a:t>
            </a:r>
            <a:endParaRPr lang="en-US" sz="2800" dirty="0" smtClean="0"/>
          </a:p>
          <a:p>
            <a:pPr>
              <a:buFont typeface="Arial" pitchFamily="34" charset="0"/>
              <a:buChar char="•"/>
            </a:pPr>
            <a:r>
              <a:rPr lang="hi-IN" sz="2800" dirty="0" smtClean="0"/>
              <a:t> </a:t>
            </a:r>
            <a:r>
              <a:rPr lang="en-US" sz="2800" dirty="0" smtClean="0"/>
              <a:t>   </a:t>
            </a:r>
            <a:r>
              <a:rPr lang="hi-IN" sz="2800" dirty="0" smtClean="0"/>
              <a:t>इस पद्धति को अन्य रोगों जैसे डायबटिक न्यूरोपैथी, स्थूलता, लकवा, त्वचा की देखभाल, साइटिका और अपच के लिए अपनाया जा सकता है।</a:t>
            </a:r>
            <a:endParaRPr lang="en-US" sz="2800" dirty="0" smtClean="0"/>
          </a:p>
          <a:p>
            <a:pPr>
              <a:buFont typeface="Arial" pitchFamily="34" charset="0"/>
              <a:buChar char="•"/>
            </a:pPr>
            <a:r>
              <a:rPr lang="en-US" sz="2800" dirty="0" smtClean="0"/>
              <a:t>     </a:t>
            </a:r>
            <a:r>
              <a:rPr lang="hi-IN" sz="2800" dirty="0" smtClean="0"/>
              <a:t>उदवर्तन</a:t>
            </a:r>
            <a:r>
              <a:rPr lang="en-US" sz="2800" dirty="0" smtClean="0"/>
              <a:t>  </a:t>
            </a:r>
            <a:r>
              <a:rPr lang="hi-IN" sz="2800" dirty="0" smtClean="0"/>
              <a:t>से त्वचा की सफाई और पोषण के अतिरिक्त मांसपेशियां और रक्त प्रवाह दुरूस्त होता है। </a:t>
            </a:r>
            <a:endParaRPr lang="en-US" sz="2800" dirty="0" smtClean="0"/>
          </a:p>
          <a:p>
            <a:r>
              <a:rPr lang="en-US" sz="3200" dirty="0" smtClean="0"/>
              <a:t>      </a:t>
            </a:r>
            <a:endParaRPr lang="en-US" sz="3200" dirty="0"/>
          </a:p>
        </p:txBody>
      </p:sp>
      <p:sp>
        <p:nvSpPr>
          <p:cNvPr id="3" name="Rectangle 2"/>
          <p:cNvSpPr/>
          <p:nvPr/>
        </p:nvSpPr>
        <p:spPr>
          <a:xfrm>
            <a:off x="0" y="381000"/>
            <a:ext cx="9144000" cy="954107"/>
          </a:xfrm>
          <a:prstGeom prst="rect">
            <a:avLst/>
          </a:prstGeom>
        </p:spPr>
        <p:txBody>
          <a:bodyPr wrap="square">
            <a:spAutoFit/>
          </a:bodyPr>
          <a:lstStyle/>
          <a:p>
            <a:pPr>
              <a:buFont typeface="Arial" pitchFamily="34" charset="0"/>
              <a:buChar char="•"/>
            </a:pPr>
            <a:r>
              <a:rPr lang="en-US" sz="2800" dirty="0" smtClean="0"/>
              <a:t>     </a:t>
            </a:r>
            <a:r>
              <a:rPr lang="hi-IN" sz="2800" dirty="0" smtClean="0"/>
              <a:t>व्यायाम करने के उपरांत शरीर पर कफ नाशक द्रव्य से बनाया हुआ उबटन लगाना चाहिए</a:t>
            </a:r>
            <a:r>
              <a:rPr lang="en-US" sz="2800" dirty="0" smtClean="0"/>
              <a:t> I</a:t>
            </a:r>
            <a:endParaRPr lang="en-US" sz="2800" dirty="0"/>
          </a:p>
        </p:txBody>
      </p:sp>
      <p:sp>
        <p:nvSpPr>
          <p:cNvPr id="5" name="Rectangle 4"/>
          <p:cNvSpPr/>
          <p:nvPr/>
        </p:nvSpPr>
        <p:spPr>
          <a:xfrm>
            <a:off x="0" y="1295400"/>
            <a:ext cx="9144000" cy="1384995"/>
          </a:xfrm>
          <a:prstGeom prst="rect">
            <a:avLst/>
          </a:prstGeom>
        </p:spPr>
        <p:txBody>
          <a:bodyPr wrap="square">
            <a:spAutoFit/>
          </a:bodyPr>
          <a:lstStyle/>
          <a:p>
            <a:pPr>
              <a:buFont typeface="Arial" pitchFamily="34" charset="0"/>
              <a:buChar char="•"/>
            </a:pPr>
            <a:r>
              <a:rPr lang="en-US" sz="2800" dirty="0" smtClean="0"/>
              <a:t>     </a:t>
            </a:r>
            <a:r>
              <a:rPr lang="hi-IN" sz="2800" dirty="0" smtClean="0"/>
              <a:t>उबटन से शरीर में संचित मेद शरीर में लीन हो जाती है </a:t>
            </a:r>
            <a:r>
              <a:rPr lang="en-US" sz="2800" dirty="0" smtClean="0"/>
              <a:t>I </a:t>
            </a:r>
            <a:r>
              <a:rPr lang="hi-IN" sz="2800" dirty="0" smtClean="0"/>
              <a:t>उबटन करने से अंगों में स्थिरता आती है और त्वचा में विशेषकर निर्मलता आती है</a:t>
            </a:r>
            <a:r>
              <a:rPr lang="en-US" sz="2800" dirty="0" smtClean="0"/>
              <a:t> I</a:t>
            </a:r>
            <a:endParaRPr lang="en-US" sz="2800" dirty="0"/>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3600"/>
            <a:ext cx="8991600" cy="4216539"/>
          </a:xfrm>
          <a:prstGeom prst="rect">
            <a:avLst/>
          </a:prstGeom>
        </p:spPr>
        <p:txBody>
          <a:bodyPr wrap="square">
            <a:spAutoFit/>
          </a:bodyPr>
          <a:lstStyle/>
          <a:p>
            <a:r>
              <a:rPr lang="en-US" sz="4400" b="1" i="1" dirty="0" smtClean="0">
                <a:solidFill>
                  <a:schemeClr val="accent5">
                    <a:lumMod val="75000"/>
                  </a:schemeClr>
                </a:solidFill>
              </a:rPr>
              <a:t>   </a:t>
            </a:r>
            <a:r>
              <a:rPr lang="en-US" sz="2800" b="1" i="1" dirty="0" smtClean="0"/>
              <a:t>2  </a:t>
            </a:r>
            <a:r>
              <a:rPr lang="hi-IN" sz="4400" b="1" i="1" u="sng" dirty="0" smtClean="0">
                <a:solidFill>
                  <a:srgbClr val="00B050"/>
                </a:solidFill>
              </a:rPr>
              <a:t>उदवर्तन के लाभ</a:t>
            </a:r>
            <a:endParaRPr lang="en-US" sz="3200" dirty="0" smtClean="0"/>
          </a:p>
          <a:p>
            <a:pPr>
              <a:buFont typeface="Arial" pitchFamily="34" charset="0"/>
              <a:buChar char="•"/>
            </a:pPr>
            <a:r>
              <a:rPr lang="en-US" sz="2800" dirty="0" smtClean="0"/>
              <a:t>   </a:t>
            </a:r>
            <a:r>
              <a:rPr lang="hi-IN" sz="2800" dirty="0" smtClean="0"/>
              <a:t>वज़न कम करने और त्वचा निखारने में मदद </a:t>
            </a:r>
            <a:r>
              <a:rPr lang="en-US" sz="2800" dirty="0" smtClean="0"/>
              <a:t>  </a:t>
            </a:r>
            <a:r>
              <a:rPr lang="hi-IN" sz="2800" dirty="0" smtClean="0"/>
              <a:t>करता है।</a:t>
            </a:r>
          </a:p>
          <a:p>
            <a:pPr>
              <a:buFont typeface="Arial" pitchFamily="34" charset="0"/>
              <a:buChar char="•"/>
            </a:pPr>
            <a:r>
              <a:rPr lang="en-US" sz="2800" dirty="0" smtClean="0"/>
              <a:t>   </a:t>
            </a:r>
            <a:r>
              <a:rPr lang="hi-IN" sz="2800" dirty="0" smtClean="0"/>
              <a:t>मानसिक तनाव कम करता है।</a:t>
            </a:r>
          </a:p>
          <a:p>
            <a:pPr>
              <a:buFont typeface="Arial" pitchFamily="34" charset="0"/>
              <a:buChar char="•"/>
            </a:pPr>
            <a:r>
              <a:rPr lang="en-US" sz="2800" dirty="0" smtClean="0"/>
              <a:t>   </a:t>
            </a:r>
            <a:r>
              <a:rPr lang="hi-IN" sz="2800" dirty="0" smtClean="0"/>
              <a:t>रक्त वाहिकाओं में आई रुकावटों को दूर करता है।</a:t>
            </a:r>
          </a:p>
          <a:p>
            <a:pPr>
              <a:buFont typeface="Arial" pitchFamily="34" charset="0"/>
              <a:buChar char="•"/>
            </a:pPr>
            <a:r>
              <a:rPr lang="en-US" sz="2800" dirty="0" smtClean="0"/>
              <a:t>   </a:t>
            </a:r>
            <a:r>
              <a:rPr lang="hi-IN" sz="2800" dirty="0" smtClean="0"/>
              <a:t>वसा के मैटाबोलिज्म को बढ़ाता है।</a:t>
            </a:r>
          </a:p>
          <a:p>
            <a:pPr>
              <a:buFont typeface="Arial" pitchFamily="34" charset="0"/>
              <a:buChar char="•"/>
            </a:pPr>
            <a:r>
              <a:rPr lang="en-US" sz="2800" dirty="0" smtClean="0"/>
              <a:t>   </a:t>
            </a:r>
            <a:r>
              <a:rPr lang="hi-IN" sz="2800" dirty="0" smtClean="0"/>
              <a:t>वात और कफ दोष को संतुलित करता है।</a:t>
            </a:r>
          </a:p>
          <a:p>
            <a:pPr>
              <a:buFont typeface="Arial" pitchFamily="34" charset="0"/>
              <a:buChar char="•"/>
            </a:pPr>
            <a:r>
              <a:rPr lang="en-US" sz="2800" dirty="0" smtClean="0"/>
              <a:t>   </a:t>
            </a:r>
            <a:r>
              <a:rPr lang="hi-IN" sz="2800" dirty="0" smtClean="0"/>
              <a:t>मधुमेह और स्थूलता में अति लाभकारी है।</a:t>
            </a:r>
          </a:p>
          <a:p>
            <a:pPr>
              <a:buFont typeface="Arial" pitchFamily="34" charset="0"/>
              <a:buChar char="•"/>
            </a:pPr>
            <a:r>
              <a:rPr lang="en-US" sz="2800" dirty="0" smtClean="0"/>
              <a:t>   </a:t>
            </a:r>
            <a:r>
              <a:rPr lang="hi-IN" sz="2800" dirty="0" smtClean="0"/>
              <a:t>आम का नाश करता है और पाचन क्षमता को बेहतर बनाता है।</a:t>
            </a:r>
            <a:endParaRPr lang="hi-IN" sz="2800" dirty="0"/>
          </a:p>
        </p:txBody>
      </p:sp>
      <p:sp>
        <p:nvSpPr>
          <p:cNvPr id="3" name="Rectangle 2"/>
          <p:cNvSpPr/>
          <p:nvPr/>
        </p:nvSpPr>
        <p:spPr>
          <a:xfrm>
            <a:off x="0" y="457200"/>
            <a:ext cx="9144000" cy="1384995"/>
          </a:xfrm>
          <a:prstGeom prst="rect">
            <a:avLst/>
          </a:prstGeom>
        </p:spPr>
        <p:txBody>
          <a:bodyPr wrap="square">
            <a:spAutoFit/>
          </a:bodyPr>
          <a:lstStyle/>
          <a:p>
            <a:pPr>
              <a:buFont typeface="Arial" pitchFamily="34" charset="0"/>
              <a:buChar char="•"/>
            </a:pPr>
            <a:r>
              <a:rPr lang="en-US" sz="2800" dirty="0" smtClean="0"/>
              <a:t>     </a:t>
            </a:r>
            <a:r>
              <a:rPr lang="hi-IN" sz="2800" dirty="0" smtClean="0"/>
              <a:t>हरड़की छाल </a:t>
            </a:r>
            <a:r>
              <a:rPr lang="en-US" sz="2800" dirty="0" smtClean="0"/>
              <a:t>,</a:t>
            </a:r>
            <a:r>
              <a:rPr lang="hi-IN" sz="2800" dirty="0" smtClean="0"/>
              <a:t>आम की छाल</a:t>
            </a:r>
            <a:r>
              <a:rPr lang="en-US" sz="2800" dirty="0" smtClean="0"/>
              <a:t>,</a:t>
            </a:r>
            <a:r>
              <a:rPr lang="hi-IN" sz="2800" dirty="0" smtClean="0"/>
              <a:t> नीम के पत्ते लोध्रवृक्षकी छाल और अनार की छाल इनको बारीक कूटकर इनका चूर्ण दूध या पानी में मिलाकर शरीर पर लगाना चाहिए</a:t>
            </a:r>
            <a:r>
              <a:rPr lang="en-US" sz="2800" dirty="0" smtClean="0"/>
              <a:t> I</a:t>
            </a:r>
            <a:endParaRPr lang="en-US" sz="2800" dirty="0"/>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799"/>
            <a:ext cx="9144000" cy="1754326"/>
          </a:xfrm>
          <a:prstGeom prst="rect">
            <a:avLst/>
          </a:prstGeom>
        </p:spPr>
        <p:txBody>
          <a:bodyPr wrap="square">
            <a:spAutoFit/>
          </a:bodyPr>
          <a:lstStyle/>
          <a:p>
            <a:r>
              <a:rPr lang="hi-IN" sz="4400" u="sng" dirty="0" smtClean="0">
                <a:solidFill>
                  <a:srgbClr val="C00000"/>
                </a:solidFill>
                <a:hlinkClick r:id="rId2"/>
              </a:rPr>
              <a:t>स्नान</a:t>
            </a:r>
          </a:p>
          <a:p>
            <a:r>
              <a:rPr lang="en-US" sz="2400" dirty="0" smtClean="0"/>
              <a:t>  3</a:t>
            </a:r>
            <a:r>
              <a:rPr lang="en-US" sz="3200" dirty="0" smtClean="0"/>
              <a:t>  </a:t>
            </a:r>
            <a:r>
              <a:rPr lang="hi-IN" sz="3200" dirty="0" smtClean="0"/>
              <a:t>दीपनं वृष्यमायुष्यं स्नानमूर्जाबलप्रदम् </a:t>
            </a:r>
            <a:r>
              <a:rPr lang="en-US" sz="3200" dirty="0" smtClean="0"/>
              <a:t>I</a:t>
            </a:r>
            <a:r>
              <a:rPr lang="hi-IN" sz="3200" dirty="0" smtClean="0"/>
              <a:t> </a:t>
            </a:r>
            <a:br>
              <a:rPr lang="hi-IN" sz="3200" dirty="0" smtClean="0"/>
            </a:br>
            <a:r>
              <a:rPr lang="en-US" sz="3200" dirty="0" smtClean="0"/>
              <a:t>        </a:t>
            </a:r>
            <a:r>
              <a:rPr lang="hi-IN" sz="3200" dirty="0" smtClean="0"/>
              <a:t>कण्डूमलश्रमस्वेदतन्द्रातृड्दाहपाप्मजित्</a:t>
            </a:r>
            <a:r>
              <a:rPr lang="hi-IN" sz="2000" dirty="0" smtClean="0"/>
              <a:t> </a:t>
            </a:r>
            <a:r>
              <a:rPr lang="en-US" sz="2800" dirty="0" smtClean="0"/>
              <a:t>II</a:t>
            </a:r>
            <a:r>
              <a:rPr lang="hi-IN" sz="2400" dirty="0" smtClean="0"/>
              <a:t> </a:t>
            </a:r>
            <a:r>
              <a:rPr lang="hi-IN" dirty="0" smtClean="0"/>
              <a:t> </a:t>
            </a:r>
            <a:endParaRPr lang="en-US" dirty="0"/>
          </a:p>
        </p:txBody>
      </p:sp>
      <p:sp>
        <p:nvSpPr>
          <p:cNvPr id="11266" name="AutoShape 2" descr="4,000+ Free Bathing &amp; Bat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4,000+ Free Bathing &amp; Bat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Bathing Pictures | Download Free Images on Unspla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2" name="AutoShape 8" descr="Bathing Pictures | Download Free Images on Unspla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4" name="AutoShape 10" descr="Bathing Pictures | Download Free Images on Unspla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6" name="AutoShape 12" descr="Bathing Pictures | Download Free Images on Unspla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7" name="Picture 13" descr="C:\Users\user\Pictures\1.jpg"/>
          <p:cNvPicPr>
            <a:picLocks noChangeAspect="1" noChangeArrowheads="1"/>
          </p:cNvPicPr>
          <p:nvPr/>
        </p:nvPicPr>
        <p:blipFill>
          <a:blip r:embed="rId3"/>
          <a:srcRect/>
          <a:stretch>
            <a:fillRect/>
          </a:stretch>
        </p:blipFill>
        <p:spPr bwMode="auto">
          <a:xfrm>
            <a:off x="381000" y="2514600"/>
            <a:ext cx="4114800" cy="3124200"/>
          </a:xfrm>
          <a:prstGeom prst="rect">
            <a:avLst/>
          </a:prstGeom>
          <a:ln>
            <a:noFill/>
          </a:ln>
          <a:effectLst>
            <a:softEdge rad="112500"/>
          </a:effectLst>
        </p:spPr>
      </p:pic>
      <p:pic>
        <p:nvPicPr>
          <p:cNvPr id="28673" name="Picture 1" descr="C:\Users\user\Pictures\download (1).jpg"/>
          <p:cNvPicPr>
            <a:picLocks noChangeAspect="1" noChangeArrowheads="1"/>
          </p:cNvPicPr>
          <p:nvPr/>
        </p:nvPicPr>
        <p:blipFill>
          <a:blip r:embed="rId4"/>
          <a:srcRect/>
          <a:stretch>
            <a:fillRect/>
          </a:stretch>
        </p:blipFill>
        <p:spPr bwMode="auto">
          <a:xfrm>
            <a:off x="4953000" y="2895600"/>
            <a:ext cx="3886200" cy="3733800"/>
          </a:xfrm>
          <a:prstGeom prst="rect">
            <a:avLst/>
          </a:prstGeom>
          <a:ln>
            <a:noFill/>
          </a:ln>
          <a:effectLst>
            <a:softEdge rad="112500"/>
          </a:effectLst>
        </p:spPr>
      </p:pic>
      <p:sp>
        <p:nvSpPr>
          <p:cNvPr id="11" name="Rectangle 10"/>
          <p:cNvSpPr/>
          <p:nvPr/>
        </p:nvSpPr>
        <p:spPr>
          <a:xfrm>
            <a:off x="6324600" y="2133600"/>
            <a:ext cx="1635384" cy="400110"/>
          </a:xfrm>
          <a:prstGeom prst="rect">
            <a:avLst/>
          </a:prstGeom>
        </p:spPr>
        <p:txBody>
          <a:bodyPr wrap="none">
            <a:spAutoFit/>
          </a:bodyPr>
          <a:lstStyle/>
          <a:p>
            <a:r>
              <a:rPr lang="hi-IN" dirty="0" smtClean="0"/>
              <a:t>अ०ह्र०सू० 2</a:t>
            </a:r>
            <a:r>
              <a:rPr lang="en-US" sz="2000" dirty="0" smtClean="0"/>
              <a:t>/16</a:t>
            </a:r>
            <a:endParaRPr lang="en-US" sz="2000" dirty="0"/>
          </a:p>
        </p:txBody>
      </p:sp>
    </p:spTree>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84775"/>
          </a:xfrm>
          <a:prstGeom prst="rect">
            <a:avLst/>
          </a:prstGeom>
        </p:spPr>
        <p:txBody>
          <a:bodyPr wrap="square">
            <a:spAutoFit/>
          </a:bodyPr>
          <a:lstStyle/>
          <a:p>
            <a:endParaRPr lang="hi-IN" sz="3200" b="1" i="1" u="sng" dirty="0">
              <a:solidFill>
                <a:schemeClr val="accent1">
                  <a:lumMod val="50000"/>
                </a:schemeClr>
              </a:solidFill>
            </a:endParaRPr>
          </a:p>
        </p:txBody>
      </p:sp>
      <p:sp>
        <p:nvSpPr>
          <p:cNvPr id="3" name="Rectangle 2"/>
          <p:cNvSpPr/>
          <p:nvPr/>
        </p:nvSpPr>
        <p:spPr>
          <a:xfrm>
            <a:off x="0" y="228600"/>
            <a:ext cx="9144000" cy="1323439"/>
          </a:xfrm>
          <a:prstGeom prst="rect">
            <a:avLst/>
          </a:prstGeom>
        </p:spPr>
        <p:txBody>
          <a:bodyPr wrap="square">
            <a:spAutoFit/>
          </a:bodyPr>
          <a:lstStyle/>
          <a:p>
            <a:pPr>
              <a:buFont typeface="Arial" pitchFamily="34" charset="0"/>
              <a:buChar char="•"/>
            </a:pPr>
            <a:r>
              <a:rPr lang="en-US" sz="2800" dirty="0" smtClean="0"/>
              <a:t>   </a:t>
            </a:r>
            <a:r>
              <a:rPr lang="hi-IN" sz="2800" dirty="0" smtClean="0"/>
              <a:t>आयुर्वेद स्नान करने को एक चिकित्सीय गतिविधि मानता है। स्नान  के लिए सबसे अच्छा समय प्रातः काल है।</a:t>
            </a:r>
            <a:endParaRPr lang="en-US" sz="2800" dirty="0" smtClean="0"/>
          </a:p>
          <a:p>
            <a:endParaRPr lang="en-US" sz="2400" dirty="0"/>
          </a:p>
        </p:txBody>
      </p:sp>
      <p:sp>
        <p:nvSpPr>
          <p:cNvPr id="4" name="Rectangle 3"/>
          <p:cNvSpPr/>
          <p:nvPr/>
        </p:nvSpPr>
        <p:spPr>
          <a:xfrm>
            <a:off x="0" y="1371600"/>
            <a:ext cx="9144000" cy="2246769"/>
          </a:xfrm>
          <a:prstGeom prst="rect">
            <a:avLst/>
          </a:prstGeom>
        </p:spPr>
        <p:txBody>
          <a:bodyPr wrap="square">
            <a:spAutoFit/>
          </a:bodyPr>
          <a:lstStyle/>
          <a:p>
            <a:pPr>
              <a:buFont typeface="Arial" pitchFamily="34" charset="0"/>
              <a:buChar char="•"/>
            </a:pPr>
            <a:r>
              <a:rPr lang="en-US" sz="2400" dirty="0" smtClean="0"/>
              <a:t> </a:t>
            </a:r>
            <a:r>
              <a:rPr lang="en-US" sz="2800" dirty="0" smtClean="0"/>
              <a:t>   </a:t>
            </a:r>
            <a:r>
              <a:rPr lang="hi-IN" sz="2800" dirty="0" smtClean="0"/>
              <a:t>जल से संपूर्ण शरीर का धोना </a:t>
            </a:r>
            <a:r>
              <a:rPr lang="en-US" sz="2800" dirty="0" smtClean="0"/>
              <a:t>(</a:t>
            </a:r>
            <a:r>
              <a:rPr lang="hi-IN" sz="2800" dirty="0" smtClean="0"/>
              <a:t>स्नान</a:t>
            </a:r>
            <a:r>
              <a:rPr lang="en-US" sz="2800" dirty="0" smtClean="0"/>
              <a:t>)</a:t>
            </a:r>
            <a:r>
              <a:rPr lang="hi-IN" sz="2800" dirty="0" smtClean="0"/>
              <a:t> </a:t>
            </a:r>
            <a:r>
              <a:rPr lang="en-US" sz="2800" dirty="0" smtClean="0"/>
              <a:t>,</a:t>
            </a:r>
            <a:r>
              <a:rPr lang="hi-IN" sz="2800" dirty="0" smtClean="0"/>
              <a:t>अग्नि दीपक </a:t>
            </a:r>
            <a:r>
              <a:rPr lang="en-US" sz="2800" dirty="0" smtClean="0"/>
              <a:t>,</a:t>
            </a:r>
            <a:r>
              <a:rPr lang="hi-IN" sz="2800" dirty="0" smtClean="0"/>
              <a:t>पुष्टिकारक</a:t>
            </a:r>
            <a:r>
              <a:rPr lang="en-US" sz="2800" dirty="0" smtClean="0"/>
              <a:t>  </a:t>
            </a:r>
            <a:r>
              <a:rPr lang="hi-IN" sz="2800" dirty="0" smtClean="0"/>
              <a:t>और आयु वर्धक है ऊर्ज </a:t>
            </a:r>
            <a:r>
              <a:rPr lang="en-US" sz="2800" dirty="0" smtClean="0"/>
              <a:t>(</a:t>
            </a:r>
            <a:r>
              <a:rPr lang="hi-IN" sz="2800" dirty="0" smtClean="0"/>
              <a:t>कांति प्रभाव</a:t>
            </a:r>
            <a:r>
              <a:rPr lang="en-US" sz="2800" dirty="0" smtClean="0"/>
              <a:t>)</a:t>
            </a:r>
            <a:r>
              <a:rPr lang="hi-IN" sz="2800" dirty="0" smtClean="0"/>
              <a:t> और बल बढ़ता है </a:t>
            </a:r>
            <a:r>
              <a:rPr lang="en-US" sz="2800" dirty="0" smtClean="0"/>
              <a:t>I </a:t>
            </a:r>
            <a:r>
              <a:rPr lang="hi-IN" sz="2800" dirty="0" smtClean="0"/>
              <a:t>शरीर की कण्डू </a:t>
            </a:r>
            <a:r>
              <a:rPr lang="en-US" sz="2800" dirty="0" smtClean="0"/>
              <a:t>,</a:t>
            </a:r>
            <a:r>
              <a:rPr lang="hi-IN" sz="2800" dirty="0" smtClean="0"/>
              <a:t>शरीर के मल </a:t>
            </a:r>
            <a:r>
              <a:rPr lang="en-US" sz="2800" dirty="0" smtClean="0"/>
              <a:t>,</a:t>
            </a:r>
            <a:r>
              <a:rPr lang="hi-IN" sz="2800" dirty="0" smtClean="0"/>
              <a:t>पसीने की बदबू </a:t>
            </a:r>
            <a:r>
              <a:rPr lang="en-US" sz="2800" dirty="0" smtClean="0"/>
              <a:t>,</a:t>
            </a:r>
            <a:r>
              <a:rPr lang="hi-IN" sz="2800" dirty="0" smtClean="0"/>
              <a:t> प्यास </a:t>
            </a:r>
            <a:r>
              <a:rPr lang="en-US" sz="2800" dirty="0" smtClean="0"/>
              <a:t>,</a:t>
            </a:r>
            <a:r>
              <a:rPr lang="hi-IN" sz="2800" dirty="0" smtClean="0"/>
              <a:t>जलन तथा गंदा पन </a:t>
            </a:r>
            <a:r>
              <a:rPr lang="en-US" sz="2800" dirty="0" smtClean="0"/>
              <a:t>(</a:t>
            </a:r>
            <a:r>
              <a:rPr lang="hi-IN" sz="2800" dirty="0" smtClean="0"/>
              <a:t>अशुद्ध विचार</a:t>
            </a:r>
            <a:r>
              <a:rPr lang="en-US" sz="2800" dirty="0" smtClean="0"/>
              <a:t>)</a:t>
            </a:r>
            <a:r>
              <a:rPr lang="hi-IN" sz="2800" dirty="0" smtClean="0"/>
              <a:t> स्नान से नष्ट हो जाते हैं </a:t>
            </a:r>
            <a:r>
              <a:rPr lang="en-US" sz="2800" dirty="0" smtClean="0"/>
              <a:t>,</a:t>
            </a:r>
            <a:r>
              <a:rPr lang="hi-IN" sz="2800" dirty="0" smtClean="0"/>
              <a:t>और मन को शांति मिलती है</a:t>
            </a:r>
            <a:r>
              <a:rPr lang="en-US" sz="2800" dirty="0" smtClean="0"/>
              <a:t> I</a:t>
            </a:r>
            <a:endParaRPr lang="en-US" sz="2400" dirty="0"/>
          </a:p>
        </p:txBody>
      </p:sp>
      <p:sp>
        <p:nvSpPr>
          <p:cNvPr id="5" name="Rectangle 4"/>
          <p:cNvSpPr/>
          <p:nvPr/>
        </p:nvSpPr>
        <p:spPr>
          <a:xfrm>
            <a:off x="228600" y="3733800"/>
            <a:ext cx="7978984" cy="646331"/>
          </a:xfrm>
          <a:prstGeom prst="rect">
            <a:avLst/>
          </a:prstGeom>
        </p:spPr>
        <p:txBody>
          <a:bodyPr wrap="square">
            <a:spAutoFit/>
          </a:bodyPr>
          <a:lstStyle/>
          <a:p>
            <a:r>
              <a:rPr lang="hi-IN" sz="3600" b="1" i="1" u="sng" dirty="0" smtClean="0">
                <a:solidFill>
                  <a:srgbClr val="00B0F0"/>
                </a:solidFill>
              </a:rPr>
              <a:t>कब आपको नहाने से बचना चाहिए</a:t>
            </a:r>
            <a:r>
              <a:rPr lang="en-US" sz="3600" b="1" i="1" u="sng" dirty="0" smtClean="0">
                <a:solidFill>
                  <a:srgbClr val="00B0F0"/>
                </a:solidFill>
              </a:rPr>
              <a:t>  </a:t>
            </a:r>
            <a:r>
              <a:rPr lang="hi-IN" sz="3600" b="1" i="1" u="sng" dirty="0" smtClean="0">
                <a:solidFill>
                  <a:srgbClr val="00B0F0"/>
                </a:solidFill>
              </a:rPr>
              <a:t>?</a:t>
            </a:r>
            <a:endParaRPr lang="hi-IN" sz="3600" b="1" i="1" u="sng" dirty="0">
              <a:solidFill>
                <a:srgbClr val="00B0F0"/>
              </a:solidFill>
            </a:endParaRPr>
          </a:p>
        </p:txBody>
      </p:sp>
      <p:sp>
        <p:nvSpPr>
          <p:cNvPr id="6" name="Rectangle 5"/>
          <p:cNvSpPr/>
          <p:nvPr/>
        </p:nvSpPr>
        <p:spPr>
          <a:xfrm>
            <a:off x="0" y="4572000"/>
            <a:ext cx="5139548" cy="584775"/>
          </a:xfrm>
          <a:prstGeom prst="rect">
            <a:avLst/>
          </a:prstGeom>
        </p:spPr>
        <p:txBody>
          <a:bodyPr wrap="none">
            <a:spAutoFit/>
          </a:bodyPr>
          <a:lstStyle/>
          <a:p>
            <a:pPr>
              <a:buFont typeface="Arial" pitchFamily="34" charset="0"/>
              <a:buChar char="•"/>
            </a:pPr>
            <a:r>
              <a:rPr lang="en-US" sz="3200" b="1" i="1" dirty="0" smtClean="0"/>
              <a:t>   </a:t>
            </a:r>
            <a:r>
              <a:rPr lang="en-US" sz="2400" b="1" i="1" dirty="0" smtClean="0"/>
              <a:t>4   </a:t>
            </a:r>
            <a:r>
              <a:rPr lang="hi-IN" sz="3200" b="1" i="1" dirty="0" smtClean="0"/>
              <a:t>भोजन के बाद न नहाएं</a:t>
            </a:r>
            <a:r>
              <a:rPr lang="en-US" sz="3200" b="1" i="1" dirty="0" smtClean="0"/>
              <a:t>  I</a:t>
            </a:r>
            <a:endParaRPr lang="en-US" sz="3200" dirty="0"/>
          </a:p>
        </p:txBody>
      </p:sp>
      <p:sp>
        <p:nvSpPr>
          <p:cNvPr id="7" name="Rectangle 6"/>
          <p:cNvSpPr/>
          <p:nvPr/>
        </p:nvSpPr>
        <p:spPr>
          <a:xfrm>
            <a:off x="0" y="5410200"/>
            <a:ext cx="8991600" cy="584775"/>
          </a:xfrm>
          <a:prstGeom prst="rect">
            <a:avLst/>
          </a:prstGeom>
        </p:spPr>
        <p:txBody>
          <a:bodyPr wrap="square">
            <a:spAutoFit/>
          </a:bodyPr>
          <a:lstStyle/>
          <a:p>
            <a:pPr>
              <a:buFont typeface="Arial" pitchFamily="34" charset="0"/>
              <a:buChar char="•"/>
            </a:pPr>
            <a:r>
              <a:rPr lang="en-US" sz="3200" b="1" i="1" dirty="0" smtClean="0"/>
              <a:t>  </a:t>
            </a:r>
            <a:r>
              <a:rPr lang="hi-IN" sz="3200" b="1" i="1" dirty="0" smtClean="0"/>
              <a:t>जब मौसम या आपका शरीर गर्म हो तो न नहाएं</a:t>
            </a:r>
            <a:r>
              <a:rPr lang="en-US" sz="3200" b="1" i="1" dirty="0" smtClean="0"/>
              <a:t>  I</a:t>
            </a:r>
            <a:endParaRPr lang="en-US" sz="3200" dirty="0"/>
          </a:p>
        </p:txBody>
      </p:sp>
    </p:spTree>
  </p:cSld>
  <p:clrMapOvr>
    <a:masterClrMapping/>
  </p:clrMapOvr>
  <p:transition spd="slow">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8610600" cy="1938992"/>
          </a:xfrm>
          <a:prstGeom prst="rect">
            <a:avLst/>
          </a:prstGeom>
        </p:spPr>
        <p:txBody>
          <a:bodyPr wrap="square">
            <a:spAutoFit/>
          </a:bodyPr>
          <a:lstStyle/>
          <a:p>
            <a:pPr>
              <a:buFont typeface="Arial" pitchFamily="34" charset="0"/>
              <a:buChar char="•"/>
            </a:pPr>
            <a:r>
              <a:rPr lang="en-US" sz="4800" b="1" i="1" dirty="0" smtClean="0">
                <a:solidFill>
                  <a:schemeClr val="accent2">
                    <a:lumMod val="75000"/>
                  </a:schemeClr>
                </a:solidFill>
              </a:rPr>
              <a:t> </a:t>
            </a:r>
            <a:r>
              <a:rPr lang="en-US" sz="2800" b="1" i="1" dirty="0" smtClean="0">
                <a:solidFill>
                  <a:schemeClr val="accent2">
                    <a:lumMod val="75000"/>
                  </a:schemeClr>
                </a:solidFill>
              </a:rPr>
              <a:t>5 </a:t>
            </a:r>
            <a:r>
              <a:rPr lang="hi-IN" sz="4800" b="1" i="1" u="sng" dirty="0" smtClean="0">
                <a:solidFill>
                  <a:schemeClr val="accent2">
                    <a:lumMod val="75000"/>
                  </a:schemeClr>
                </a:solidFill>
              </a:rPr>
              <a:t>ठंडे पानी से स्नान</a:t>
            </a:r>
            <a:r>
              <a:rPr lang="hi-IN" sz="4800" u="sng" dirty="0" smtClean="0">
                <a:solidFill>
                  <a:schemeClr val="accent2">
                    <a:lumMod val="75000"/>
                  </a:schemeClr>
                </a:solidFill>
              </a:rPr>
              <a:t> </a:t>
            </a:r>
            <a:r>
              <a:rPr lang="hi-IN" sz="4800" b="1" i="1" u="sng" dirty="0" smtClean="0">
                <a:solidFill>
                  <a:schemeClr val="accent2">
                    <a:lumMod val="75000"/>
                  </a:schemeClr>
                </a:solidFill>
              </a:rPr>
              <a:t>के फायदे</a:t>
            </a:r>
            <a:r>
              <a:rPr lang="en-US" sz="4800" b="1" i="1" u="sng" dirty="0" smtClean="0">
                <a:solidFill>
                  <a:schemeClr val="accent2">
                    <a:lumMod val="75000"/>
                  </a:schemeClr>
                </a:solidFill>
              </a:rPr>
              <a:t>  I</a:t>
            </a:r>
            <a:endParaRPr lang="hi-IN" sz="4800" b="1" i="1" u="sng" dirty="0" smtClean="0">
              <a:solidFill>
                <a:schemeClr val="accent2">
                  <a:lumMod val="75000"/>
                </a:schemeClr>
              </a:solidFill>
            </a:endParaRPr>
          </a:p>
          <a:p>
            <a:endParaRPr lang="en-US" sz="3200" dirty="0" smtClean="0"/>
          </a:p>
          <a:p>
            <a:endParaRPr lang="hi-IN" sz="4000" dirty="0"/>
          </a:p>
        </p:txBody>
      </p:sp>
      <p:sp>
        <p:nvSpPr>
          <p:cNvPr id="3" name="Rectangle 2"/>
          <p:cNvSpPr/>
          <p:nvPr/>
        </p:nvSpPr>
        <p:spPr>
          <a:xfrm>
            <a:off x="0" y="3276601"/>
            <a:ext cx="8839200" cy="1015663"/>
          </a:xfrm>
          <a:prstGeom prst="rect">
            <a:avLst/>
          </a:prstGeom>
        </p:spPr>
        <p:txBody>
          <a:bodyPr wrap="square">
            <a:spAutoFit/>
          </a:bodyPr>
          <a:lstStyle/>
          <a:p>
            <a:r>
              <a:rPr lang="hi-IN" sz="2400" dirty="0" smtClean="0"/>
              <a:t/>
            </a:r>
            <a:br>
              <a:rPr lang="hi-IN" sz="2400" dirty="0" smtClean="0"/>
            </a:br>
            <a:r>
              <a:rPr lang="hi-IN" dirty="0" smtClean="0"/>
              <a:t/>
            </a:r>
            <a:br>
              <a:rPr lang="hi-IN" dirty="0" smtClean="0"/>
            </a:br>
            <a:endParaRPr lang="en-US" dirty="0"/>
          </a:p>
        </p:txBody>
      </p:sp>
      <p:sp>
        <p:nvSpPr>
          <p:cNvPr id="4" name="Rectangle 3"/>
          <p:cNvSpPr/>
          <p:nvPr/>
        </p:nvSpPr>
        <p:spPr>
          <a:xfrm>
            <a:off x="304800" y="3429000"/>
            <a:ext cx="8610600" cy="830997"/>
          </a:xfrm>
          <a:prstGeom prst="rect">
            <a:avLst/>
          </a:prstGeom>
        </p:spPr>
        <p:txBody>
          <a:bodyPr wrap="square">
            <a:spAutoFit/>
          </a:bodyPr>
          <a:lstStyle/>
          <a:p>
            <a:pPr>
              <a:buFont typeface="Arial" pitchFamily="34" charset="0"/>
              <a:buChar char="•"/>
            </a:pPr>
            <a:r>
              <a:rPr lang="en-US" sz="4800" b="1" i="1" dirty="0" smtClean="0">
                <a:solidFill>
                  <a:schemeClr val="accent4">
                    <a:lumMod val="75000"/>
                  </a:schemeClr>
                </a:solidFill>
              </a:rPr>
              <a:t>  </a:t>
            </a:r>
            <a:r>
              <a:rPr lang="hi-IN" sz="4800" b="1" i="1" u="sng" dirty="0" smtClean="0">
                <a:solidFill>
                  <a:schemeClr val="accent4">
                    <a:lumMod val="75000"/>
                  </a:schemeClr>
                </a:solidFill>
              </a:rPr>
              <a:t>गर्म पानी से स्नान के फायदे</a:t>
            </a:r>
            <a:r>
              <a:rPr lang="en-US" sz="4800" b="1" i="1" u="sng" dirty="0" smtClean="0">
                <a:solidFill>
                  <a:schemeClr val="accent4">
                    <a:lumMod val="75000"/>
                  </a:schemeClr>
                </a:solidFill>
              </a:rPr>
              <a:t>  I</a:t>
            </a:r>
            <a:r>
              <a:rPr lang="hi-IN" sz="4800" b="1" i="1" u="sng" dirty="0" smtClean="0">
                <a:solidFill>
                  <a:schemeClr val="accent4">
                    <a:lumMod val="75000"/>
                  </a:schemeClr>
                </a:solidFill>
              </a:rPr>
              <a:t> </a:t>
            </a:r>
            <a:endParaRPr lang="en-US" sz="4800" b="1" i="1" u="sng" dirty="0" smtClean="0">
              <a:solidFill>
                <a:schemeClr val="accent4">
                  <a:lumMod val="75000"/>
                </a:schemeClr>
              </a:solidFill>
            </a:endParaRPr>
          </a:p>
        </p:txBody>
      </p:sp>
    </p:spTree>
  </p:cSld>
  <p:clrMapOvr>
    <a:masterClrMapping/>
  </p:clrMapOvr>
  <p:transition spd="slow">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323439"/>
          </a:xfrm>
          <a:prstGeom prst="rect">
            <a:avLst/>
          </a:prstGeom>
        </p:spPr>
        <p:txBody>
          <a:bodyPr wrap="square">
            <a:spAutoFit/>
          </a:bodyPr>
          <a:lstStyle/>
          <a:p>
            <a:pPr algn="just">
              <a:buFont typeface="Arial" pitchFamily="34" charset="0"/>
              <a:buChar char="•"/>
            </a:pPr>
            <a:r>
              <a:rPr lang="en-US" sz="2400" dirty="0" smtClean="0"/>
              <a:t>     </a:t>
            </a:r>
            <a:r>
              <a:rPr lang="hi-IN" sz="2800" dirty="0" smtClean="0"/>
              <a:t>आयुर्वेद के अनुसार</a:t>
            </a:r>
            <a:r>
              <a:rPr lang="en-US" sz="2800" dirty="0" smtClean="0"/>
              <a:t> </a:t>
            </a:r>
            <a:r>
              <a:rPr lang="hi-IN" sz="2800" dirty="0" smtClean="0"/>
              <a:t>शरीर के लिए गर्म पानी और आंखों और बालों</a:t>
            </a:r>
            <a:r>
              <a:rPr lang="en-US" sz="2800" dirty="0" smtClean="0"/>
              <a:t> </a:t>
            </a:r>
            <a:r>
              <a:rPr lang="hi-IN" sz="2800" dirty="0" smtClean="0"/>
              <a:t>के लिए ठंडे पानी का इस्‍तेमाल करना चाहिए। </a:t>
            </a:r>
            <a:r>
              <a:rPr lang="hi-IN" sz="2400" b="1" dirty="0" smtClean="0">
                <a:solidFill>
                  <a:srgbClr val="7030A0"/>
                </a:solidFill>
              </a:rPr>
              <a:t/>
            </a:r>
            <a:br>
              <a:rPr lang="hi-IN" sz="2400" b="1" dirty="0" smtClean="0">
                <a:solidFill>
                  <a:srgbClr val="7030A0"/>
                </a:solidFill>
              </a:rPr>
            </a:br>
            <a:endParaRPr lang="en-US" sz="2400" b="1" dirty="0">
              <a:solidFill>
                <a:srgbClr val="7030A0"/>
              </a:solidFill>
            </a:endParaRPr>
          </a:p>
        </p:txBody>
      </p:sp>
      <p:sp>
        <p:nvSpPr>
          <p:cNvPr id="3" name="Rectangle 2"/>
          <p:cNvSpPr/>
          <p:nvPr/>
        </p:nvSpPr>
        <p:spPr>
          <a:xfrm>
            <a:off x="0" y="1447800"/>
            <a:ext cx="9144000" cy="1200329"/>
          </a:xfrm>
          <a:prstGeom prst="rect">
            <a:avLst/>
          </a:prstGeom>
        </p:spPr>
        <p:txBody>
          <a:bodyPr wrap="square">
            <a:spAutoFit/>
          </a:bodyPr>
          <a:lstStyle/>
          <a:p>
            <a:pPr marL="457200" indent="-457200"/>
            <a:endParaRPr lang="en-US" sz="2400" dirty="0" smtClean="0"/>
          </a:p>
          <a:p>
            <a:r>
              <a:rPr lang="hi-IN" sz="2400" dirty="0" smtClean="0"/>
              <a:t/>
            </a:r>
            <a:br>
              <a:rPr lang="hi-IN" sz="2400" dirty="0" smtClean="0"/>
            </a:br>
            <a:endParaRPr lang="en-US" sz="2400" dirty="0"/>
          </a:p>
        </p:txBody>
      </p:sp>
      <p:sp>
        <p:nvSpPr>
          <p:cNvPr id="4" name="Rectangle 3"/>
          <p:cNvSpPr/>
          <p:nvPr/>
        </p:nvSpPr>
        <p:spPr>
          <a:xfrm>
            <a:off x="0" y="1752600"/>
            <a:ext cx="9144000" cy="2369880"/>
          </a:xfrm>
          <a:prstGeom prst="rect">
            <a:avLst/>
          </a:prstGeom>
        </p:spPr>
        <p:txBody>
          <a:bodyPr wrap="square">
            <a:spAutoFit/>
          </a:bodyPr>
          <a:lstStyle/>
          <a:p>
            <a:pPr>
              <a:buFont typeface="Arial" pitchFamily="34" charset="0"/>
              <a:buChar char="•"/>
            </a:pPr>
            <a:r>
              <a:rPr lang="hi-IN" sz="2400" dirty="0" smtClean="0"/>
              <a:t> </a:t>
            </a:r>
            <a:r>
              <a:rPr lang="en-US" sz="2400" dirty="0" smtClean="0"/>
              <a:t>   </a:t>
            </a:r>
            <a:r>
              <a:rPr lang="hi-IN" sz="2800" dirty="0" smtClean="0"/>
              <a:t>शारीरिक प्रकार पर आधारित अगर आपके शरीर का प्रकार पित्‍त है तो आपके लिए ठंडे पानी से नहाना बेहतर रहता है और अगर आपके शरीर का प्रकार कफ या वात है तो गर्म पानी का उपयोग करें।</a:t>
            </a:r>
            <a:r>
              <a:rPr lang="hi-IN" sz="3200" dirty="0" smtClean="0"/>
              <a:t/>
            </a:r>
            <a:br>
              <a:rPr lang="hi-IN" sz="3200" dirty="0" smtClean="0"/>
            </a:br>
            <a:r>
              <a:rPr lang="hi-IN" dirty="0" smtClean="0"/>
              <a:t/>
            </a:r>
            <a:br>
              <a:rPr lang="hi-IN" dirty="0" smtClean="0"/>
            </a:br>
            <a:endParaRPr lang="en-US" dirty="0"/>
          </a:p>
        </p:txBody>
      </p:sp>
      <p:sp>
        <p:nvSpPr>
          <p:cNvPr id="5" name="Rectangle 4"/>
          <p:cNvSpPr/>
          <p:nvPr/>
        </p:nvSpPr>
        <p:spPr>
          <a:xfrm>
            <a:off x="0" y="3429000"/>
            <a:ext cx="9144000" cy="338554"/>
          </a:xfrm>
          <a:prstGeom prst="rect">
            <a:avLst/>
          </a:prstGeom>
        </p:spPr>
        <p:txBody>
          <a:bodyPr wrap="square">
            <a:spAutoFit/>
          </a:bodyPr>
          <a:lstStyle/>
          <a:p>
            <a:pPr>
              <a:buFont typeface="Arial" pitchFamily="34" charset="0"/>
              <a:buChar char="•"/>
            </a:pPr>
            <a:endParaRPr lang="en-US" sz="1600" dirty="0"/>
          </a:p>
        </p:txBody>
      </p:sp>
      <p:sp>
        <p:nvSpPr>
          <p:cNvPr id="6" name="Rectangle 5"/>
          <p:cNvSpPr/>
          <p:nvPr/>
        </p:nvSpPr>
        <p:spPr>
          <a:xfrm>
            <a:off x="0" y="3886200"/>
            <a:ext cx="9144000" cy="1384995"/>
          </a:xfrm>
          <a:prstGeom prst="rect">
            <a:avLst/>
          </a:prstGeom>
        </p:spPr>
        <p:txBody>
          <a:bodyPr wrap="square">
            <a:spAutoFit/>
          </a:bodyPr>
          <a:lstStyle/>
          <a:p>
            <a:pPr>
              <a:buFont typeface="Arial" pitchFamily="34" charset="0"/>
              <a:buChar char="•"/>
            </a:pPr>
            <a:r>
              <a:rPr lang="en-US" sz="2800" dirty="0" smtClean="0"/>
              <a:t>    </a:t>
            </a:r>
            <a:r>
              <a:rPr lang="hi-IN" sz="2800" dirty="0" smtClean="0"/>
              <a:t>शरीर की प्रकृति पित्ती है,तो स्नान के लिए ठंडे पानी का उपयोग करें,अगर कफ या वात है ,तो गर्म जल का उपयोग करें</a:t>
            </a:r>
            <a:endParaRPr lang="en-US" sz="2800" dirty="0"/>
          </a:p>
        </p:txBody>
      </p:sp>
    </p:spTree>
  </p:cSld>
  <p:clrMapOvr>
    <a:masterClrMapping/>
  </p:clrMapOvr>
  <p:transition spd="slow">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6172199" cy="830997"/>
          </a:xfrm>
          <a:prstGeom prst="rect">
            <a:avLst/>
          </a:prstGeom>
        </p:spPr>
        <p:txBody>
          <a:bodyPr wrap="square">
            <a:spAutoFit/>
          </a:bodyPr>
          <a:lstStyle/>
          <a:p>
            <a:r>
              <a:rPr lang="en-US" sz="4800" b="1" dirty="0" smtClean="0"/>
              <a:t>     </a:t>
            </a:r>
            <a:r>
              <a:rPr lang="hi-IN" sz="4800" b="1" i="1" u="sng" dirty="0" smtClean="0">
                <a:solidFill>
                  <a:schemeClr val="accent2">
                    <a:lumMod val="75000"/>
                  </a:schemeClr>
                </a:solidFill>
              </a:rPr>
              <a:t>दिनचर्या क्या है</a:t>
            </a:r>
            <a:r>
              <a:rPr lang="en-US" sz="4800" b="1" i="1" u="sng" dirty="0" smtClean="0">
                <a:solidFill>
                  <a:schemeClr val="accent2">
                    <a:lumMod val="75000"/>
                  </a:schemeClr>
                </a:solidFill>
              </a:rPr>
              <a:t>   </a:t>
            </a:r>
            <a:r>
              <a:rPr lang="en-US" sz="4800" b="1" i="1" dirty="0" smtClean="0">
                <a:solidFill>
                  <a:schemeClr val="accent2">
                    <a:lumMod val="75000"/>
                  </a:schemeClr>
                </a:solidFill>
              </a:rPr>
              <a:t>?</a:t>
            </a:r>
            <a:endParaRPr lang="hi-IN" sz="4800" b="1" i="1" dirty="0">
              <a:solidFill>
                <a:schemeClr val="accent2">
                  <a:lumMod val="75000"/>
                </a:schemeClr>
              </a:solidFill>
            </a:endParaRPr>
          </a:p>
        </p:txBody>
      </p:sp>
      <p:sp>
        <p:nvSpPr>
          <p:cNvPr id="3" name="Rectangle 2"/>
          <p:cNvSpPr/>
          <p:nvPr/>
        </p:nvSpPr>
        <p:spPr>
          <a:xfrm>
            <a:off x="0" y="1295400"/>
            <a:ext cx="9144000" cy="5139869"/>
          </a:xfrm>
          <a:prstGeom prst="rect">
            <a:avLst/>
          </a:prstGeom>
        </p:spPr>
        <p:txBody>
          <a:bodyPr wrap="square">
            <a:spAutoFit/>
          </a:bodyPr>
          <a:lstStyle/>
          <a:p>
            <a:pPr>
              <a:buFont typeface="Arial" pitchFamily="34" charset="0"/>
              <a:buChar char="•"/>
            </a:pPr>
            <a:r>
              <a:rPr lang="en-US" sz="4000" dirty="0" smtClean="0"/>
              <a:t>  </a:t>
            </a:r>
            <a:r>
              <a:rPr lang="hi-IN" sz="3200" dirty="0" smtClean="0"/>
              <a:t>दिनचर्या शब्द दिन</a:t>
            </a:r>
            <a:r>
              <a:rPr lang="en-US" sz="3200" dirty="0" smtClean="0"/>
              <a:t>-</a:t>
            </a:r>
            <a:r>
              <a:rPr lang="hi-IN" sz="3200" dirty="0" smtClean="0"/>
              <a:t>चर्या दो शब्दों से मिलकर बना है। </a:t>
            </a:r>
            <a:endParaRPr lang="en-US" sz="3200" dirty="0" smtClean="0"/>
          </a:p>
          <a:p>
            <a:pPr>
              <a:buFont typeface="Arial" pitchFamily="34" charset="0"/>
              <a:buChar char="•"/>
            </a:pPr>
            <a:r>
              <a:rPr lang="en-US" sz="3200" dirty="0" smtClean="0"/>
              <a:t>   </a:t>
            </a:r>
            <a:r>
              <a:rPr lang="hi-IN" sz="3200" dirty="0" smtClean="0"/>
              <a:t>दिन का अर्थ है दिवस तथा चर्या का अर्थ है</a:t>
            </a:r>
            <a:r>
              <a:rPr lang="en-US" sz="3200" dirty="0" smtClean="0"/>
              <a:t>    </a:t>
            </a:r>
            <a:r>
              <a:rPr lang="hi-IN" sz="3200" dirty="0" smtClean="0"/>
              <a:t>चरण अथवा आचरण से हैं।</a:t>
            </a:r>
            <a:r>
              <a:rPr lang="en-US" sz="3200" dirty="0" smtClean="0"/>
              <a:t>           </a:t>
            </a:r>
          </a:p>
          <a:p>
            <a:pPr>
              <a:buFont typeface="Arial" pitchFamily="34" charset="0"/>
              <a:buChar char="•"/>
            </a:pPr>
            <a:r>
              <a:rPr lang="en-US" sz="2800" dirty="0" smtClean="0"/>
              <a:t>    </a:t>
            </a:r>
            <a:r>
              <a:rPr lang="hi-IN" sz="3200" dirty="0" smtClean="0"/>
              <a:t>प्रतिदिन की चर्या को दिनचर्या कहते हैं। </a:t>
            </a:r>
            <a:r>
              <a:rPr lang="en-US" sz="3600" dirty="0" smtClean="0"/>
              <a:t>               </a:t>
            </a:r>
          </a:p>
          <a:p>
            <a:r>
              <a:rPr lang="en-US" sz="3600" dirty="0" smtClean="0"/>
              <a:t>       </a:t>
            </a:r>
          </a:p>
          <a:p>
            <a:r>
              <a:rPr lang="en-US" sz="3600" dirty="0" smtClean="0">
                <a:solidFill>
                  <a:srgbClr val="7030A0"/>
                </a:solidFill>
              </a:rPr>
              <a:t>       </a:t>
            </a:r>
            <a:r>
              <a:rPr lang="hi-IN" sz="3600" dirty="0" smtClean="0">
                <a:solidFill>
                  <a:srgbClr val="7030A0"/>
                </a:solidFill>
              </a:rPr>
              <a:t>दिनचर्या एक आदर्श सारणी है जो प्रकृति की क्रमबद्धता को अपनाती है, तथा उसी का </a:t>
            </a:r>
            <a:r>
              <a:rPr lang="en-US" sz="3600" dirty="0" smtClean="0">
                <a:solidFill>
                  <a:srgbClr val="7030A0"/>
                </a:solidFill>
              </a:rPr>
              <a:t>  </a:t>
            </a:r>
            <a:r>
              <a:rPr lang="hi-IN" sz="3600" dirty="0" smtClean="0">
                <a:solidFill>
                  <a:srgbClr val="7030A0"/>
                </a:solidFill>
              </a:rPr>
              <a:t>अनुसरण करने का निर्देश देती है। </a:t>
            </a:r>
            <a:endParaRPr lang="en-US" sz="3600" dirty="0">
              <a:solidFill>
                <a:srgbClr val="7030A0"/>
              </a:solidFill>
            </a:endParaRPr>
          </a:p>
        </p:txBody>
      </p:sp>
      <p:sp>
        <p:nvSpPr>
          <p:cNvPr id="4" name="Rectangle 3"/>
          <p:cNvSpPr/>
          <p:nvPr/>
        </p:nvSpPr>
        <p:spPr>
          <a:xfrm>
            <a:off x="0" y="5105400"/>
            <a:ext cx="9144000" cy="461665"/>
          </a:xfrm>
          <a:prstGeom prst="rect">
            <a:avLst/>
          </a:prstGeom>
        </p:spPr>
        <p:txBody>
          <a:bodyPr wrap="square">
            <a:spAutoFit/>
          </a:bodyPr>
          <a:lstStyle/>
          <a:p>
            <a:r>
              <a:rPr lang="hi-IN" sz="2400" dirty="0" smtClean="0"/>
              <a:t> </a:t>
            </a:r>
            <a:endParaRPr lang="en-US" sz="3600" b="1" u="sng" dirty="0">
              <a:solidFill>
                <a:srgbClr val="0070C0"/>
              </a:solidFill>
            </a:endParaRP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r>
              <a:rPr lang="hi-IN" sz="4400" b="1" i="1" u="sng" dirty="0" smtClean="0">
                <a:solidFill>
                  <a:schemeClr val="accent2">
                    <a:lumMod val="75000"/>
                  </a:schemeClr>
                </a:solidFill>
              </a:rPr>
              <a:t>वस्त्र धारण </a:t>
            </a:r>
            <a:endParaRPr lang="en-US" sz="4400" b="1" i="1" u="sng" dirty="0" smtClean="0">
              <a:solidFill>
                <a:schemeClr val="accent2">
                  <a:lumMod val="75000"/>
                </a:schemeClr>
              </a:solidFill>
            </a:endParaRPr>
          </a:p>
          <a:p>
            <a:pPr fontAlgn="base"/>
            <a:r>
              <a:rPr lang="en-US" sz="4400" b="1" i="1" dirty="0" smtClean="0">
                <a:solidFill>
                  <a:schemeClr val="accent2">
                    <a:lumMod val="75000"/>
                  </a:schemeClr>
                </a:solidFill>
              </a:rPr>
              <a:t>        </a:t>
            </a:r>
            <a:r>
              <a:rPr lang="hi-IN" sz="2800" dirty="0" smtClean="0"/>
              <a:t>दिनचर्या क्रम में विधिवत् स्नान करने के बाद, निर्मल वस्त्रों का धारण करने से, शरीर में सुंदरता एवं यश और आयु की वृद्धि होती है।</a:t>
            </a:r>
          </a:p>
          <a:p>
            <a:pPr fontAlgn="base">
              <a:buFont typeface="Arial" pitchFamily="34" charset="0"/>
              <a:buChar char="•"/>
            </a:pPr>
            <a:r>
              <a:rPr lang="en-US" sz="2800" dirty="0" smtClean="0"/>
              <a:t>   </a:t>
            </a:r>
            <a:r>
              <a:rPr lang="hi-IN" sz="2800" dirty="0" smtClean="0"/>
              <a:t>शीतकाल</a:t>
            </a:r>
            <a:r>
              <a:rPr lang="en-US" sz="2800" dirty="0" smtClean="0"/>
              <a:t>  </a:t>
            </a:r>
            <a:r>
              <a:rPr lang="hi-IN" sz="2800" dirty="0" smtClean="0"/>
              <a:t> में </a:t>
            </a:r>
            <a:r>
              <a:rPr lang="en-US" sz="2800" dirty="0" smtClean="0"/>
              <a:t>   </a:t>
            </a:r>
            <a:r>
              <a:rPr lang="hi-IN" sz="2800" dirty="0" smtClean="0"/>
              <a:t>मनुष्यों </a:t>
            </a:r>
            <a:r>
              <a:rPr lang="en-US" sz="2800" dirty="0" smtClean="0"/>
              <a:t>    </a:t>
            </a:r>
            <a:r>
              <a:rPr lang="hi-IN" sz="2800" dirty="0" smtClean="0"/>
              <a:t>को </a:t>
            </a:r>
            <a:r>
              <a:rPr lang="en-US" sz="2800" dirty="0" smtClean="0"/>
              <a:t>   </a:t>
            </a:r>
            <a:r>
              <a:rPr lang="hi-IN" sz="2800" dirty="0" smtClean="0"/>
              <a:t>वायु और </a:t>
            </a:r>
            <a:r>
              <a:rPr lang="en-US" sz="2800" dirty="0" smtClean="0"/>
              <a:t> </a:t>
            </a:r>
            <a:r>
              <a:rPr lang="hi-IN" sz="2800" dirty="0" smtClean="0"/>
              <a:t>कफ </a:t>
            </a:r>
            <a:r>
              <a:rPr lang="en-US" sz="2800" dirty="0" smtClean="0"/>
              <a:t> </a:t>
            </a:r>
            <a:r>
              <a:rPr lang="hi-IN" sz="2800" dirty="0" smtClean="0"/>
              <a:t>हरने </a:t>
            </a:r>
            <a:r>
              <a:rPr lang="en-US" sz="2800" dirty="0" smtClean="0"/>
              <a:t> </a:t>
            </a:r>
            <a:r>
              <a:rPr lang="hi-IN" sz="2800" dirty="0" smtClean="0"/>
              <a:t>वाले </a:t>
            </a:r>
            <a:r>
              <a:rPr lang="en-US" sz="2800" dirty="0" smtClean="0"/>
              <a:t> </a:t>
            </a:r>
            <a:r>
              <a:rPr lang="hi-IN" sz="2800" dirty="0" smtClean="0"/>
              <a:t>रेशमी,</a:t>
            </a:r>
            <a:r>
              <a:rPr lang="en-US" sz="2800" dirty="0" smtClean="0"/>
              <a:t>  </a:t>
            </a:r>
            <a:r>
              <a:rPr lang="hi-IN" sz="2800" dirty="0" smtClean="0"/>
              <a:t>ऊनी, </a:t>
            </a:r>
            <a:r>
              <a:rPr lang="en-US" sz="2800" dirty="0" smtClean="0"/>
              <a:t>  </a:t>
            </a:r>
            <a:r>
              <a:rPr lang="hi-IN" sz="2800" dirty="0" smtClean="0"/>
              <a:t>लाल </a:t>
            </a:r>
            <a:r>
              <a:rPr lang="en-US" sz="2800" dirty="0" smtClean="0"/>
              <a:t>  </a:t>
            </a:r>
            <a:r>
              <a:rPr lang="hi-IN" sz="2800" dirty="0" smtClean="0"/>
              <a:t>तथा </a:t>
            </a:r>
            <a:r>
              <a:rPr lang="en-US" sz="2800" dirty="0" smtClean="0"/>
              <a:t>   </a:t>
            </a:r>
            <a:r>
              <a:rPr lang="hi-IN" sz="2800" dirty="0" smtClean="0"/>
              <a:t>कई </a:t>
            </a:r>
            <a:r>
              <a:rPr lang="en-US" sz="2800" dirty="0" smtClean="0"/>
              <a:t> </a:t>
            </a:r>
            <a:r>
              <a:rPr lang="hi-IN" sz="2800" dirty="0" smtClean="0"/>
              <a:t>रंगों </a:t>
            </a:r>
            <a:r>
              <a:rPr lang="en-US" sz="2800" dirty="0" smtClean="0"/>
              <a:t>  </a:t>
            </a:r>
            <a:r>
              <a:rPr lang="hi-IN" sz="2800" dirty="0" smtClean="0"/>
              <a:t>वाला</a:t>
            </a:r>
            <a:r>
              <a:rPr lang="en-US" sz="2800" dirty="0" smtClean="0"/>
              <a:t> </a:t>
            </a:r>
            <a:r>
              <a:rPr lang="hi-IN" sz="2800" dirty="0" smtClean="0"/>
              <a:t> कपड़ा</a:t>
            </a:r>
            <a:r>
              <a:rPr lang="en-US" sz="2800" dirty="0" smtClean="0"/>
              <a:t>  </a:t>
            </a:r>
            <a:r>
              <a:rPr lang="hi-IN" sz="2800" dirty="0" smtClean="0"/>
              <a:t> पहनना चाहिए। </a:t>
            </a:r>
            <a:endParaRPr lang="en-US" sz="2400" dirty="0" smtClean="0"/>
          </a:p>
          <a:p>
            <a:pPr fontAlgn="base">
              <a:buFont typeface="Arial" pitchFamily="34" charset="0"/>
              <a:buChar char="•"/>
            </a:pPr>
            <a:r>
              <a:rPr lang="en-US" sz="2400" dirty="0" smtClean="0"/>
              <a:t>     </a:t>
            </a:r>
            <a:r>
              <a:rPr lang="hi-IN" sz="2800" dirty="0" smtClean="0"/>
              <a:t>कषाय वस्त्र मेधा के लिए हितकारी, शीतल, पित्तनाशक होता है। अतः यह ग्रीष्म काल में पहनना चाहिए।</a:t>
            </a:r>
            <a:endParaRPr lang="en-US" sz="2400" dirty="0" smtClean="0"/>
          </a:p>
          <a:p>
            <a:pPr fontAlgn="base">
              <a:buFont typeface="Arial" pitchFamily="34" charset="0"/>
              <a:buChar char="•"/>
            </a:pPr>
            <a:r>
              <a:rPr lang="en-US" sz="2400" dirty="0" smtClean="0"/>
              <a:t>      </a:t>
            </a:r>
            <a:r>
              <a:rPr lang="hi-IN" sz="2800" dirty="0" smtClean="0"/>
              <a:t>सफेद वस्त्र सुखदाई, शीत और धूप को रोकने वाला, न अधिक उष्ण न अधिक शीतल होता है। इसे वर्षा ऋतु में धारण करना चाहिए।</a:t>
            </a:r>
          </a:p>
          <a:p>
            <a:pPr fontAlgn="base"/>
            <a:endParaRPr lang="hi-IN" sz="2400" dirty="0" smtClean="0"/>
          </a:p>
        </p:txBody>
      </p:sp>
    </p:spTree>
  </p:cSld>
  <p:clrMapOvr>
    <a:masterClrMapping/>
  </p:clrMapOvr>
  <p:transition spd="slow">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1828800" cy="707886"/>
          </a:xfrm>
          <a:prstGeom prst="rect">
            <a:avLst/>
          </a:prstGeom>
        </p:spPr>
        <p:txBody>
          <a:bodyPr wrap="square">
            <a:spAutoFit/>
          </a:bodyPr>
          <a:lstStyle/>
          <a:p>
            <a:r>
              <a:rPr lang="hi-IN" sz="4000" b="1" i="1" u="sng" dirty="0" smtClean="0">
                <a:solidFill>
                  <a:srgbClr val="0070C0"/>
                </a:solidFill>
              </a:rPr>
              <a:t>आहार</a:t>
            </a:r>
            <a:endParaRPr lang="en-US" sz="4000" b="1" i="1" u="sng" dirty="0">
              <a:solidFill>
                <a:srgbClr val="0070C0"/>
              </a:solidFill>
            </a:endParaRPr>
          </a:p>
        </p:txBody>
      </p:sp>
      <p:sp>
        <p:nvSpPr>
          <p:cNvPr id="3" name="Rectangle 2"/>
          <p:cNvSpPr/>
          <p:nvPr/>
        </p:nvSpPr>
        <p:spPr>
          <a:xfrm>
            <a:off x="457200" y="685800"/>
            <a:ext cx="8686800" cy="1077218"/>
          </a:xfrm>
          <a:prstGeom prst="rect">
            <a:avLst/>
          </a:prstGeom>
        </p:spPr>
        <p:txBody>
          <a:bodyPr wrap="square">
            <a:spAutoFit/>
          </a:bodyPr>
          <a:lstStyle/>
          <a:p>
            <a:r>
              <a:rPr lang="hi-IN" sz="3200" u="sng" dirty="0" smtClean="0">
                <a:solidFill>
                  <a:srgbClr val="7030A0"/>
                </a:solidFill>
              </a:rPr>
              <a:t>मात्राशी सर्वकालं स्यान्मात्राहयग्ने</a:t>
            </a:r>
            <a:r>
              <a:rPr lang="en-US" sz="3200" u="sng" dirty="0" smtClean="0">
                <a:solidFill>
                  <a:srgbClr val="7030A0"/>
                </a:solidFill>
              </a:rPr>
              <a:t>:</a:t>
            </a:r>
            <a:r>
              <a:rPr lang="hi-IN" sz="3200" u="sng" dirty="0" smtClean="0">
                <a:solidFill>
                  <a:srgbClr val="7030A0"/>
                </a:solidFill>
              </a:rPr>
              <a:t> प्रवर्त्तिका।</a:t>
            </a:r>
            <a:endParaRPr lang="en-US" sz="3200" u="sng" dirty="0" smtClean="0">
              <a:solidFill>
                <a:srgbClr val="7030A0"/>
              </a:solidFill>
            </a:endParaRPr>
          </a:p>
          <a:p>
            <a:r>
              <a:rPr lang="hi-IN" sz="3200" u="sng" dirty="0" smtClean="0">
                <a:solidFill>
                  <a:srgbClr val="7030A0"/>
                </a:solidFill>
              </a:rPr>
              <a:t>मात्रां द्रव्याण्यपेक्षन्ते गुरुण्यपि लघून्यपि</a:t>
            </a:r>
            <a:r>
              <a:rPr lang="en-US" sz="3200" u="sng" dirty="0" smtClean="0">
                <a:solidFill>
                  <a:srgbClr val="7030A0"/>
                </a:solidFill>
              </a:rPr>
              <a:t>  </a:t>
            </a:r>
            <a:r>
              <a:rPr lang="hi-IN" sz="3200" u="sng" dirty="0" smtClean="0">
                <a:solidFill>
                  <a:srgbClr val="7030A0"/>
                </a:solidFill>
              </a:rPr>
              <a:t>।।</a:t>
            </a:r>
            <a:endParaRPr lang="en-US" sz="3200" u="sng" dirty="0">
              <a:solidFill>
                <a:srgbClr val="7030A0"/>
              </a:solidFill>
            </a:endParaRPr>
          </a:p>
        </p:txBody>
      </p:sp>
      <p:pic>
        <p:nvPicPr>
          <p:cNvPr id="4" name="Picture 3" descr="C:\Users\user\Desktop\download.jpg"/>
          <p:cNvPicPr>
            <a:picLocks noChangeAspect="1" noChangeArrowheads="1"/>
          </p:cNvPicPr>
          <p:nvPr/>
        </p:nvPicPr>
        <p:blipFill>
          <a:blip r:embed="rId2"/>
          <a:srcRect/>
          <a:stretch>
            <a:fillRect/>
          </a:stretch>
        </p:blipFill>
        <p:spPr bwMode="auto">
          <a:xfrm>
            <a:off x="1066800" y="3733800"/>
            <a:ext cx="6781800" cy="2971800"/>
          </a:xfrm>
          <a:prstGeom prst="rect">
            <a:avLst/>
          </a:prstGeom>
          <a:ln>
            <a:noFill/>
          </a:ln>
          <a:effectLst>
            <a:softEdge rad="112500"/>
          </a:effectLst>
        </p:spPr>
      </p:pic>
      <p:sp>
        <p:nvSpPr>
          <p:cNvPr id="5" name="Rectangle 4"/>
          <p:cNvSpPr/>
          <p:nvPr/>
        </p:nvSpPr>
        <p:spPr>
          <a:xfrm>
            <a:off x="0" y="2133600"/>
            <a:ext cx="9144000" cy="954107"/>
          </a:xfrm>
          <a:prstGeom prst="rect">
            <a:avLst/>
          </a:prstGeom>
        </p:spPr>
        <p:txBody>
          <a:bodyPr wrap="square">
            <a:spAutoFit/>
          </a:bodyPr>
          <a:lstStyle/>
          <a:p>
            <a:pPr algn="ctr"/>
            <a:r>
              <a:rPr lang="en-US" sz="2800" dirty="0" smtClean="0"/>
              <a:t>   </a:t>
            </a:r>
            <a:r>
              <a:rPr lang="hi-IN" sz="2800" dirty="0" smtClean="0"/>
              <a:t>मनुष्य को सदा मात्रा के अनुसार भोजन करना चाहिए । उचित मात्रा में किया गया आहार अग्नि का प्रवर्तक होता।</a:t>
            </a:r>
            <a:endParaRPr lang="en-US" sz="2800" dirty="0"/>
          </a:p>
        </p:txBody>
      </p:sp>
      <p:sp>
        <p:nvSpPr>
          <p:cNvPr id="6" name="Rectangle 5"/>
          <p:cNvSpPr/>
          <p:nvPr/>
        </p:nvSpPr>
        <p:spPr>
          <a:xfrm>
            <a:off x="0" y="3124200"/>
            <a:ext cx="9144000" cy="523220"/>
          </a:xfrm>
          <a:prstGeom prst="rect">
            <a:avLst/>
          </a:prstGeom>
        </p:spPr>
        <p:txBody>
          <a:bodyPr wrap="square">
            <a:spAutoFit/>
          </a:bodyPr>
          <a:lstStyle/>
          <a:p>
            <a:pPr algn="ctr"/>
            <a:r>
              <a:rPr lang="hi-IN" sz="2800" dirty="0" smtClean="0"/>
              <a:t>मात्रा द्रव्य की अपेक्षा करती है ।</a:t>
            </a:r>
            <a:endParaRPr lang="en-US" sz="2800" dirty="0"/>
          </a:p>
        </p:txBody>
      </p:sp>
      <p:sp>
        <p:nvSpPr>
          <p:cNvPr id="7" name="Rectangle 6"/>
          <p:cNvSpPr/>
          <p:nvPr/>
        </p:nvSpPr>
        <p:spPr>
          <a:xfrm>
            <a:off x="6553200" y="1752600"/>
            <a:ext cx="1502334" cy="400110"/>
          </a:xfrm>
          <a:prstGeom prst="rect">
            <a:avLst/>
          </a:prstGeom>
        </p:spPr>
        <p:txBody>
          <a:bodyPr wrap="none">
            <a:spAutoFit/>
          </a:bodyPr>
          <a:lstStyle/>
          <a:p>
            <a:r>
              <a:rPr lang="hi-IN" dirty="0" smtClean="0"/>
              <a:t>अ०ह्र०सू० </a:t>
            </a:r>
            <a:r>
              <a:rPr lang="en-US" sz="2000" dirty="0" smtClean="0"/>
              <a:t>8/1</a:t>
            </a:r>
            <a:endParaRPr lang="en-US" sz="2000" dirty="0"/>
          </a:p>
        </p:txBody>
      </p:sp>
    </p:spTree>
  </p:cSld>
  <p:clrMapOvr>
    <a:masterClrMapping/>
  </p:clrMapOvr>
  <p:transition spd="slow">
    <p:cover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1815882"/>
          </a:xfrm>
          <a:prstGeom prst="rect">
            <a:avLst/>
          </a:prstGeom>
        </p:spPr>
        <p:txBody>
          <a:bodyPr wrap="square">
            <a:spAutoFit/>
          </a:bodyPr>
          <a:lstStyle/>
          <a:p>
            <a:pPr>
              <a:buFont typeface="Arial" pitchFamily="34" charset="0"/>
              <a:buChar char="•"/>
            </a:pPr>
            <a:r>
              <a:rPr lang="en-US" sz="2800" dirty="0" smtClean="0"/>
              <a:t>   </a:t>
            </a:r>
            <a:r>
              <a:rPr lang="hi-IN" sz="2800" dirty="0" smtClean="0"/>
              <a:t>गुरु द्रव्यों</a:t>
            </a:r>
            <a:r>
              <a:rPr lang="en-US" sz="2800" dirty="0" smtClean="0"/>
              <a:t>  </a:t>
            </a:r>
            <a:r>
              <a:rPr lang="hi-IN" sz="2800" dirty="0" smtClean="0"/>
              <a:t>का आहार आधी तृप्ति तक करना चाहिए तथा लघु आहार द्रव्यों को भी अतितृप्ति पूर्वक सेवन नहीं करें</a:t>
            </a:r>
            <a:r>
              <a:rPr lang="en-US" sz="2800" dirty="0" smtClean="0"/>
              <a:t> I</a:t>
            </a:r>
            <a:r>
              <a:rPr lang="hi-IN" sz="2800" dirty="0" smtClean="0"/>
              <a:t> भोजन की उचित मात्रा प्रमाण वही है </a:t>
            </a:r>
            <a:r>
              <a:rPr lang="en-US" sz="2800" dirty="0" smtClean="0"/>
              <a:t>, </a:t>
            </a:r>
            <a:r>
              <a:rPr lang="hi-IN" sz="2800" dirty="0" smtClean="0"/>
              <a:t>जो यथोचित काल में पच जाए</a:t>
            </a:r>
            <a:r>
              <a:rPr lang="en-US" sz="2800" dirty="0" smtClean="0"/>
              <a:t> I</a:t>
            </a:r>
            <a:endParaRPr lang="en-US" sz="2800" dirty="0"/>
          </a:p>
        </p:txBody>
      </p:sp>
      <p:sp>
        <p:nvSpPr>
          <p:cNvPr id="4" name="Rectangle 3"/>
          <p:cNvSpPr/>
          <p:nvPr/>
        </p:nvSpPr>
        <p:spPr>
          <a:xfrm>
            <a:off x="0" y="2209800"/>
            <a:ext cx="9144000" cy="1446550"/>
          </a:xfrm>
          <a:prstGeom prst="rect">
            <a:avLst/>
          </a:prstGeom>
        </p:spPr>
        <p:txBody>
          <a:bodyPr wrap="square">
            <a:spAutoFit/>
          </a:bodyPr>
          <a:lstStyle/>
          <a:p>
            <a:pPr>
              <a:buFont typeface="Arial" pitchFamily="34" charset="0"/>
              <a:buChar char="•"/>
            </a:pPr>
            <a:r>
              <a:rPr lang="en-US" sz="2800" dirty="0" smtClean="0"/>
              <a:t>   </a:t>
            </a:r>
            <a:r>
              <a:rPr lang="hi-IN" sz="2800" dirty="0" smtClean="0"/>
              <a:t>हीनमात्रा</a:t>
            </a:r>
            <a:r>
              <a:rPr lang="hi-IN" sz="3200" b="1" i="1" dirty="0" smtClean="0">
                <a:solidFill>
                  <a:srgbClr val="0070C0"/>
                </a:solidFill>
              </a:rPr>
              <a:t> </a:t>
            </a:r>
            <a:r>
              <a:rPr lang="hi-IN" sz="2800" dirty="0" smtClean="0"/>
              <a:t>में किया गया आहार ,बल ,शरीर की पुष्टि तथा ओज की वृद्धि नहीं करता है । हीन मात्रा का आहार समस्त वात रोगों का हेतु बन कर उन्हें उत्पन्न करता है ।</a:t>
            </a:r>
            <a:endParaRPr lang="en-US" sz="2800" dirty="0"/>
          </a:p>
        </p:txBody>
      </p:sp>
      <p:sp>
        <p:nvSpPr>
          <p:cNvPr id="5" name="Rectangle 4"/>
          <p:cNvSpPr/>
          <p:nvPr/>
        </p:nvSpPr>
        <p:spPr>
          <a:xfrm>
            <a:off x="0" y="3810000"/>
            <a:ext cx="9144000" cy="954107"/>
          </a:xfrm>
          <a:prstGeom prst="rect">
            <a:avLst/>
          </a:prstGeom>
        </p:spPr>
        <p:txBody>
          <a:bodyPr wrap="square">
            <a:spAutoFit/>
          </a:bodyPr>
          <a:lstStyle/>
          <a:p>
            <a:pPr>
              <a:buFont typeface="Arial" pitchFamily="34" charset="0"/>
              <a:buChar char="•"/>
            </a:pPr>
            <a:r>
              <a:rPr lang="en-US" sz="2800" dirty="0" smtClean="0"/>
              <a:t>   </a:t>
            </a:r>
            <a:r>
              <a:rPr lang="hi-IN" sz="2800" dirty="0" smtClean="0"/>
              <a:t>मात्रा से अधिक किया गया आहार वातादि सभी दोषों को कुपित करता है।</a:t>
            </a:r>
            <a:endParaRPr lang="en-US" sz="2800" dirty="0"/>
          </a:p>
        </p:txBody>
      </p:sp>
      <p:sp>
        <p:nvSpPr>
          <p:cNvPr id="6" name="Rectangle 5"/>
          <p:cNvSpPr/>
          <p:nvPr/>
        </p:nvSpPr>
        <p:spPr>
          <a:xfrm>
            <a:off x="152400" y="5029200"/>
            <a:ext cx="7103227" cy="584775"/>
          </a:xfrm>
          <a:prstGeom prst="rect">
            <a:avLst/>
          </a:prstGeom>
        </p:spPr>
        <p:txBody>
          <a:bodyPr wrap="none">
            <a:spAutoFit/>
          </a:bodyPr>
          <a:lstStyle/>
          <a:p>
            <a:pPr>
              <a:buFont typeface="Arial" pitchFamily="34" charset="0"/>
              <a:buChar char="•"/>
            </a:pPr>
            <a:r>
              <a:rPr lang="en-US" sz="3200" dirty="0" smtClean="0">
                <a:solidFill>
                  <a:srgbClr val="7030A0"/>
                </a:solidFill>
              </a:rPr>
              <a:t> </a:t>
            </a:r>
            <a:r>
              <a:rPr lang="en-US" sz="2400" dirty="0" smtClean="0">
                <a:solidFill>
                  <a:srgbClr val="7030A0"/>
                </a:solidFill>
              </a:rPr>
              <a:t>6</a:t>
            </a:r>
            <a:r>
              <a:rPr lang="en-US" sz="3200" dirty="0" smtClean="0">
                <a:solidFill>
                  <a:srgbClr val="7030A0"/>
                </a:solidFill>
              </a:rPr>
              <a:t> </a:t>
            </a:r>
            <a:r>
              <a:rPr lang="hi-IN" sz="3200" u="sng" dirty="0" smtClean="0"/>
              <a:t>अतिमात्राआहार से अलसक रोगोत्पत्ति</a:t>
            </a:r>
            <a:endParaRPr lang="en-US" sz="3200" u="sng" dirty="0"/>
          </a:p>
        </p:txBody>
      </p:sp>
      <p:sp>
        <p:nvSpPr>
          <p:cNvPr id="7" name="Rectangle 6"/>
          <p:cNvSpPr/>
          <p:nvPr/>
        </p:nvSpPr>
        <p:spPr>
          <a:xfrm>
            <a:off x="152400" y="5715000"/>
            <a:ext cx="6934200" cy="584775"/>
          </a:xfrm>
          <a:prstGeom prst="rect">
            <a:avLst/>
          </a:prstGeom>
        </p:spPr>
        <p:txBody>
          <a:bodyPr wrap="square">
            <a:spAutoFit/>
          </a:bodyPr>
          <a:lstStyle/>
          <a:p>
            <a:pPr>
              <a:buFont typeface="Arial" pitchFamily="34" charset="0"/>
              <a:buChar char="•"/>
            </a:pPr>
            <a:r>
              <a:rPr lang="en-US" sz="3200" dirty="0" smtClean="0">
                <a:solidFill>
                  <a:srgbClr val="7030A0"/>
                </a:solidFill>
              </a:rPr>
              <a:t>    </a:t>
            </a:r>
            <a:r>
              <a:rPr lang="hi-IN" sz="3200" u="sng" dirty="0" smtClean="0"/>
              <a:t>विसूचिका उत्पत्ति</a:t>
            </a:r>
            <a:r>
              <a:rPr lang="en-US" sz="3200" u="sng" dirty="0" smtClean="0"/>
              <a:t>  </a:t>
            </a:r>
            <a:endParaRPr lang="en-US" sz="3200" u="sng" dirty="0"/>
          </a:p>
        </p:txBody>
      </p:sp>
    </p:spTree>
  </p:cSld>
  <p:clrMapOvr>
    <a:masterClrMapping/>
  </p:clrMapOvr>
  <p:transition spd="slow">
    <p:cover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Sadvrtta: Keeping the Mind Aligned and Still – Welcome to The South Asi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866" name="AutoShape 2" descr="PRAMEHA – Diabetes from an Ayurvedic Perspective – Lakshmi Ayurve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868" name="AutoShape 4" descr="PRAMEHA – Diabetes from an Ayurvedic Perspective – Lakshmi Ayurve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870" name="AutoShape 6" descr="PRAMEHA – Diabetes from an Ayurvedic Perspective – Lakshmi Ayurve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872" name="AutoShape 8" descr="PRAMEHA – Diabetes from an Ayurvedic Perspective – Lakshmi Ayurve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874" name="AutoShape 10" descr="PRAMEHA – Diabetes from an Ayurvedic Perspective – Lakshmi Ayurve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p:nvPr/>
        </p:nvSpPr>
        <p:spPr>
          <a:xfrm>
            <a:off x="0" y="1981200"/>
            <a:ext cx="9144000" cy="584775"/>
          </a:xfrm>
          <a:prstGeom prst="rect">
            <a:avLst/>
          </a:prstGeom>
        </p:spPr>
        <p:txBody>
          <a:bodyPr wrap="square">
            <a:spAutoFit/>
          </a:bodyPr>
          <a:lstStyle/>
          <a:p>
            <a:r>
              <a:rPr lang="en-US" sz="3200" b="1" dirty="0" smtClean="0">
                <a:solidFill>
                  <a:srgbClr val="0070C0"/>
                </a:solidFill>
              </a:rPr>
              <a:t> </a:t>
            </a:r>
            <a:r>
              <a:rPr lang="en-US" sz="2400" b="1" dirty="0" smtClean="0">
                <a:solidFill>
                  <a:srgbClr val="0070C0"/>
                </a:solidFill>
              </a:rPr>
              <a:t>7 </a:t>
            </a:r>
            <a:r>
              <a:rPr lang="hi-IN" sz="3200" dirty="0" smtClean="0">
                <a:solidFill>
                  <a:srgbClr val="0070C0"/>
                </a:solidFill>
              </a:rPr>
              <a:t>जीर्णे हितं मितं चाघान्न वेगानीरयेब्दलात् ।</a:t>
            </a:r>
            <a:endParaRPr lang="en-US" sz="3200" dirty="0">
              <a:solidFill>
                <a:srgbClr val="0070C0"/>
              </a:solidFill>
            </a:endParaRPr>
          </a:p>
        </p:txBody>
      </p:sp>
      <p:sp>
        <p:nvSpPr>
          <p:cNvPr id="13" name="Rectangle 12"/>
          <p:cNvSpPr/>
          <p:nvPr/>
        </p:nvSpPr>
        <p:spPr>
          <a:xfrm>
            <a:off x="0" y="2590800"/>
            <a:ext cx="9144000" cy="584775"/>
          </a:xfrm>
          <a:prstGeom prst="rect">
            <a:avLst/>
          </a:prstGeom>
        </p:spPr>
        <p:txBody>
          <a:bodyPr wrap="square">
            <a:spAutoFit/>
          </a:bodyPr>
          <a:lstStyle/>
          <a:p>
            <a:r>
              <a:rPr lang="en-US" sz="3200" b="1" dirty="0" smtClean="0">
                <a:solidFill>
                  <a:srgbClr val="0070C0"/>
                </a:solidFill>
              </a:rPr>
              <a:t>     </a:t>
            </a:r>
            <a:r>
              <a:rPr lang="hi-IN" sz="3200" dirty="0" smtClean="0">
                <a:solidFill>
                  <a:srgbClr val="0070C0"/>
                </a:solidFill>
              </a:rPr>
              <a:t>न वेगितोऽन्यकार्य स्यान्नजित्वा साध्यमामयम् </a:t>
            </a:r>
            <a:r>
              <a:rPr lang="hi-IN" sz="3200" b="1" dirty="0" smtClean="0">
                <a:solidFill>
                  <a:srgbClr val="0070C0"/>
                </a:solidFill>
              </a:rPr>
              <a:t>।।</a:t>
            </a:r>
            <a:endParaRPr lang="en-US" sz="3200" b="1" dirty="0">
              <a:solidFill>
                <a:srgbClr val="0070C0"/>
              </a:solidFill>
            </a:endParaRPr>
          </a:p>
        </p:txBody>
      </p:sp>
      <p:sp>
        <p:nvSpPr>
          <p:cNvPr id="14" name="Rectangle 13"/>
          <p:cNvSpPr/>
          <p:nvPr/>
        </p:nvSpPr>
        <p:spPr>
          <a:xfrm>
            <a:off x="914400" y="838200"/>
            <a:ext cx="2133600" cy="707886"/>
          </a:xfrm>
          <a:prstGeom prst="rect">
            <a:avLst/>
          </a:prstGeom>
        </p:spPr>
        <p:txBody>
          <a:bodyPr wrap="square">
            <a:spAutoFit/>
          </a:bodyPr>
          <a:lstStyle/>
          <a:p>
            <a:r>
              <a:rPr lang="hi-IN" sz="4000" b="1" i="1" u="sng" dirty="0" smtClean="0">
                <a:solidFill>
                  <a:srgbClr val="7030A0"/>
                </a:solidFill>
              </a:rPr>
              <a:t>सद्वृत्त</a:t>
            </a:r>
            <a:endParaRPr lang="en-US" sz="4000" b="1" i="1" u="sng" dirty="0">
              <a:solidFill>
                <a:srgbClr val="7030A0"/>
              </a:solidFill>
            </a:endParaRPr>
          </a:p>
        </p:txBody>
      </p:sp>
      <p:sp>
        <p:nvSpPr>
          <p:cNvPr id="15" name="Rectangle 14"/>
          <p:cNvSpPr/>
          <p:nvPr/>
        </p:nvSpPr>
        <p:spPr>
          <a:xfrm>
            <a:off x="6324600" y="3352800"/>
            <a:ext cx="1625766" cy="400110"/>
          </a:xfrm>
          <a:prstGeom prst="rect">
            <a:avLst/>
          </a:prstGeom>
        </p:spPr>
        <p:txBody>
          <a:bodyPr wrap="none">
            <a:spAutoFit/>
          </a:bodyPr>
          <a:lstStyle/>
          <a:p>
            <a:r>
              <a:rPr lang="hi-IN" dirty="0" smtClean="0"/>
              <a:t>अ०ह्र०सू० 2</a:t>
            </a:r>
            <a:r>
              <a:rPr lang="en-US" dirty="0" smtClean="0"/>
              <a:t>/</a:t>
            </a:r>
            <a:r>
              <a:rPr lang="en-US" sz="2000" dirty="0" smtClean="0"/>
              <a:t>19</a:t>
            </a:r>
            <a:endParaRPr lang="en-US" dirty="0"/>
          </a:p>
        </p:txBody>
      </p:sp>
    </p:spTree>
  </p:cSld>
  <p:clrMapOvr>
    <a:masterClrMapping/>
  </p:clrMapOvr>
  <p:transition spd="slow">
    <p:wheel spokes="3"/>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3970318"/>
          </a:xfrm>
          <a:prstGeom prst="rect">
            <a:avLst/>
          </a:prstGeom>
        </p:spPr>
        <p:txBody>
          <a:bodyPr wrap="square">
            <a:spAutoFit/>
          </a:bodyPr>
          <a:lstStyle/>
          <a:p>
            <a:pPr>
              <a:buFont typeface="Arial" pitchFamily="34" charset="0"/>
              <a:buChar char="•"/>
            </a:pPr>
            <a:r>
              <a:rPr lang="en-US" sz="2800" dirty="0" smtClean="0"/>
              <a:t>     </a:t>
            </a:r>
            <a:r>
              <a:rPr lang="hi-IN" sz="2800" dirty="0" smtClean="0"/>
              <a:t>वास्तव में सद्वृत्त मनुष्य के शारीरिक, मानसिक, आध्यात्मिक एवं सामाजिक स्वस्थ को प्रभावित करने वाले महत्वपूर्ण कारयों का समूह है </a:t>
            </a:r>
            <a:r>
              <a:rPr lang="en-US" sz="2800" dirty="0" smtClean="0"/>
              <a:t>I </a:t>
            </a:r>
            <a:r>
              <a:rPr lang="hi-IN" sz="2800" dirty="0" smtClean="0"/>
              <a:t>जिनका पालन करके मनुष्य का स्वास्थ्</a:t>
            </a:r>
            <a:r>
              <a:rPr lang="en-US" sz="2800" dirty="0" smtClean="0"/>
              <a:t>  </a:t>
            </a:r>
            <a:r>
              <a:rPr lang="hi-IN" sz="2800" dirty="0" smtClean="0"/>
              <a:t>उन्नत अवस्था में बना रहता है </a:t>
            </a:r>
            <a:r>
              <a:rPr lang="en-US" sz="2800" dirty="0" smtClean="0"/>
              <a:t>I</a:t>
            </a:r>
          </a:p>
          <a:p>
            <a:pPr>
              <a:buFont typeface="Arial" pitchFamily="34" charset="0"/>
              <a:buChar char="•"/>
            </a:pPr>
            <a:endParaRPr lang="en-US" sz="2800" dirty="0" smtClean="0"/>
          </a:p>
          <a:p>
            <a:pPr>
              <a:buFont typeface="Arial" pitchFamily="34" charset="0"/>
              <a:buChar char="•"/>
            </a:pPr>
            <a:r>
              <a:rPr lang="en-US" sz="2800" dirty="0" smtClean="0"/>
              <a:t>     </a:t>
            </a:r>
            <a:r>
              <a:rPr lang="hi-IN" sz="2800" dirty="0" smtClean="0"/>
              <a:t>जबकि इनका अपालन करने से मनुष्य का शारीरिक, मानसिक, आध्यात्मिक एवं सामाजिक स्वस्थ का स्तर कमजोर हो जाता है एवं वह मनुष्य नाना प्रकार की व्याधियों से ग्रस्त हो जाता है। </a:t>
            </a:r>
            <a:endParaRPr lang="en-US" sz="3200" dirty="0"/>
          </a:p>
        </p:txBody>
      </p:sp>
      <p:sp>
        <p:nvSpPr>
          <p:cNvPr id="3" name="Rectangle 2"/>
          <p:cNvSpPr/>
          <p:nvPr/>
        </p:nvSpPr>
        <p:spPr>
          <a:xfrm>
            <a:off x="0" y="5638802"/>
            <a:ext cx="9144000" cy="461665"/>
          </a:xfrm>
          <a:prstGeom prst="rect">
            <a:avLst/>
          </a:prstGeom>
        </p:spPr>
        <p:txBody>
          <a:bodyPr wrap="square">
            <a:spAutoFit/>
          </a:bodyPr>
          <a:lstStyle/>
          <a:p>
            <a:endParaRPr lang="en-US" sz="2400" dirty="0"/>
          </a:p>
        </p:txBody>
      </p:sp>
    </p:spTree>
  </p:cSld>
  <p:clrMapOvr>
    <a:masterClrMapping/>
  </p:clrMapOvr>
  <p:transition spd="slow">
    <p:wheel spokes="2"/>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44000" cy="2246769"/>
          </a:xfrm>
          <a:prstGeom prst="rect">
            <a:avLst/>
          </a:prstGeom>
        </p:spPr>
        <p:txBody>
          <a:bodyPr wrap="square">
            <a:spAutoFit/>
          </a:bodyPr>
          <a:lstStyle/>
          <a:p>
            <a:pPr algn="ctr"/>
            <a:r>
              <a:rPr lang="en-US" sz="4000" b="1" i="1" u="sng" dirty="0" smtClean="0">
                <a:solidFill>
                  <a:schemeClr val="accent2">
                    <a:lumMod val="50000"/>
                  </a:schemeClr>
                </a:solidFill>
              </a:rPr>
              <a:t>SUFFICIENT RULES OF GOOD CONDUCT</a:t>
            </a:r>
            <a:r>
              <a:rPr lang="en-US" sz="3200" b="1" i="1" u="sng" dirty="0" smtClean="0">
                <a:solidFill>
                  <a:schemeClr val="accent2">
                    <a:lumMod val="50000"/>
                  </a:schemeClr>
                </a:solidFill>
              </a:rPr>
              <a:t/>
            </a:r>
            <a:br>
              <a:rPr lang="en-US" sz="3200" b="1" i="1" u="sng" dirty="0" smtClean="0">
                <a:solidFill>
                  <a:schemeClr val="accent2">
                    <a:lumMod val="50000"/>
                  </a:schemeClr>
                </a:solidFill>
              </a:rPr>
            </a:br>
            <a:endParaRPr lang="en-US" sz="2800" b="1" i="1" u="sng" dirty="0" smtClean="0">
              <a:solidFill>
                <a:schemeClr val="accent2">
                  <a:lumMod val="50000"/>
                </a:schemeClr>
              </a:solidFill>
            </a:endParaRPr>
          </a:p>
          <a:p>
            <a:pPr algn="ctr"/>
            <a:r>
              <a:rPr lang="en-US" sz="2400" i="1" dirty="0" smtClean="0"/>
              <a:t>8  </a:t>
            </a:r>
            <a:r>
              <a:rPr lang="hi-IN" sz="3600" dirty="0" smtClean="0"/>
              <a:t>आर्द्रसन्तानता त्यागः कायवाक्चेतसां दमः</a:t>
            </a:r>
            <a:r>
              <a:rPr lang="en-US" sz="3600" dirty="0" smtClean="0"/>
              <a:t>I</a:t>
            </a:r>
            <a:r>
              <a:rPr lang="hi-IN" sz="3600" dirty="0" smtClean="0"/>
              <a:t/>
            </a:r>
            <a:br>
              <a:rPr lang="hi-IN" sz="3600" dirty="0" smtClean="0"/>
            </a:br>
            <a:r>
              <a:rPr lang="hi-IN" sz="3600" dirty="0" smtClean="0"/>
              <a:t>स्वार्थबुद्धिः परार्थेषु पर्याप्तमिति सद्व्रतम्</a:t>
            </a:r>
            <a:r>
              <a:rPr lang="en-US" sz="3600" dirty="0" smtClean="0"/>
              <a:t> II</a:t>
            </a:r>
            <a:endParaRPr lang="en-US" dirty="0"/>
          </a:p>
        </p:txBody>
      </p:sp>
      <p:sp>
        <p:nvSpPr>
          <p:cNvPr id="10242" name="Rectangle 2"/>
          <p:cNvSpPr>
            <a:spLocks noChangeArrowheads="1"/>
          </p:cNvSpPr>
          <p:nvPr/>
        </p:nvSpPr>
        <p:spPr bwMode="auto">
          <a:xfrm>
            <a:off x="0" y="0"/>
            <a:ext cx="65" cy="276999"/>
          </a:xfrm>
          <a:prstGeom prst="rect">
            <a:avLst/>
          </a:prstGeom>
          <a:solidFill>
            <a:srgbClr val="F8F9FA"/>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0"/>
            <a:ext cx="65" cy="276999"/>
          </a:xfrm>
          <a:prstGeom prst="rect">
            <a:avLst/>
          </a:prstGeom>
          <a:solidFill>
            <a:srgbClr val="F8F9FA"/>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AutoShape 2" descr="Dr Raman Singh on Twitter: &quot;हमारी शिक्षा व संस्कार हमारे आचरण से स्पष्ट  होते हैं। जब हम समाज के सभी वर्ग के लोगों को समान दृष्टि से आदर एवं सम्मान  देते 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r Raman Singh on Twitter: &quot;हमारी शिक्षा व संस्कार हमारे आचरण से स्पष्ट  होते हैं। जब हम समाज के सभी वर्ग के लोगों को समान दृष्टि से आदर एवं सम्मान  देते 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3" descr="C:\Users\user\Pictures\download (2).jpg"/>
          <p:cNvPicPr>
            <a:picLocks noChangeAspect="1" noChangeArrowheads="1"/>
          </p:cNvPicPr>
          <p:nvPr/>
        </p:nvPicPr>
        <p:blipFill>
          <a:blip r:embed="rId2"/>
          <a:srcRect/>
          <a:stretch>
            <a:fillRect/>
          </a:stretch>
        </p:blipFill>
        <p:spPr bwMode="auto">
          <a:xfrm>
            <a:off x="762000" y="2895600"/>
            <a:ext cx="7467600" cy="3733800"/>
          </a:xfrm>
          <a:prstGeom prst="rect">
            <a:avLst/>
          </a:prstGeom>
          <a:ln>
            <a:noFill/>
          </a:ln>
          <a:effectLst>
            <a:softEdge rad="112500"/>
          </a:effectLst>
        </p:spPr>
      </p:pic>
      <p:sp>
        <p:nvSpPr>
          <p:cNvPr id="9" name="Rectangle 8"/>
          <p:cNvSpPr/>
          <p:nvPr/>
        </p:nvSpPr>
        <p:spPr>
          <a:xfrm>
            <a:off x="5867400" y="2438400"/>
            <a:ext cx="2362200" cy="400110"/>
          </a:xfrm>
          <a:prstGeom prst="rect">
            <a:avLst/>
          </a:prstGeom>
        </p:spPr>
        <p:txBody>
          <a:bodyPr wrap="square">
            <a:spAutoFit/>
          </a:bodyPr>
          <a:lstStyle/>
          <a:p>
            <a:r>
              <a:rPr lang="hi-IN" dirty="0" smtClean="0"/>
              <a:t>अ०ह्र०सू० 2</a:t>
            </a:r>
            <a:r>
              <a:rPr lang="en-US" sz="2000" dirty="0" smtClean="0"/>
              <a:t>/46</a:t>
            </a:r>
            <a:endParaRPr lang="en-US" sz="2000" dirty="0"/>
          </a:p>
        </p:txBody>
      </p:sp>
    </p:spTree>
  </p:cSld>
  <p:clrMapOvr>
    <a:masterClrMapping/>
  </p:clrMapOvr>
  <p:transition spd="slow">
    <p:whee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44000" cy="2000548"/>
          </a:xfrm>
          <a:prstGeom prst="rect">
            <a:avLst/>
          </a:prstGeom>
        </p:spPr>
        <p:txBody>
          <a:bodyPr wrap="square">
            <a:spAutoFit/>
          </a:bodyPr>
          <a:lstStyle/>
          <a:p>
            <a:pPr algn="ctr"/>
            <a:r>
              <a:rPr lang="en-US" sz="3600" i="1" u="sng" dirty="0" smtClean="0">
                <a:solidFill>
                  <a:srgbClr val="0070C0"/>
                </a:solidFill>
              </a:rPr>
              <a:t>WORDS OF WISDOM: PATH OF RIGHTEOUSNESS</a:t>
            </a:r>
            <a:r>
              <a:rPr lang="en-US" sz="2400" dirty="0" smtClean="0"/>
              <a:t>:</a:t>
            </a:r>
            <a:br>
              <a:rPr lang="en-US" sz="2400" dirty="0" smtClean="0"/>
            </a:br>
            <a:r>
              <a:rPr lang="en-US" sz="2000" dirty="0" smtClean="0"/>
              <a:t/>
            </a:r>
            <a:br>
              <a:rPr lang="en-US" sz="2000" dirty="0" smtClean="0"/>
            </a:br>
            <a:r>
              <a:rPr lang="en-US" sz="2400" dirty="0" smtClean="0"/>
              <a:t>9</a:t>
            </a:r>
            <a:r>
              <a:rPr lang="en-US" sz="2000" dirty="0" smtClean="0"/>
              <a:t> </a:t>
            </a:r>
            <a:r>
              <a:rPr lang="en-US" dirty="0" smtClean="0"/>
              <a:t> </a:t>
            </a:r>
            <a:r>
              <a:rPr lang="hi-IN" sz="3200" dirty="0" smtClean="0"/>
              <a:t>सुखार्था: सर्वभूतानां मता: सर्वा: प्रवृत्तय:  </a:t>
            </a:r>
            <a:br>
              <a:rPr lang="hi-IN" sz="3200" dirty="0" smtClean="0"/>
            </a:br>
            <a:r>
              <a:rPr lang="en-US" sz="3200" dirty="0" smtClean="0"/>
              <a:t> </a:t>
            </a:r>
            <a:r>
              <a:rPr lang="hi-IN" sz="3200" dirty="0" smtClean="0"/>
              <a:t>सुखं च न विना धर्मात् तस्मात् धर्मपरो भवेत्</a:t>
            </a:r>
            <a:r>
              <a:rPr lang="hi-IN" sz="3600" dirty="0" smtClean="0"/>
              <a:t> </a:t>
            </a:r>
            <a:endParaRPr lang="en-US" sz="2400" dirty="0"/>
          </a:p>
        </p:txBody>
      </p:sp>
      <p:sp>
        <p:nvSpPr>
          <p:cNvPr id="3" name="Rectangle 2"/>
          <p:cNvSpPr/>
          <p:nvPr/>
        </p:nvSpPr>
        <p:spPr>
          <a:xfrm>
            <a:off x="0" y="2057400"/>
            <a:ext cx="8610600" cy="1138773"/>
          </a:xfrm>
          <a:prstGeom prst="rect">
            <a:avLst/>
          </a:prstGeom>
        </p:spPr>
        <p:txBody>
          <a:bodyPr wrap="square">
            <a:spAutoFit/>
          </a:bodyPr>
          <a:lstStyle/>
          <a:p>
            <a:pPr algn="ctr"/>
            <a:r>
              <a:rPr lang="en-US" sz="3600" dirty="0" smtClean="0"/>
              <a:t> </a:t>
            </a:r>
            <a:r>
              <a:rPr lang="hi-IN" sz="3200" dirty="0" smtClean="0"/>
              <a:t>भक्त्या</a:t>
            </a:r>
            <a:r>
              <a:rPr lang="hi-IN" sz="3200" i="1" dirty="0" smtClean="0"/>
              <a:t> </a:t>
            </a:r>
            <a:r>
              <a:rPr lang="hi-IN" sz="3200" dirty="0" smtClean="0"/>
              <a:t>कल्याणमित्राणि</a:t>
            </a:r>
            <a:r>
              <a:rPr lang="hi-IN" sz="3200" i="1" dirty="0" smtClean="0"/>
              <a:t> </a:t>
            </a:r>
            <a:r>
              <a:rPr lang="hi-IN" sz="3200" dirty="0" smtClean="0"/>
              <a:t>सेवेत्तेतरदूरगः</a:t>
            </a:r>
            <a:r>
              <a:rPr lang="hi-IN" sz="3200" i="1" dirty="0" smtClean="0"/>
              <a:t/>
            </a:r>
            <a:br>
              <a:rPr lang="hi-IN" sz="3200" i="1" dirty="0" smtClean="0"/>
            </a:br>
            <a:endParaRPr lang="en-US" sz="3200" i="1" dirty="0"/>
          </a:p>
        </p:txBody>
      </p:sp>
      <p:pic>
        <p:nvPicPr>
          <p:cNvPr id="8195" name="Picture 3"/>
          <p:cNvPicPr>
            <a:picLocks noChangeAspect="1" noChangeArrowheads="1"/>
          </p:cNvPicPr>
          <p:nvPr/>
        </p:nvPicPr>
        <p:blipFill>
          <a:blip r:embed="rId2"/>
          <a:srcRect/>
          <a:stretch>
            <a:fillRect/>
          </a:stretch>
        </p:blipFill>
        <p:spPr bwMode="auto">
          <a:xfrm>
            <a:off x="838200" y="3200400"/>
            <a:ext cx="7543800" cy="3124200"/>
          </a:xfrm>
          <a:prstGeom prst="rect">
            <a:avLst/>
          </a:prstGeom>
          <a:ln>
            <a:noFill/>
          </a:ln>
          <a:effectLst>
            <a:softEdge rad="112500"/>
          </a:effectLst>
        </p:spPr>
      </p:pic>
      <p:sp>
        <p:nvSpPr>
          <p:cNvPr id="6" name="Rectangle 5"/>
          <p:cNvSpPr/>
          <p:nvPr/>
        </p:nvSpPr>
        <p:spPr>
          <a:xfrm>
            <a:off x="6477000" y="2743200"/>
            <a:ext cx="1635384" cy="400110"/>
          </a:xfrm>
          <a:prstGeom prst="rect">
            <a:avLst/>
          </a:prstGeom>
        </p:spPr>
        <p:txBody>
          <a:bodyPr wrap="none">
            <a:spAutoFit/>
          </a:bodyPr>
          <a:lstStyle/>
          <a:p>
            <a:r>
              <a:rPr lang="hi-IN" dirty="0" smtClean="0"/>
              <a:t>अ०ह्र०सू० 2</a:t>
            </a:r>
            <a:r>
              <a:rPr lang="en-US" sz="2000" dirty="0" smtClean="0"/>
              <a:t>/20</a:t>
            </a:r>
            <a:endParaRPr lang="en-US" sz="2000" dirty="0"/>
          </a:p>
        </p:txBody>
      </p:sp>
    </p:spTree>
  </p:cSld>
  <p:clrMapOvr>
    <a:masterClrMapping/>
  </p:clrMapOvr>
  <p:transition spd="slow">
    <p:spli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3077766"/>
          </a:xfrm>
          <a:prstGeom prst="rect">
            <a:avLst/>
          </a:prstGeom>
        </p:spPr>
        <p:txBody>
          <a:bodyPr wrap="square">
            <a:spAutoFit/>
          </a:bodyPr>
          <a:lstStyle/>
          <a:p>
            <a:pPr algn="ctr"/>
            <a:r>
              <a:rPr lang="en-US" sz="4400" i="1" dirty="0" smtClean="0"/>
              <a:t> </a:t>
            </a:r>
            <a:r>
              <a:rPr lang="en-US" sz="4000" b="1" i="1" u="sng" dirty="0" smtClean="0">
                <a:solidFill>
                  <a:srgbClr val="00B050"/>
                </a:solidFill>
              </a:rPr>
              <a:t>DAS VRITTA -TYPES OF BAD DEEDS</a:t>
            </a:r>
            <a:r>
              <a:rPr lang="en-US" dirty="0" smtClean="0"/>
              <a:t/>
            </a:r>
            <a:br>
              <a:rPr lang="en-US" dirty="0" smtClean="0"/>
            </a:br>
            <a:r>
              <a:rPr lang="en-US" dirty="0" smtClean="0"/>
              <a:t/>
            </a:r>
            <a:br>
              <a:rPr lang="en-US" dirty="0" smtClean="0"/>
            </a:br>
            <a:endParaRPr lang="en-US" sz="3600" i="1" dirty="0" smtClean="0"/>
          </a:p>
          <a:p>
            <a:pPr algn="ctr"/>
            <a:r>
              <a:rPr lang="en-US" sz="2400" i="1" dirty="0" smtClean="0"/>
              <a:t>10</a:t>
            </a:r>
            <a:r>
              <a:rPr lang="hi-IN" sz="3200" i="1" dirty="0" smtClean="0"/>
              <a:t>हिंसास्तेय</a:t>
            </a:r>
            <a:r>
              <a:rPr lang="en-US" sz="3200" i="1" dirty="0" smtClean="0"/>
              <a:t>I</a:t>
            </a:r>
            <a:r>
              <a:rPr lang="hi-IN" sz="3200" i="1" dirty="0" smtClean="0"/>
              <a:t>न्यथाकामं पैशुन्यं परुष अनृते </a:t>
            </a:r>
            <a:r>
              <a:rPr lang="en-US" sz="3200" i="1" dirty="0" smtClean="0"/>
              <a:t>II </a:t>
            </a:r>
            <a:r>
              <a:rPr lang="en-US" i="1" dirty="0" smtClean="0"/>
              <a:t>21</a:t>
            </a:r>
            <a:r>
              <a:rPr lang="hi-IN" sz="2000" i="1" dirty="0" smtClean="0"/>
              <a:t> </a:t>
            </a:r>
            <a:r>
              <a:rPr lang="hi-IN" sz="3200" i="1" dirty="0" smtClean="0"/>
              <a:t/>
            </a:r>
            <a:br>
              <a:rPr lang="hi-IN" sz="3200" i="1" dirty="0" smtClean="0"/>
            </a:br>
            <a:r>
              <a:rPr lang="hi-IN" sz="3200" i="1" dirty="0" smtClean="0"/>
              <a:t>सम्भिन्न</a:t>
            </a:r>
            <a:r>
              <a:rPr lang="en-US" sz="3200" i="1" dirty="0" smtClean="0"/>
              <a:t>I</a:t>
            </a:r>
            <a:r>
              <a:rPr lang="hi-IN" sz="3200" i="1" dirty="0" smtClean="0"/>
              <a:t>लापं व्यापादमभिध्यां दृग्विपर्ययम् </a:t>
            </a:r>
            <a:r>
              <a:rPr lang="en-US" sz="3200" i="1" dirty="0" smtClean="0"/>
              <a:t>I</a:t>
            </a:r>
            <a:r>
              <a:rPr lang="hi-IN" sz="3200" i="1" dirty="0" smtClean="0"/>
              <a:t/>
            </a:r>
            <a:br>
              <a:rPr lang="hi-IN" sz="3200" i="1" dirty="0" smtClean="0"/>
            </a:br>
            <a:r>
              <a:rPr lang="hi-IN" sz="3200" i="1" dirty="0" smtClean="0"/>
              <a:t>पापं कर्मेति दशधा कायवाङ्म</a:t>
            </a:r>
            <a:r>
              <a:rPr lang="en-US" sz="3200" i="1" dirty="0" smtClean="0"/>
              <a:t>I</a:t>
            </a:r>
            <a:r>
              <a:rPr lang="hi-IN" sz="3200" i="1" dirty="0" smtClean="0"/>
              <a:t>नसैस्त्यजेत्</a:t>
            </a:r>
            <a:r>
              <a:rPr lang="en-US" sz="3200" i="1" dirty="0" smtClean="0"/>
              <a:t> II</a:t>
            </a:r>
            <a:endParaRPr lang="en-US" sz="2400" i="1" dirty="0"/>
          </a:p>
        </p:txBody>
      </p:sp>
      <p:sp>
        <p:nvSpPr>
          <p:cNvPr id="7170" name="AutoShape 2" descr="10 GOOD DEEDS THAT TAKE LESS THAN 10 MINUTES - Pure Good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172" name="AutoShape 4" descr="10 GOOD DEEDS THAT TAKE LESS THAN 10 MINUTES - Pure Good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176" name="AutoShape 8" descr="10 Simple Good Deeds You Need to Implement Into Your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178" name="AutoShape 10" descr="10 Simple Good Deeds You Need to Implement Into Your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180" name="AutoShape 12" descr="10 Simple Good Deeds You Need to Implement Into Your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2530" name="Picture 2" descr="Bad Deeds You've Done"/>
          <p:cNvPicPr>
            <a:picLocks noChangeAspect="1" noChangeArrowheads="1"/>
          </p:cNvPicPr>
          <p:nvPr/>
        </p:nvPicPr>
        <p:blipFill>
          <a:blip r:embed="rId2"/>
          <a:srcRect/>
          <a:stretch>
            <a:fillRect/>
          </a:stretch>
        </p:blipFill>
        <p:spPr bwMode="auto">
          <a:xfrm>
            <a:off x="2133600" y="3962400"/>
            <a:ext cx="4572000" cy="2390776"/>
          </a:xfrm>
          <a:prstGeom prst="rect">
            <a:avLst/>
          </a:prstGeom>
          <a:ln>
            <a:noFill/>
          </a:ln>
          <a:effectLst>
            <a:softEdge rad="112500"/>
          </a:effectLst>
        </p:spPr>
      </p:pic>
      <p:sp>
        <p:nvSpPr>
          <p:cNvPr id="10" name="Rectangle 9"/>
          <p:cNvSpPr/>
          <p:nvPr/>
        </p:nvSpPr>
        <p:spPr>
          <a:xfrm>
            <a:off x="6477000" y="3429000"/>
            <a:ext cx="1481496" cy="369332"/>
          </a:xfrm>
          <a:prstGeom prst="rect">
            <a:avLst/>
          </a:prstGeom>
        </p:spPr>
        <p:txBody>
          <a:bodyPr wrap="none">
            <a:spAutoFit/>
          </a:bodyPr>
          <a:lstStyle/>
          <a:p>
            <a:r>
              <a:rPr lang="hi-IN" sz="1600" dirty="0" smtClean="0"/>
              <a:t>अ०ह्र०सू० 2</a:t>
            </a:r>
            <a:r>
              <a:rPr lang="en-US" dirty="0" smtClean="0"/>
              <a:t>/22</a:t>
            </a:r>
            <a:endParaRPr lang="en-US" dirty="0"/>
          </a:p>
        </p:txBody>
      </p:sp>
    </p:spTree>
  </p:cSld>
  <p:clrMapOvr>
    <a:masterClrMapping/>
  </p:clrMapOvr>
  <p:transition spd="slow">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185214"/>
          </a:xfrm>
          <a:prstGeom prst="rect">
            <a:avLst/>
          </a:prstGeom>
        </p:spPr>
        <p:txBody>
          <a:bodyPr wrap="square">
            <a:spAutoFit/>
          </a:bodyPr>
          <a:lstStyle/>
          <a:p>
            <a:pPr algn="ctr"/>
            <a:r>
              <a:rPr lang="en-US" sz="4800" b="1" i="1" u="sng" dirty="0" smtClean="0">
                <a:solidFill>
                  <a:srgbClr val="00B050"/>
                </a:solidFill>
              </a:rPr>
              <a:t>PERSONAL HYGIENE</a:t>
            </a:r>
            <a:r>
              <a:rPr lang="en-US" sz="2800" i="1" u="sng" dirty="0" smtClean="0"/>
              <a:t/>
            </a:r>
            <a:br>
              <a:rPr lang="en-US" sz="2800" i="1" u="sng" dirty="0" smtClean="0"/>
            </a:br>
            <a:r>
              <a:rPr lang="en-US" sz="2000" dirty="0" smtClean="0"/>
              <a:t/>
            </a:r>
            <a:br>
              <a:rPr lang="en-US" sz="2000" dirty="0" smtClean="0"/>
            </a:br>
            <a:r>
              <a:rPr lang="en-US" sz="2400" dirty="0" smtClean="0"/>
              <a:t> </a:t>
            </a:r>
            <a:r>
              <a:rPr lang="en-US" sz="2000" dirty="0" smtClean="0"/>
              <a:t> 11  </a:t>
            </a:r>
            <a:r>
              <a:rPr lang="hi-IN" sz="3600" dirty="0" smtClean="0"/>
              <a:t>नीचरोमनखश्मश्रुनिर्मलाङ्घ्रिमलायनः</a:t>
            </a:r>
            <a:r>
              <a:rPr lang="en-US" sz="3600" dirty="0" smtClean="0"/>
              <a:t>I</a:t>
            </a:r>
            <a:r>
              <a:rPr lang="hi-IN" sz="3200" dirty="0" smtClean="0"/>
              <a:t/>
            </a:r>
            <a:br>
              <a:rPr lang="hi-IN" sz="3200" dirty="0" smtClean="0"/>
            </a:br>
            <a:r>
              <a:rPr lang="en-US" sz="3200" dirty="0" smtClean="0"/>
              <a:t>  </a:t>
            </a:r>
            <a:r>
              <a:rPr lang="hi-IN" sz="3200" dirty="0" smtClean="0"/>
              <a:t>स्नानशीलः सुसुरभिः सुवेषोऽनुल्बणोज्ज्वलः</a:t>
            </a:r>
            <a:r>
              <a:rPr lang="en-US" sz="3200" dirty="0" smtClean="0"/>
              <a:t>II</a:t>
            </a:r>
            <a:endParaRPr lang="en-US" sz="3200" dirty="0"/>
          </a:p>
        </p:txBody>
      </p:sp>
      <p:sp>
        <p:nvSpPr>
          <p:cNvPr id="4098" name="AutoShape 2" descr="Importance Of Personal Hygiene And Steps To Ensure It-इस तरह मेंटेन करें पर्सनल  हाइजीन, स्वस्थ्य रहने के लिए ये है बहुत जरू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0" name="AutoShape 4" descr="Importance Of Personal Hygiene And Steps To Ensure It-इस तरह मेंटेन करें पर्सनल  हाइजीन, स्वस्थ्य रहने के लिए ये है बहुत जरू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Importance Of Personal Hygiene And Steps To Ensure It-इस तरह मेंटेन करें पर्सनल  हाइजीन, स्वस्थ्य रहने के लिए ये है बहुत जरूरी"/>
          <p:cNvPicPr>
            <a:picLocks noChangeAspect="1" noChangeArrowheads="1"/>
          </p:cNvPicPr>
          <p:nvPr/>
        </p:nvPicPr>
        <p:blipFill>
          <a:blip r:embed="rId2"/>
          <a:srcRect/>
          <a:stretch>
            <a:fillRect/>
          </a:stretch>
        </p:blipFill>
        <p:spPr bwMode="auto">
          <a:xfrm>
            <a:off x="457200" y="2819400"/>
            <a:ext cx="8153400" cy="3657600"/>
          </a:xfrm>
          <a:prstGeom prst="rect">
            <a:avLst/>
          </a:prstGeom>
          <a:ln>
            <a:noFill/>
          </a:ln>
          <a:effectLst>
            <a:softEdge rad="112500"/>
          </a:effectLst>
        </p:spPr>
      </p:pic>
      <p:sp>
        <p:nvSpPr>
          <p:cNvPr id="7" name="Rectangle 6"/>
          <p:cNvSpPr/>
          <p:nvPr/>
        </p:nvSpPr>
        <p:spPr>
          <a:xfrm>
            <a:off x="6477000" y="2362200"/>
            <a:ext cx="1481496" cy="369332"/>
          </a:xfrm>
          <a:prstGeom prst="rect">
            <a:avLst/>
          </a:prstGeom>
        </p:spPr>
        <p:txBody>
          <a:bodyPr wrap="none">
            <a:spAutoFit/>
          </a:bodyPr>
          <a:lstStyle/>
          <a:p>
            <a:r>
              <a:rPr lang="hi-IN" sz="1600" dirty="0" smtClean="0"/>
              <a:t>अ०ह्र०सू० 2</a:t>
            </a:r>
            <a:r>
              <a:rPr lang="en-US" dirty="0" smtClean="0"/>
              <a:t>/39</a:t>
            </a:r>
            <a:endParaRPr lang="en-US" dirty="0"/>
          </a:p>
        </p:txBody>
      </p:sp>
    </p:spTree>
  </p:cSld>
  <p:clrMapOvr>
    <a:masterClrMapping/>
  </p:clrMapOvr>
  <p:transition spd="slow">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9200"/>
            <a:ext cx="9144000" cy="1631216"/>
          </a:xfrm>
          <a:prstGeom prst="rect">
            <a:avLst/>
          </a:prstGeom>
        </p:spPr>
        <p:txBody>
          <a:bodyPr wrap="square">
            <a:spAutoFit/>
          </a:bodyPr>
          <a:lstStyle/>
          <a:p>
            <a:pPr>
              <a:buFont typeface="Arial" pitchFamily="34" charset="0"/>
              <a:buChar char="•"/>
            </a:pPr>
            <a:r>
              <a:rPr lang="en-US" sz="3600" dirty="0" smtClean="0"/>
              <a:t>     </a:t>
            </a:r>
            <a:r>
              <a:rPr lang="hi-IN" sz="2800" dirty="0" smtClean="0"/>
              <a:t>रत्‍न धारण करने से मनुष्य के जीवन</a:t>
            </a:r>
            <a:r>
              <a:rPr lang="en-US" sz="2800" dirty="0" smtClean="0"/>
              <a:t>  </a:t>
            </a:r>
            <a:r>
              <a:rPr lang="hi-IN" sz="2800" dirty="0" smtClean="0"/>
              <a:t>में सुख-समृद्धि, सौभाग्‍य के रास्‍ते में आने वाली रुकावटें दूर हो जाती हैं</a:t>
            </a:r>
            <a:r>
              <a:rPr lang="en-US" sz="2800" dirty="0" smtClean="0"/>
              <a:t> I</a:t>
            </a:r>
            <a:endParaRPr lang="en-US" sz="3600" dirty="0" smtClean="0"/>
          </a:p>
          <a:p>
            <a:endParaRPr lang="en-US" sz="3600" dirty="0" smtClean="0"/>
          </a:p>
        </p:txBody>
      </p:sp>
      <p:sp>
        <p:nvSpPr>
          <p:cNvPr id="8" name="Rectangle 7"/>
          <p:cNvSpPr/>
          <p:nvPr/>
        </p:nvSpPr>
        <p:spPr>
          <a:xfrm>
            <a:off x="304800" y="381000"/>
            <a:ext cx="4600785" cy="707886"/>
          </a:xfrm>
          <a:prstGeom prst="rect">
            <a:avLst/>
          </a:prstGeom>
        </p:spPr>
        <p:txBody>
          <a:bodyPr wrap="square">
            <a:spAutoFit/>
          </a:bodyPr>
          <a:lstStyle/>
          <a:p>
            <a:r>
              <a:rPr lang="hi-IN" sz="2400" b="1" dirty="0" smtClean="0"/>
              <a:t> </a:t>
            </a:r>
            <a:r>
              <a:rPr lang="hi-IN" sz="4000" b="1" i="1" u="sng" dirty="0" smtClean="0">
                <a:solidFill>
                  <a:srgbClr val="7030A0"/>
                </a:solidFill>
              </a:rPr>
              <a:t>रत्‍न</a:t>
            </a:r>
            <a:endParaRPr lang="en-US" sz="4800" i="1" u="sng" dirty="0">
              <a:solidFill>
                <a:srgbClr val="7030A0"/>
              </a:solidFill>
            </a:endParaRPr>
          </a:p>
        </p:txBody>
      </p:sp>
      <p:sp>
        <p:nvSpPr>
          <p:cNvPr id="9" name="Rectangle 8"/>
          <p:cNvSpPr/>
          <p:nvPr/>
        </p:nvSpPr>
        <p:spPr>
          <a:xfrm>
            <a:off x="1295400" y="381000"/>
            <a:ext cx="4419600" cy="707886"/>
          </a:xfrm>
          <a:prstGeom prst="rect">
            <a:avLst/>
          </a:prstGeom>
        </p:spPr>
        <p:txBody>
          <a:bodyPr wrap="square">
            <a:spAutoFit/>
          </a:bodyPr>
          <a:lstStyle/>
          <a:p>
            <a:r>
              <a:rPr lang="hi-IN" sz="4000" b="1" i="1" u="sng" dirty="0" smtClean="0">
                <a:solidFill>
                  <a:srgbClr val="7030A0"/>
                </a:solidFill>
              </a:rPr>
              <a:t>धारण</a:t>
            </a:r>
            <a:endParaRPr lang="en-US" sz="4000" i="1" u="sng" dirty="0">
              <a:solidFill>
                <a:srgbClr val="7030A0"/>
              </a:solidFill>
            </a:endParaRPr>
          </a:p>
        </p:txBody>
      </p:sp>
      <p:sp>
        <p:nvSpPr>
          <p:cNvPr id="5" name="Rectangle 4"/>
          <p:cNvSpPr/>
          <p:nvPr/>
        </p:nvSpPr>
        <p:spPr>
          <a:xfrm>
            <a:off x="304800" y="3048001"/>
            <a:ext cx="6016391" cy="584775"/>
          </a:xfrm>
          <a:prstGeom prst="rect">
            <a:avLst/>
          </a:prstGeom>
        </p:spPr>
        <p:txBody>
          <a:bodyPr wrap="square">
            <a:spAutoFit/>
          </a:bodyPr>
          <a:lstStyle/>
          <a:p>
            <a:pPr algn="ctr"/>
            <a:r>
              <a:rPr lang="hi-IN" sz="3200" b="1" i="1" u="sng" dirty="0" smtClean="0">
                <a:solidFill>
                  <a:schemeClr val="accent2">
                    <a:lumMod val="75000"/>
                  </a:schemeClr>
                </a:solidFill>
              </a:rPr>
              <a:t>माला को धारण करने से क्या लाभ</a:t>
            </a:r>
            <a:endParaRPr lang="en-US" sz="3200" i="1" u="sng" dirty="0">
              <a:solidFill>
                <a:schemeClr val="accent2">
                  <a:lumMod val="75000"/>
                </a:schemeClr>
              </a:solidFill>
            </a:endParaRPr>
          </a:p>
        </p:txBody>
      </p:sp>
      <p:sp>
        <p:nvSpPr>
          <p:cNvPr id="7" name="Rectangle 6"/>
          <p:cNvSpPr/>
          <p:nvPr/>
        </p:nvSpPr>
        <p:spPr>
          <a:xfrm>
            <a:off x="0" y="3810000"/>
            <a:ext cx="9144000" cy="2246769"/>
          </a:xfrm>
          <a:prstGeom prst="rect">
            <a:avLst/>
          </a:prstGeom>
        </p:spPr>
        <p:txBody>
          <a:bodyPr wrap="square">
            <a:spAutoFit/>
          </a:bodyPr>
          <a:lstStyle/>
          <a:p>
            <a:pPr>
              <a:buFont typeface="Wingdings" pitchFamily="2" charset="2"/>
              <a:buChar char="ü"/>
            </a:pPr>
            <a:r>
              <a:rPr lang="en-US" sz="2800" dirty="0" smtClean="0"/>
              <a:t>  </a:t>
            </a:r>
            <a:r>
              <a:rPr lang="hi-IN" sz="2800" dirty="0" smtClean="0"/>
              <a:t>माला पहनने की परंपरा सनातन काल से चली आ रही है.</a:t>
            </a:r>
            <a:endParaRPr lang="en-US" sz="2800" dirty="0" smtClean="0"/>
          </a:p>
          <a:p>
            <a:r>
              <a:rPr lang="hi-IN" sz="2800" dirty="0" smtClean="0"/>
              <a:t> </a:t>
            </a:r>
            <a:endParaRPr lang="en-US" sz="2800" dirty="0" smtClean="0"/>
          </a:p>
          <a:p>
            <a:pPr>
              <a:buFont typeface="Wingdings" pitchFamily="2" charset="2"/>
              <a:buChar char="ü"/>
            </a:pPr>
            <a:r>
              <a:rPr lang="en-US" sz="2800" dirty="0" smtClean="0"/>
              <a:t>  </a:t>
            </a:r>
            <a:r>
              <a:rPr lang="hi-IN" sz="2800" dirty="0" smtClean="0"/>
              <a:t>देवी–देवताओं से लेकर राजा और यहां तक की आम आदमी अपने गले में कभी सौंदर्य के लिए तो कभी शुभता के लिए इस माला को धारण करता रहा है. </a:t>
            </a:r>
            <a:endParaRPr lang="en-US" sz="2800" dirty="0" smtClean="0"/>
          </a:p>
        </p:txBody>
      </p:sp>
    </p:spTree>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8839200" cy="1384995"/>
          </a:xfrm>
          <a:prstGeom prst="rect">
            <a:avLst/>
          </a:prstGeom>
        </p:spPr>
        <p:txBody>
          <a:bodyPr wrap="square">
            <a:spAutoFit/>
          </a:bodyPr>
          <a:lstStyle/>
          <a:p>
            <a:pPr algn="ctr"/>
            <a:r>
              <a:rPr lang="en-US" sz="2800" dirty="0" smtClean="0"/>
              <a:t>     </a:t>
            </a:r>
            <a:r>
              <a:rPr lang="hi-IN" sz="2800" dirty="0" smtClean="0"/>
              <a:t>आयुर्वेद यह मानता है</a:t>
            </a:r>
            <a:r>
              <a:rPr lang="en-US" sz="2800" dirty="0" smtClean="0"/>
              <a:t> ,</a:t>
            </a:r>
            <a:r>
              <a:rPr lang="hi-IN" sz="2800" dirty="0" smtClean="0"/>
              <a:t> कि दिनचर्या शरीर और मन का अनुशासन है</a:t>
            </a:r>
            <a:r>
              <a:rPr lang="en-US" sz="2800" dirty="0" smtClean="0"/>
              <a:t>  I </a:t>
            </a:r>
            <a:r>
              <a:rPr lang="hi-IN" sz="2800" dirty="0" smtClean="0"/>
              <a:t>और इससे प्रतिरक्षा तंत्र</a:t>
            </a:r>
            <a:r>
              <a:rPr lang="en-US" sz="2800" dirty="0" smtClean="0"/>
              <a:t>  </a:t>
            </a:r>
            <a:r>
              <a:rPr lang="hi-IN" sz="2800" dirty="0" smtClean="0"/>
              <a:t>मजबूत होता है और मल पदार्थो से शरीर शुद्ध</a:t>
            </a:r>
            <a:r>
              <a:rPr lang="en-US" sz="2800" dirty="0" smtClean="0"/>
              <a:t> </a:t>
            </a:r>
            <a:r>
              <a:rPr lang="hi-IN" sz="2800" dirty="0" smtClean="0"/>
              <a:t>होता</a:t>
            </a:r>
            <a:r>
              <a:rPr lang="en-US" sz="2800" dirty="0" smtClean="0"/>
              <a:t> </a:t>
            </a:r>
            <a:r>
              <a:rPr lang="hi-IN" sz="2800" dirty="0" smtClean="0"/>
              <a:t>है</a:t>
            </a:r>
            <a:r>
              <a:rPr lang="en-US" sz="2800" dirty="0" smtClean="0"/>
              <a:t> </a:t>
            </a:r>
            <a:r>
              <a:rPr lang="hi-IN" sz="2800" dirty="0" smtClean="0"/>
              <a:t>। </a:t>
            </a:r>
            <a:endParaRPr lang="en-US" sz="2800" dirty="0" smtClean="0"/>
          </a:p>
        </p:txBody>
      </p:sp>
      <p:sp>
        <p:nvSpPr>
          <p:cNvPr id="3" name="Rectangle 2"/>
          <p:cNvSpPr/>
          <p:nvPr/>
        </p:nvSpPr>
        <p:spPr>
          <a:xfrm>
            <a:off x="1524000" y="0"/>
            <a:ext cx="5791200" cy="830997"/>
          </a:xfrm>
          <a:prstGeom prst="rect">
            <a:avLst/>
          </a:prstGeom>
        </p:spPr>
        <p:txBody>
          <a:bodyPr wrap="square">
            <a:spAutoFit/>
          </a:bodyPr>
          <a:lstStyle/>
          <a:p>
            <a:r>
              <a:rPr lang="hi-IN" sz="4800" b="1" i="1" u="sng" dirty="0" smtClean="0">
                <a:solidFill>
                  <a:schemeClr val="accent3">
                    <a:lumMod val="75000"/>
                  </a:schemeClr>
                </a:solidFill>
              </a:rPr>
              <a:t>दिनचर्या का महत्व</a:t>
            </a:r>
            <a:endParaRPr lang="en-US" sz="4800" dirty="0"/>
          </a:p>
        </p:txBody>
      </p:sp>
      <p:sp>
        <p:nvSpPr>
          <p:cNvPr id="71682" name="AutoShape 2" descr="आदर्श दिनचर्या से होगी स्वयं की रक्षा और देश की सुरक्षा | स्पंदन फीचर्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1684" name="Picture 4" descr="C:\Users\user\Downloads\ANJANI\images.jpg"/>
          <p:cNvPicPr>
            <a:picLocks noChangeAspect="1" noChangeArrowheads="1"/>
          </p:cNvPicPr>
          <p:nvPr/>
        </p:nvPicPr>
        <p:blipFill>
          <a:blip r:embed="rId2"/>
          <a:srcRect/>
          <a:stretch>
            <a:fillRect/>
          </a:stretch>
        </p:blipFill>
        <p:spPr bwMode="auto">
          <a:xfrm>
            <a:off x="1600200" y="2286000"/>
            <a:ext cx="6096000" cy="2590800"/>
          </a:xfrm>
          <a:prstGeom prst="rect">
            <a:avLst/>
          </a:prstGeom>
          <a:ln>
            <a:noFill/>
          </a:ln>
          <a:effectLst>
            <a:softEdge rad="112500"/>
          </a:effectLst>
        </p:spPr>
      </p:pic>
      <p:sp>
        <p:nvSpPr>
          <p:cNvPr id="7" name="Rectangle 6"/>
          <p:cNvSpPr/>
          <p:nvPr/>
        </p:nvSpPr>
        <p:spPr>
          <a:xfrm>
            <a:off x="0" y="5029200"/>
            <a:ext cx="9144000" cy="1384995"/>
          </a:xfrm>
          <a:prstGeom prst="rect">
            <a:avLst/>
          </a:prstGeom>
        </p:spPr>
        <p:txBody>
          <a:bodyPr wrap="square">
            <a:spAutoFit/>
          </a:bodyPr>
          <a:lstStyle/>
          <a:p>
            <a:pPr algn="ctr"/>
            <a:r>
              <a:rPr lang="en-US" sz="2400" dirty="0" smtClean="0"/>
              <a:t>      </a:t>
            </a:r>
            <a:r>
              <a:rPr lang="hi-IN" sz="2800" dirty="0" smtClean="0"/>
              <a:t>सरल स्वस्थ दिनचर्या से शरीर और मन शुद्ध होते हैं, दोष संतुलित होते हैं, प्रतिरक्षा तंत्र मजबूत होता है और दिन की शुरुआत ताज़गी से होती है।</a:t>
            </a:r>
            <a:endParaRPr lang="en-US" sz="2400" dirty="0"/>
          </a:p>
        </p:txBody>
      </p:sp>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0999"/>
            <a:ext cx="9144000" cy="1631216"/>
          </a:xfrm>
          <a:prstGeom prst="rect">
            <a:avLst/>
          </a:prstGeom>
        </p:spPr>
        <p:txBody>
          <a:bodyPr wrap="square">
            <a:spAutoFit/>
          </a:bodyPr>
          <a:lstStyle/>
          <a:p>
            <a:r>
              <a:rPr lang="en-US" sz="3600" dirty="0" smtClean="0"/>
              <a:t>   </a:t>
            </a:r>
            <a:r>
              <a:rPr lang="hi-IN" sz="3600" b="1" i="1" u="sng" dirty="0" smtClean="0">
                <a:solidFill>
                  <a:srgbClr val="00B050"/>
                </a:solidFill>
              </a:rPr>
              <a:t>क्षौर कर्म और उसके नियम</a:t>
            </a:r>
            <a:r>
              <a:rPr lang="hi-IN" sz="3600" b="1" i="1" dirty="0" smtClean="0">
                <a:solidFill>
                  <a:srgbClr val="00B050"/>
                </a:solidFill>
              </a:rPr>
              <a:t> </a:t>
            </a:r>
            <a:r>
              <a:rPr lang="en-US" sz="3600" b="1" i="1" dirty="0" smtClean="0">
                <a:solidFill>
                  <a:srgbClr val="00B050"/>
                </a:solidFill>
              </a:rPr>
              <a:t>  </a:t>
            </a:r>
          </a:p>
          <a:p>
            <a:r>
              <a:rPr lang="hi-IN" sz="2800" dirty="0" smtClean="0"/>
              <a:t/>
            </a:r>
            <a:br>
              <a:rPr lang="hi-IN" sz="2800" dirty="0" smtClean="0"/>
            </a:br>
            <a:r>
              <a:rPr lang="hi-IN" dirty="0" smtClean="0"/>
              <a:t/>
            </a:r>
            <a:br>
              <a:rPr lang="hi-IN" dirty="0" smtClean="0"/>
            </a:br>
            <a:endParaRPr lang="en-US" dirty="0"/>
          </a:p>
        </p:txBody>
      </p:sp>
      <p:sp>
        <p:nvSpPr>
          <p:cNvPr id="3" name="Rectangle 2"/>
          <p:cNvSpPr/>
          <p:nvPr/>
        </p:nvSpPr>
        <p:spPr>
          <a:xfrm>
            <a:off x="0" y="3048000"/>
            <a:ext cx="9144000" cy="2862322"/>
          </a:xfrm>
          <a:prstGeom prst="rect">
            <a:avLst/>
          </a:prstGeom>
        </p:spPr>
        <p:txBody>
          <a:bodyPr wrap="square">
            <a:spAutoFit/>
          </a:bodyPr>
          <a:lstStyle/>
          <a:p>
            <a:r>
              <a:rPr lang="en-US" sz="3200" b="1" dirty="0" smtClean="0"/>
              <a:t>     </a:t>
            </a:r>
            <a:r>
              <a:rPr lang="hi-IN" sz="3600" b="1" i="1" u="sng" dirty="0" smtClean="0">
                <a:solidFill>
                  <a:srgbClr val="0070C0"/>
                </a:solidFill>
              </a:rPr>
              <a:t>पैरों में जूते आदि धारण करना</a:t>
            </a:r>
            <a:endParaRPr lang="en-US" sz="3600" b="1" i="1" u="sng" dirty="0" smtClean="0">
              <a:solidFill>
                <a:srgbClr val="0070C0"/>
              </a:solidFill>
            </a:endParaRPr>
          </a:p>
          <a:p>
            <a:endParaRPr lang="hi-IN" sz="3200" b="1" i="1" u="sng" dirty="0" smtClean="0">
              <a:solidFill>
                <a:srgbClr val="0070C0"/>
              </a:solidFill>
            </a:endParaRPr>
          </a:p>
          <a:p>
            <a:pPr fontAlgn="base">
              <a:buFont typeface="Arial" pitchFamily="34" charset="0"/>
              <a:buChar char="•"/>
            </a:pPr>
            <a:r>
              <a:rPr lang="en-US" sz="2800" dirty="0" smtClean="0"/>
              <a:t>   </a:t>
            </a:r>
            <a:r>
              <a:rPr lang="hi-IN" sz="2800" dirty="0" smtClean="0"/>
              <a:t>पैरों में जूते आदि पहिनने से नेत्रों के दृष्टि-बल में वृद्धि होती है</a:t>
            </a:r>
            <a:r>
              <a:rPr lang="en-US" sz="2800" dirty="0" smtClean="0"/>
              <a:t> </a:t>
            </a:r>
            <a:r>
              <a:rPr lang="hi-IN" sz="2800" dirty="0" smtClean="0"/>
              <a:t>। ये पैरों की त्वचा के लिए हितकर होते है। </a:t>
            </a:r>
            <a:endParaRPr lang="en-US" sz="2800" dirty="0" smtClean="0"/>
          </a:p>
          <a:p>
            <a:pPr fontAlgn="base">
              <a:buFont typeface="Arial" pitchFamily="34" charset="0"/>
              <a:buChar char="•"/>
            </a:pPr>
            <a:r>
              <a:rPr lang="en-US" sz="2800" dirty="0" smtClean="0"/>
              <a:t>   </a:t>
            </a:r>
            <a:r>
              <a:rPr lang="hi-IN" sz="2800" dirty="0" smtClean="0"/>
              <a:t>पैरों की काँटे आदि तथा रोगों से रक्षा होती है। </a:t>
            </a:r>
            <a:endParaRPr lang="en-US" sz="2800" dirty="0" smtClean="0"/>
          </a:p>
          <a:p>
            <a:pPr fontAlgn="base">
              <a:buFont typeface="Arial" pitchFamily="34" charset="0"/>
              <a:buChar char="•"/>
            </a:pPr>
            <a:r>
              <a:rPr lang="en-US" sz="2800" dirty="0" smtClean="0"/>
              <a:t>   </a:t>
            </a:r>
            <a:r>
              <a:rPr lang="hi-IN" sz="2800" dirty="0" smtClean="0"/>
              <a:t>बल, पराक्रम तथा सुख प्राप्त होता है।</a:t>
            </a:r>
            <a:endParaRPr lang="hi-IN" sz="3200" dirty="0"/>
          </a:p>
        </p:txBody>
      </p:sp>
      <p:sp>
        <p:nvSpPr>
          <p:cNvPr id="4" name="Rectangle 3"/>
          <p:cNvSpPr/>
          <p:nvPr/>
        </p:nvSpPr>
        <p:spPr>
          <a:xfrm>
            <a:off x="0" y="1143000"/>
            <a:ext cx="9144000" cy="1384995"/>
          </a:xfrm>
          <a:prstGeom prst="rect">
            <a:avLst/>
          </a:prstGeom>
        </p:spPr>
        <p:txBody>
          <a:bodyPr wrap="square">
            <a:spAutoFit/>
          </a:bodyPr>
          <a:lstStyle/>
          <a:p>
            <a:pPr>
              <a:buFont typeface="Arial" pitchFamily="34" charset="0"/>
              <a:buChar char="•"/>
            </a:pPr>
            <a:r>
              <a:rPr lang="en-US" sz="2800" dirty="0" smtClean="0"/>
              <a:t>   </a:t>
            </a:r>
            <a:r>
              <a:rPr lang="hi-IN" sz="2800" dirty="0" smtClean="0"/>
              <a:t>केश, श्मश्रु और नख आदि का काटना और इनका प्रसाद , श्रृंगार  करने </a:t>
            </a:r>
            <a:r>
              <a:rPr lang="en-US" sz="2800" dirty="0" smtClean="0"/>
              <a:t> </a:t>
            </a:r>
            <a:r>
              <a:rPr lang="hi-IN" sz="2800" dirty="0" smtClean="0"/>
              <a:t>से </a:t>
            </a:r>
            <a:r>
              <a:rPr lang="en-US" sz="2800" dirty="0" smtClean="0"/>
              <a:t> </a:t>
            </a:r>
            <a:r>
              <a:rPr lang="hi-IN" sz="2800" dirty="0" smtClean="0"/>
              <a:t>पुष्टि,</a:t>
            </a:r>
            <a:r>
              <a:rPr lang="en-US" sz="2800" dirty="0" smtClean="0"/>
              <a:t>  </a:t>
            </a:r>
            <a:r>
              <a:rPr lang="hi-IN" sz="2800" dirty="0" smtClean="0"/>
              <a:t>पुरुषत्व</a:t>
            </a:r>
            <a:r>
              <a:rPr lang="en-US" sz="2800" dirty="0" smtClean="0"/>
              <a:t> </a:t>
            </a:r>
            <a:r>
              <a:rPr lang="hi-IN" sz="2800" dirty="0" smtClean="0"/>
              <a:t>, </a:t>
            </a:r>
            <a:r>
              <a:rPr lang="en-US" sz="2800" dirty="0" smtClean="0"/>
              <a:t> </a:t>
            </a:r>
            <a:r>
              <a:rPr lang="hi-IN" sz="2800" dirty="0" smtClean="0"/>
              <a:t>दीर्घायु </a:t>
            </a:r>
            <a:r>
              <a:rPr lang="en-US" sz="2800" dirty="0" smtClean="0"/>
              <a:t> </a:t>
            </a:r>
            <a:r>
              <a:rPr lang="hi-IN" sz="2800" dirty="0" smtClean="0"/>
              <a:t>मिलती है एवं</a:t>
            </a:r>
            <a:r>
              <a:rPr lang="en-US" sz="2800" dirty="0" smtClean="0"/>
              <a:t> </a:t>
            </a:r>
            <a:r>
              <a:rPr lang="hi-IN" sz="2800" dirty="0" smtClean="0"/>
              <a:t> रूप </a:t>
            </a:r>
            <a:r>
              <a:rPr lang="en-US" sz="2800" dirty="0" smtClean="0"/>
              <a:t> </a:t>
            </a:r>
            <a:r>
              <a:rPr lang="hi-IN" sz="2800" dirty="0" smtClean="0"/>
              <a:t>भी </a:t>
            </a:r>
            <a:r>
              <a:rPr lang="en-US" sz="2800" dirty="0" smtClean="0"/>
              <a:t> </a:t>
            </a:r>
            <a:r>
              <a:rPr lang="hi-IN" sz="2800" dirty="0" smtClean="0"/>
              <a:t>सुंदर ,</a:t>
            </a:r>
            <a:r>
              <a:rPr lang="en-US" sz="2800" dirty="0" smtClean="0"/>
              <a:t>  </a:t>
            </a:r>
            <a:r>
              <a:rPr lang="hi-IN" sz="2800" dirty="0" smtClean="0"/>
              <a:t>पवित्र </a:t>
            </a:r>
            <a:r>
              <a:rPr lang="en-US" sz="2800" dirty="0" smtClean="0"/>
              <a:t>   </a:t>
            </a:r>
            <a:r>
              <a:rPr lang="hi-IN" sz="2800" dirty="0" smtClean="0"/>
              <a:t>बन </a:t>
            </a:r>
            <a:r>
              <a:rPr lang="en-US" sz="2800" dirty="0" smtClean="0"/>
              <a:t> </a:t>
            </a:r>
            <a:r>
              <a:rPr lang="hi-IN" sz="2800" dirty="0" smtClean="0"/>
              <a:t>जाता </a:t>
            </a:r>
            <a:r>
              <a:rPr lang="en-US" sz="2800" dirty="0" smtClean="0"/>
              <a:t> </a:t>
            </a:r>
            <a:r>
              <a:rPr lang="hi-IN" sz="2800" dirty="0" smtClean="0"/>
              <a:t>है</a:t>
            </a:r>
            <a:r>
              <a:rPr lang="en-US" sz="2800" dirty="0" smtClean="0"/>
              <a:t> I</a:t>
            </a:r>
            <a:endParaRPr lang="en-US" sz="2800" dirty="0"/>
          </a:p>
        </p:txBody>
      </p:sp>
    </p:spTree>
  </p:cSld>
  <p:clrMapOvr>
    <a:masterClrMapping/>
  </p:clrMapOvr>
  <p:transition spd="slow">
    <p:wheel spokes="3"/>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940088"/>
          </a:xfrm>
          <a:prstGeom prst="rect">
            <a:avLst/>
          </a:prstGeom>
        </p:spPr>
        <p:txBody>
          <a:bodyPr wrap="square">
            <a:spAutoFit/>
          </a:bodyPr>
          <a:lstStyle/>
          <a:p>
            <a:r>
              <a:rPr lang="en-US" sz="4400" b="1" i="1" dirty="0" smtClean="0">
                <a:solidFill>
                  <a:schemeClr val="accent5">
                    <a:lumMod val="50000"/>
                  </a:schemeClr>
                </a:solidFill>
              </a:rPr>
              <a:t>   </a:t>
            </a:r>
            <a:r>
              <a:rPr lang="hi-IN" sz="4400" b="1" i="1" u="sng" dirty="0" smtClean="0">
                <a:solidFill>
                  <a:schemeClr val="accent5">
                    <a:lumMod val="50000"/>
                  </a:schemeClr>
                </a:solidFill>
              </a:rPr>
              <a:t>पैदल चलना</a:t>
            </a:r>
            <a:r>
              <a:rPr lang="en-US" sz="4400" b="1" i="1" u="sng" dirty="0" smtClean="0">
                <a:solidFill>
                  <a:schemeClr val="accent5">
                    <a:lumMod val="50000"/>
                  </a:schemeClr>
                </a:solidFill>
              </a:rPr>
              <a:t>  </a:t>
            </a:r>
            <a:r>
              <a:rPr lang="en-US" sz="4400" b="1" i="1" dirty="0" smtClean="0">
                <a:solidFill>
                  <a:schemeClr val="accent5">
                    <a:lumMod val="50000"/>
                  </a:schemeClr>
                </a:solidFill>
              </a:rPr>
              <a:t> </a:t>
            </a:r>
          </a:p>
          <a:p>
            <a:r>
              <a:rPr lang="en-US" sz="4400" b="1" i="1" dirty="0" smtClean="0">
                <a:solidFill>
                  <a:schemeClr val="accent5">
                    <a:lumMod val="50000"/>
                  </a:schemeClr>
                </a:solidFill>
              </a:rPr>
              <a:t>  </a:t>
            </a:r>
            <a:endParaRPr lang="en-US" sz="2800" dirty="0" smtClean="0"/>
          </a:p>
          <a:p>
            <a:pPr fontAlgn="base">
              <a:buFont typeface="Arial" pitchFamily="34" charset="0"/>
              <a:buChar char="•"/>
            </a:pPr>
            <a:r>
              <a:rPr lang="en-US" sz="3200" dirty="0" smtClean="0"/>
              <a:t>   </a:t>
            </a:r>
            <a:r>
              <a:rPr lang="hi-IN" sz="2800" dirty="0" smtClean="0"/>
              <a:t>जिस परिभ्रमण से शरीर को कष्ट न हो वह आयु, बल, मेधा और अग्नि को दीप्त कर इंद्रियों को चैतन्य रखता है। </a:t>
            </a:r>
          </a:p>
          <a:p>
            <a:pPr fontAlgn="base">
              <a:buFont typeface="Arial" pitchFamily="34" charset="0"/>
              <a:buChar char="•"/>
            </a:pPr>
            <a:r>
              <a:rPr lang="en-US" sz="2800" dirty="0" smtClean="0"/>
              <a:t>   </a:t>
            </a:r>
            <a:r>
              <a:rPr lang="hi-IN" sz="2800" dirty="0" smtClean="0"/>
              <a:t>प्रातः भ्रमण करते समय गर्दन सीधी, रीढ़ की हड्डी सीधी, सीना तना हुआ, दोनों हाथ पूरी तरह हिलते रहने चाहिए। </a:t>
            </a:r>
            <a:endParaRPr lang="en-US" sz="2800" dirty="0" smtClean="0"/>
          </a:p>
          <a:p>
            <a:pPr fontAlgn="base">
              <a:buFont typeface="Arial" pitchFamily="34" charset="0"/>
              <a:buChar char="•"/>
            </a:pPr>
            <a:r>
              <a:rPr lang="en-US" sz="3200" dirty="0" smtClean="0"/>
              <a:t>   </a:t>
            </a:r>
            <a:r>
              <a:rPr lang="hi-IN" sz="2800" dirty="0" smtClean="0"/>
              <a:t>ग्रीष्म और वर्षा के ऋतु में शरीर पर कम से कम वस्त्र होने चाहिए।</a:t>
            </a:r>
            <a:endParaRPr lang="en-US" sz="3200" dirty="0" smtClean="0"/>
          </a:p>
          <a:p>
            <a:pPr fontAlgn="base">
              <a:buFont typeface="Arial" pitchFamily="34" charset="0"/>
              <a:buChar char="•"/>
            </a:pPr>
            <a:r>
              <a:rPr lang="en-US" sz="3200" dirty="0" smtClean="0"/>
              <a:t>   </a:t>
            </a:r>
            <a:r>
              <a:rPr lang="hi-IN" sz="2800" dirty="0" smtClean="0"/>
              <a:t>टहलते समय सदैव गहरे-गहरे श्वास ले</a:t>
            </a:r>
            <a:r>
              <a:rPr lang="en-US" sz="2800" dirty="0" smtClean="0"/>
              <a:t> </a:t>
            </a:r>
            <a:r>
              <a:rPr lang="hi-IN" sz="2800" dirty="0" smtClean="0"/>
              <a:t>। </a:t>
            </a:r>
            <a:endParaRPr lang="en-US" sz="2800" dirty="0" smtClean="0"/>
          </a:p>
          <a:p>
            <a:pPr fontAlgn="base">
              <a:buFont typeface="Arial" pitchFamily="34" charset="0"/>
              <a:buChar char="•"/>
            </a:pPr>
            <a:r>
              <a:rPr lang="en-US" sz="2800" dirty="0" smtClean="0"/>
              <a:t>   </a:t>
            </a:r>
            <a:r>
              <a:rPr lang="hi-IN" sz="2800" dirty="0" smtClean="0"/>
              <a:t>किसी मित्र आदि दूसरे व्यक्ति के साथ टहलते वक्त बातचीत नहीं करनी चाहिए। </a:t>
            </a:r>
            <a:endParaRPr lang="en-US" sz="2800" dirty="0" smtClean="0"/>
          </a:p>
          <a:p>
            <a:pPr fontAlgn="base"/>
            <a:r>
              <a:rPr lang="en-US" sz="2800" dirty="0" smtClean="0"/>
              <a:t>    </a:t>
            </a:r>
            <a:endParaRPr lang="hi-IN" sz="2800" dirty="0"/>
          </a:p>
        </p:txBody>
      </p:sp>
    </p:spTree>
  </p:cSld>
  <p:clrMapOvr>
    <a:masterClrMapping/>
  </p:clrMapOvr>
  <p:transition spd="slow">
    <p:strips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144000" cy="6801862"/>
          </a:xfrm>
          <a:prstGeom prst="rect">
            <a:avLst/>
          </a:prstGeom>
        </p:spPr>
        <p:txBody>
          <a:bodyPr wrap="square">
            <a:spAutoFit/>
          </a:bodyPr>
          <a:lstStyle/>
          <a:p>
            <a:r>
              <a:rPr lang="hi-IN" sz="3600" b="1" i="1" u="sng" dirty="0" smtClean="0">
                <a:solidFill>
                  <a:srgbClr val="7030A0"/>
                </a:solidFill>
              </a:rPr>
              <a:t>रात्रि भोजन</a:t>
            </a:r>
          </a:p>
          <a:p>
            <a:pPr fontAlgn="base">
              <a:buFont typeface="Arial" pitchFamily="34" charset="0"/>
              <a:buChar char="•"/>
            </a:pPr>
            <a:r>
              <a:rPr lang="en-US" sz="3600" dirty="0" smtClean="0"/>
              <a:t> </a:t>
            </a:r>
            <a:r>
              <a:rPr lang="hi-IN" sz="2800" dirty="0" smtClean="0"/>
              <a:t>रात्रि के प्रथम प्रहर में ही भोजन कर लेना चाहिए तथा भोजन दिन की अपेक्षा कुछ कम खाना चाहिए।</a:t>
            </a:r>
            <a:endParaRPr lang="en-US" sz="2800" dirty="0" smtClean="0"/>
          </a:p>
          <a:p>
            <a:pPr fontAlgn="base">
              <a:buFont typeface="Arial" pitchFamily="34" charset="0"/>
              <a:buChar char="•"/>
            </a:pPr>
            <a:endParaRPr lang="en-US" sz="2800" dirty="0" smtClean="0"/>
          </a:p>
          <a:p>
            <a:pPr fontAlgn="base">
              <a:buFont typeface="Arial" pitchFamily="34" charset="0"/>
              <a:buChar char="•"/>
            </a:pPr>
            <a:r>
              <a:rPr lang="hi-IN" sz="2800" dirty="0" smtClean="0"/>
              <a:t> देर से पचने वाले गरिष्ठ पदार्थों को नहीं खावें। भोजन करने व सोने के समय में न्यूनतम दो-तीन घण्टे का अन्तर होना चाहिए। </a:t>
            </a:r>
            <a:endParaRPr lang="en-US" sz="2800" dirty="0" smtClean="0"/>
          </a:p>
          <a:p>
            <a:pPr fontAlgn="base"/>
            <a:endParaRPr lang="en-US" sz="2800" dirty="0" smtClean="0"/>
          </a:p>
          <a:p>
            <a:pPr fontAlgn="base">
              <a:buFont typeface="Arial" pitchFamily="34" charset="0"/>
              <a:buChar char="•"/>
            </a:pPr>
            <a:r>
              <a:rPr lang="en-US" sz="2800" dirty="0" smtClean="0"/>
              <a:t>  </a:t>
            </a:r>
            <a:r>
              <a:rPr lang="hi-IN" sz="2800" dirty="0" smtClean="0"/>
              <a:t>भोजन करने के बाद, सोने से पूर्व एक-एक घण्टे के अन्तर से कम से कम दो या तीन बार जल लेना चाहिए। इससे भोजन पचने में भी सहायता मिलती है, रात्रि में अपच होने की सम्भावना नहीं रहती, निद्रा अच्छी आती है तथा प्रातः शौच भी साफ हो जाता है। </a:t>
            </a:r>
            <a:endParaRPr lang="en-US" sz="2800" dirty="0" smtClean="0"/>
          </a:p>
          <a:p>
            <a:pPr fontAlgn="base"/>
            <a:endParaRPr lang="en-US" sz="2800" dirty="0" smtClean="0"/>
          </a:p>
          <a:p>
            <a:pPr fontAlgn="base"/>
            <a:endParaRPr lang="en-US" sz="2800" dirty="0" smtClean="0"/>
          </a:p>
        </p:txBody>
      </p:sp>
    </p:spTree>
  </p:cSld>
  <p:clrMapOvr>
    <a:masterClrMapping/>
  </p:clrMapOvr>
  <p:transition spd="slow">
    <p:whee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599"/>
            <a:ext cx="9144000" cy="6309420"/>
          </a:xfrm>
          <a:prstGeom prst="rect">
            <a:avLst/>
          </a:prstGeom>
        </p:spPr>
        <p:txBody>
          <a:bodyPr wrap="square">
            <a:spAutoFit/>
          </a:bodyPr>
          <a:lstStyle/>
          <a:p>
            <a:r>
              <a:rPr lang="hi-IN" sz="4000" b="1" i="1" u="sng" dirty="0" smtClean="0">
                <a:solidFill>
                  <a:schemeClr val="accent4">
                    <a:lumMod val="50000"/>
                  </a:schemeClr>
                </a:solidFill>
              </a:rPr>
              <a:t>रात्रि शयन</a:t>
            </a:r>
          </a:p>
          <a:p>
            <a:pPr fontAlgn="base">
              <a:buFont typeface="Arial" pitchFamily="34" charset="0"/>
              <a:buChar char="•"/>
            </a:pPr>
            <a:r>
              <a:rPr lang="en-US" sz="2800" dirty="0" smtClean="0"/>
              <a:t>  </a:t>
            </a:r>
            <a:r>
              <a:rPr lang="hi-IN" sz="2800" dirty="0" smtClean="0"/>
              <a:t>शयन स्थान पवित्र, स्वच्छ तथा हवादार होना चाहिए। </a:t>
            </a:r>
            <a:endParaRPr lang="en-US" sz="2800" dirty="0" smtClean="0"/>
          </a:p>
          <a:p>
            <a:pPr fontAlgn="base">
              <a:buFont typeface="Arial" pitchFamily="34" charset="0"/>
              <a:buChar char="•"/>
            </a:pPr>
            <a:endParaRPr lang="en-US" sz="2800" dirty="0" smtClean="0"/>
          </a:p>
          <a:p>
            <a:pPr fontAlgn="base">
              <a:buFont typeface="Arial" pitchFamily="34" charset="0"/>
              <a:buChar char="•"/>
            </a:pPr>
            <a:r>
              <a:rPr lang="en-US" sz="2800" dirty="0" smtClean="0"/>
              <a:t>  </a:t>
            </a:r>
            <a:r>
              <a:rPr lang="hi-IN" sz="2800" dirty="0" smtClean="0"/>
              <a:t>सिराहना न बहुत ऊंचा और न नींचा, ठीक प्रकार का होना </a:t>
            </a:r>
            <a:r>
              <a:rPr lang="en-US" sz="2800" dirty="0" smtClean="0"/>
              <a:t> </a:t>
            </a:r>
            <a:r>
              <a:rPr lang="hi-IN" sz="2800" dirty="0" smtClean="0"/>
              <a:t>चाहिए।</a:t>
            </a:r>
            <a:r>
              <a:rPr lang="en-US" sz="2800" dirty="0" smtClean="0"/>
              <a:t>  </a:t>
            </a:r>
            <a:r>
              <a:rPr lang="hi-IN" sz="2800" dirty="0" smtClean="0"/>
              <a:t>पलंग की बिस्तर की लंबाई चैड़ाई ऐसी होनी चाहिए कि जिस पर </a:t>
            </a:r>
            <a:r>
              <a:rPr lang="en-US" sz="2800" dirty="0" smtClean="0"/>
              <a:t> </a:t>
            </a:r>
            <a:r>
              <a:rPr lang="hi-IN" sz="2800" dirty="0" smtClean="0"/>
              <a:t>बिना कष्ट</a:t>
            </a:r>
            <a:r>
              <a:rPr lang="en-US" sz="2800" dirty="0" smtClean="0"/>
              <a:t> ,</a:t>
            </a:r>
            <a:r>
              <a:rPr lang="hi-IN" sz="2800" dirty="0" smtClean="0"/>
              <a:t> भली-भाँति सोया जा सके। </a:t>
            </a:r>
            <a:endParaRPr lang="en-US" sz="2800" dirty="0" smtClean="0"/>
          </a:p>
          <a:p>
            <a:pPr fontAlgn="base">
              <a:buFont typeface="Arial" pitchFamily="34" charset="0"/>
              <a:buChar char="•"/>
            </a:pPr>
            <a:endParaRPr lang="en-US" sz="2800" dirty="0" smtClean="0"/>
          </a:p>
          <a:p>
            <a:pPr fontAlgn="base">
              <a:buFont typeface="Arial" pitchFamily="34" charset="0"/>
              <a:buChar char="•"/>
            </a:pPr>
            <a:r>
              <a:rPr lang="en-US" sz="2800" dirty="0" smtClean="0"/>
              <a:t>  </a:t>
            </a:r>
            <a:r>
              <a:rPr lang="hi-IN" sz="2800" dirty="0" smtClean="0"/>
              <a:t>सोते समय सिर पूर्व या दक्षिण दिशा की तरफ़ रखना चाहिए।</a:t>
            </a:r>
            <a:r>
              <a:rPr lang="en-US" sz="2800" dirty="0" smtClean="0"/>
              <a:t>  </a:t>
            </a:r>
            <a:r>
              <a:rPr lang="hi-IN" sz="2800" dirty="0" smtClean="0"/>
              <a:t>परन्तु यह ध्यान रहना चाहिए कि पैर पूज्य जनों की तरफ़ करके न सोना पड़े।</a:t>
            </a:r>
            <a:r>
              <a:rPr lang="en-US" sz="2800" dirty="0" smtClean="0"/>
              <a:t>  </a:t>
            </a:r>
            <a:r>
              <a:rPr lang="hi-IN" sz="2800" dirty="0" smtClean="0"/>
              <a:t>यदि ऐसा है तो फि़र सिर किसी भी दिशा में रखा जा सकता है। </a:t>
            </a:r>
            <a:endParaRPr lang="en-US" sz="2800" dirty="0" smtClean="0"/>
          </a:p>
          <a:p>
            <a:pPr fontAlgn="base">
              <a:buFont typeface="Arial" pitchFamily="34" charset="0"/>
              <a:buChar char="•"/>
            </a:pPr>
            <a:endParaRPr lang="hi-IN" sz="2800" dirty="0" smtClean="0"/>
          </a:p>
          <a:p>
            <a:pPr fontAlgn="base">
              <a:buFont typeface="Arial" pitchFamily="34" charset="0"/>
              <a:buChar char="•"/>
            </a:pPr>
            <a:r>
              <a:rPr lang="en-US" sz="2800" dirty="0" smtClean="0"/>
              <a:t>   </a:t>
            </a:r>
            <a:r>
              <a:rPr lang="hi-IN" sz="2800" dirty="0" smtClean="0"/>
              <a:t>रात्रि में सोने से पूर्व वस्त्रों की स्वच्छता पर विशेष ध्यान देना चाहिए।</a:t>
            </a:r>
            <a:endParaRPr lang="hi-IN" sz="2800" dirty="0"/>
          </a:p>
        </p:txBody>
      </p:sp>
    </p:spTree>
  </p:cSld>
  <p:clrMapOvr>
    <a:masterClrMapping/>
  </p:clrMapOvr>
  <p:transition spd="slow">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078313"/>
          </a:xfrm>
          <a:prstGeom prst="rect">
            <a:avLst/>
          </a:prstGeom>
        </p:spPr>
        <p:txBody>
          <a:bodyPr wrap="square">
            <a:spAutoFit/>
          </a:bodyPr>
          <a:lstStyle/>
          <a:p>
            <a:r>
              <a:rPr lang="en-US" sz="3200" b="1" i="1" u="sng" dirty="0" smtClean="0">
                <a:solidFill>
                  <a:schemeClr val="accent6">
                    <a:lumMod val="50000"/>
                  </a:schemeClr>
                </a:solidFill>
              </a:rPr>
              <a:t>DISEASES DUE TO DISTURBED DINCHARYA</a:t>
            </a:r>
            <a:r>
              <a:rPr lang="en-US" sz="3600" b="1" i="1" u="sng" dirty="0" smtClean="0">
                <a:solidFill>
                  <a:schemeClr val="accent6">
                    <a:lumMod val="50000"/>
                  </a:schemeClr>
                </a:solidFill>
              </a:rPr>
              <a:t>: </a:t>
            </a:r>
            <a:endParaRPr lang="en-US" sz="4000" b="1" i="1" u="sng" dirty="0" smtClean="0">
              <a:solidFill>
                <a:schemeClr val="accent6">
                  <a:lumMod val="50000"/>
                </a:schemeClr>
              </a:solidFill>
            </a:endParaRPr>
          </a:p>
          <a:p>
            <a:r>
              <a:rPr lang="en-US" sz="2400" dirty="0" smtClean="0"/>
              <a:t>1. Obesity </a:t>
            </a:r>
          </a:p>
          <a:p>
            <a:r>
              <a:rPr lang="en-US" sz="2400" dirty="0" smtClean="0"/>
              <a:t>2. Hypertension and stroke </a:t>
            </a:r>
          </a:p>
          <a:p>
            <a:r>
              <a:rPr lang="en-US" sz="2400" dirty="0" smtClean="0"/>
              <a:t>3. Diabetes mellitus </a:t>
            </a:r>
          </a:p>
          <a:p>
            <a:r>
              <a:rPr lang="en-US" sz="2400" dirty="0" smtClean="0"/>
              <a:t>4. Coronary heart disease </a:t>
            </a:r>
          </a:p>
          <a:p>
            <a:r>
              <a:rPr lang="en-US" sz="2400" dirty="0" smtClean="0"/>
              <a:t>5. Dyslipidaemia </a:t>
            </a:r>
          </a:p>
          <a:p>
            <a:r>
              <a:rPr lang="en-US" sz="2400" dirty="0" smtClean="0"/>
              <a:t>6. Cancer </a:t>
            </a:r>
          </a:p>
          <a:p>
            <a:r>
              <a:rPr lang="en-US" sz="2400" dirty="0" smtClean="0"/>
              <a:t>7. Various types of arthritis </a:t>
            </a:r>
          </a:p>
          <a:p>
            <a:r>
              <a:rPr lang="en-US" sz="2400" dirty="0" smtClean="0"/>
              <a:t>8. Anxiety neurosis and other mental diseases </a:t>
            </a:r>
          </a:p>
          <a:p>
            <a:r>
              <a:rPr lang="en-US" sz="2400" dirty="0" smtClean="0"/>
              <a:t>9. Neurological disorders </a:t>
            </a:r>
          </a:p>
          <a:p>
            <a:r>
              <a:rPr lang="en-US" sz="2400" dirty="0" smtClean="0"/>
              <a:t>10. Insomnia and other sleep disorders</a:t>
            </a:r>
          </a:p>
          <a:p>
            <a:r>
              <a:rPr lang="en-US" sz="2400" dirty="0" smtClean="0"/>
              <a:t> 11. Constipation and incomplete evacuation of bowels </a:t>
            </a:r>
          </a:p>
          <a:p>
            <a:r>
              <a:rPr lang="en-US" sz="2400" dirty="0" smtClean="0"/>
              <a:t>12. Indigestion, flatus and fullness of abdomen</a:t>
            </a:r>
            <a:endParaRPr lang="en-US" sz="2800" dirty="0"/>
          </a:p>
        </p:txBody>
      </p:sp>
      <p:sp>
        <p:nvSpPr>
          <p:cNvPr id="4" name="Rectangle 3"/>
          <p:cNvSpPr/>
          <p:nvPr/>
        </p:nvSpPr>
        <p:spPr>
          <a:xfrm>
            <a:off x="0" y="152400"/>
            <a:ext cx="9144000" cy="1138773"/>
          </a:xfrm>
          <a:prstGeom prst="rect">
            <a:avLst/>
          </a:prstGeom>
        </p:spPr>
        <p:txBody>
          <a:bodyPr wrap="square">
            <a:spAutoFit/>
          </a:bodyPr>
          <a:lstStyle/>
          <a:p>
            <a:pPr>
              <a:buFont typeface="Arial" pitchFamily="34" charset="0"/>
              <a:buChar char="•"/>
            </a:pPr>
            <a:r>
              <a:rPr lang="en-US" sz="2400" b="1" dirty="0" smtClean="0">
                <a:hlinkClick r:id="rId2"/>
              </a:rPr>
              <a:t> </a:t>
            </a:r>
            <a:r>
              <a:rPr lang="en-US" sz="2800" b="1" i="1" dirty="0" smtClean="0">
                <a:hlinkClick r:id="rId2"/>
              </a:rPr>
              <a:t>Dinacharya</a:t>
            </a:r>
            <a:r>
              <a:rPr lang="en-US" sz="2000" dirty="0" smtClean="0"/>
              <a:t>,    if followed properly, helps to establish balance in an individual’s constitution and thereby helps in regulating the biological clock . Also, it aids digestion, absorption, and assimilation and generates discipline, peace, happiness, and longevity.</a:t>
            </a:r>
          </a:p>
        </p:txBody>
      </p:sp>
      <p:pic>
        <p:nvPicPr>
          <p:cNvPr id="5" name="Picture 4" descr="C:\Users\user\Pictures\download (11).jpg"/>
          <p:cNvPicPr>
            <a:picLocks noChangeAspect="1" noChangeArrowheads="1"/>
          </p:cNvPicPr>
          <p:nvPr/>
        </p:nvPicPr>
        <p:blipFill>
          <a:blip r:embed="rId3"/>
          <a:srcRect/>
          <a:stretch>
            <a:fillRect/>
          </a:stretch>
        </p:blipFill>
        <p:spPr bwMode="auto">
          <a:xfrm>
            <a:off x="4495800" y="2057400"/>
            <a:ext cx="3970867" cy="2019300"/>
          </a:xfrm>
          <a:prstGeom prst="rect">
            <a:avLst/>
          </a:prstGeom>
          <a:ln>
            <a:noFill/>
          </a:ln>
          <a:effectLst>
            <a:softEdge rad="112500"/>
          </a:effectLst>
        </p:spPr>
      </p:pic>
    </p:spTree>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Thank You Images | Free Vectors, Stock Photos &amp; PS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1" name="Picture 3" descr="C:\Users\user\Desktop\download (1).jpg"/>
          <p:cNvPicPr>
            <a:picLocks noChangeAspect="1" noChangeArrowheads="1"/>
          </p:cNvPicPr>
          <p:nvPr/>
        </p:nvPicPr>
        <p:blipFill>
          <a:blip r:embed="rId2"/>
          <a:srcRect/>
          <a:stretch>
            <a:fillRect/>
          </a:stretch>
        </p:blipFill>
        <p:spPr bwMode="auto">
          <a:xfrm>
            <a:off x="1371600" y="914400"/>
            <a:ext cx="6355644" cy="4419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5 Benefits of Early Morning Yoga Practice - One Yoga"/>
          <p:cNvPicPr>
            <a:picLocks noChangeAspect="1" noChangeArrowheads="1"/>
          </p:cNvPicPr>
          <p:nvPr/>
        </p:nvPicPr>
        <p:blipFill>
          <a:blip r:embed="rId2"/>
          <a:srcRect/>
          <a:stretch>
            <a:fillRect/>
          </a:stretch>
        </p:blipFill>
        <p:spPr bwMode="auto">
          <a:xfrm>
            <a:off x="0" y="0"/>
            <a:ext cx="9144000" cy="7162800"/>
          </a:xfrm>
          <a:prstGeom prst="rect">
            <a:avLst/>
          </a:prstGeom>
          <a:noFill/>
        </p:spPr>
      </p:pic>
      <p:sp>
        <p:nvSpPr>
          <p:cNvPr id="5" name="Rectangle 4"/>
          <p:cNvSpPr/>
          <p:nvPr/>
        </p:nvSpPr>
        <p:spPr>
          <a:xfrm>
            <a:off x="0" y="457201"/>
            <a:ext cx="9144000" cy="2154436"/>
          </a:xfrm>
          <a:prstGeom prst="rect">
            <a:avLst/>
          </a:prstGeom>
        </p:spPr>
        <p:txBody>
          <a:bodyPr wrap="square">
            <a:spAutoFit/>
          </a:bodyPr>
          <a:lstStyle/>
          <a:p>
            <a:r>
              <a:rPr lang="en-US" sz="5400" dirty="0" smtClean="0"/>
              <a:t>  </a:t>
            </a:r>
            <a:r>
              <a:rPr lang="hi-IN" sz="4800" dirty="0" smtClean="0">
                <a:solidFill>
                  <a:srgbClr val="FFFF00"/>
                </a:solidFill>
              </a:rPr>
              <a:t>ब्राह्मे</a:t>
            </a:r>
            <a:r>
              <a:rPr lang="en-US" sz="4800" dirty="0" smtClean="0">
                <a:solidFill>
                  <a:srgbClr val="FFFF00"/>
                </a:solidFill>
              </a:rPr>
              <a:t>   </a:t>
            </a:r>
            <a:r>
              <a:rPr lang="hi-IN" sz="4800" dirty="0" smtClean="0">
                <a:solidFill>
                  <a:srgbClr val="FFFF00"/>
                </a:solidFill>
              </a:rPr>
              <a:t>मुहूर्त </a:t>
            </a:r>
            <a:r>
              <a:rPr lang="en-US" sz="4800" dirty="0" smtClean="0">
                <a:solidFill>
                  <a:srgbClr val="FFFF00"/>
                </a:solidFill>
              </a:rPr>
              <a:t> </a:t>
            </a:r>
            <a:r>
              <a:rPr lang="hi-IN" sz="4800" dirty="0" smtClean="0">
                <a:solidFill>
                  <a:srgbClr val="FFFF00"/>
                </a:solidFill>
              </a:rPr>
              <a:t>उत्तिष्ठेत्स्वस्थो</a:t>
            </a:r>
            <a:r>
              <a:rPr lang="en-US" sz="4800" dirty="0" smtClean="0">
                <a:solidFill>
                  <a:srgbClr val="FFFF00"/>
                </a:solidFill>
              </a:rPr>
              <a:t>        </a:t>
            </a:r>
            <a:r>
              <a:rPr lang="hi-IN" sz="4800" dirty="0" smtClean="0">
                <a:solidFill>
                  <a:srgbClr val="FFFF00"/>
                </a:solidFill>
              </a:rPr>
              <a:t>रक्षार्थमायुषः</a:t>
            </a:r>
            <a:endParaRPr lang="en-US" sz="3200" dirty="0" smtClean="0">
              <a:solidFill>
                <a:srgbClr val="FFFF00"/>
              </a:solidFill>
            </a:endParaRPr>
          </a:p>
          <a:p>
            <a:r>
              <a:rPr lang="en-US" sz="3200" dirty="0" smtClean="0"/>
              <a:t> </a:t>
            </a:r>
            <a:endParaRPr lang="en-US" sz="5400" dirty="0"/>
          </a:p>
        </p:txBody>
      </p:sp>
      <p:sp>
        <p:nvSpPr>
          <p:cNvPr id="6" name="Rectangle 5"/>
          <p:cNvSpPr/>
          <p:nvPr/>
        </p:nvSpPr>
        <p:spPr>
          <a:xfrm>
            <a:off x="3200400" y="1752600"/>
            <a:ext cx="1495922" cy="400110"/>
          </a:xfrm>
          <a:prstGeom prst="rect">
            <a:avLst/>
          </a:prstGeom>
        </p:spPr>
        <p:txBody>
          <a:bodyPr wrap="none">
            <a:spAutoFit/>
          </a:bodyPr>
          <a:lstStyle/>
          <a:p>
            <a:r>
              <a:rPr lang="hi-IN" dirty="0" smtClean="0"/>
              <a:t>अ०ह्र०सू० 2</a:t>
            </a:r>
            <a:r>
              <a:rPr lang="en-US" dirty="0" smtClean="0"/>
              <a:t>/</a:t>
            </a:r>
            <a:r>
              <a:rPr lang="en-US" sz="2000" dirty="0" smtClean="0"/>
              <a:t>1</a:t>
            </a:r>
            <a:endParaRPr lang="en-US" dirty="0"/>
          </a:p>
        </p:txBody>
      </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4893647"/>
          </a:xfrm>
          <a:prstGeom prst="rect">
            <a:avLst/>
          </a:prstGeom>
        </p:spPr>
        <p:txBody>
          <a:bodyPr wrap="square">
            <a:spAutoFit/>
          </a:bodyPr>
          <a:lstStyle/>
          <a:p>
            <a:pPr marL="514350" indent="-514350">
              <a:buFont typeface="+mj-lt"/>
              <a:buAutoNum type="arabicPeriod"/>
            </a:pPr>
            <a:r>
              <a:rPr lang="hi-IN" sz="3200" u="sng" dirty="0" smtClean="0"/>
              <a:t>ब्रह्म का समय</a:t>
            </a:r>
            <a:r>
              <a:rPr lang="en-US" sz="3200" dirty="0" smtClean="0"/>
              <a:t>,</a:t>
            </a:r>
            <a:r>
              <a:rPr lang="hi-IN" sz="3200" dirty="0" smtClean="0"/>
              <a:t> शुद्ध चेतना और प्रातः काल के इस समय उठना सर्वश्रेष्ठ माना गया है।</a:t>
            </a:r>
            <a:endParaRPr lang="en-US" sz="3200" dirty="0" smtClean="0"/>
          </a:p>
          <a:p>
            <a:pPr>
              <a:buFont typeface="Arial" pitchFamily="34" charset="0"/>
              <a:buChar char="•"/>
            </a:pPr>
            <a:endParaRPr lang="hi-IN" sz="2400" dirty="0" smtClean="0"/>
          </a:p>
          <a:p>
            <a:pPr>
              <a:buFont typeface="Arial" pitchFamily="34" charset="0"/>
              <a:buChar char="•"/>
            </a:pPr>
            <a:r>
              <a:rPr lang="en-US" sz="3200" dirty="0" smtClean="0"/>
              <a:t>    </a:t>
            </a:r>
            <a:r>
              <a:rPr lang="hi-IN" sz="3200" dirty="0" smtClean="0"/>
              <a:t>आशा, प्रेरणा और शांति इस समय प्रकट होती है। यह समय ब्रह्म ज्ञान सर्वोच्च ज्ञान और शाश्वत सुख प्राप्त करने के लिये सर्वश्रेष्ठ माना जाता है।</a:t>
            </a:r>
            <a:endParaRPr lang="en-US" sz="3200" dirty="0" smtClean="0"/>
          </a:p>
          <a:p>
            <a:pPr>
              <a:buFont typeface="Arial" pitchFamily="34" charset="0"/>
              <a:buChar char="•"/>
            </a:pPr>
            <a:endParaRPr lang="en-US" sz="3200" dirty="0" smtClean="0"/>
          </a:p>
          <a:p>
            <a:pPr>
              <a:buFont typeface="Arial" pitchFamily="34" charset="0"/>
              <a:buChar char="•"/>
            </a:pPr>
            <a:r>
              <a:rPr lang="hi-IN" sz="2800" dirty="0" smtClean="0"/>
              <a:t> </a:t>
            </a:r>
            <a:r>
              <a:rPr lang="en-US" sz="2800" dirty="0" smtClean="0"/>
              <a:t>  </a:t>
            </a:r>
            <a:r>
              <a:rPr lang="hi-IN" sz="3200" dirty="0" smtClean="0"/>
              <a:t>यह सत्वगुण बढ़ाने में सहायक है </a:t>
            </a:r>
            <a:r>
              <a:rPr lang="en-US" sz="3200" dirty="0" smtClean="0"/>
              <a:t>I  </a:t>
            </a:r>
            <a:r>
              <a:rPr lang="hi-IN" sz="3200" dirty="0" smtClean="0"/>
              <a:t>और रजोगुण और तमोगुण से मिलने वाली मानसिक थकान  या अति सक्रियता और सुस्ती से निदान देता है। </a:t>
            </a:r>
            <a:endParaRPr lang="hi-IN" sz="3200" dirty="0"/>
          </a:p>
        </p:txBody>
      </p:sp>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570756"/>
          </a:xfrm>
          <a:prstGeom prst="rect">
            <a:avLst/>
          </a:prstGeom>
        </p:spPr>
        <p:txBody>
          <a:bodyPr wrap="square">
            <a:spAutoFit/>
          </a:bodyPr>
          <a:lstStyle/>
          <a:p>
            <a:r>
              <a:rPr lang="en-US" sz="4800" b="1" i="1" dirty="0" smtClean="0">
                <a:solidFill>
                  <a:schemeClr val="accent3">
                    <a:lumMod val="75000"/>
                  </a:schemeClr>
                </a:solidFill>
              </a:rPr>
              <a:t>     </a:t>
            </a:r>
            <a:r>
              <a:rPr lang="hi-IN" sz="4800" b="1" i="1" u="sng" dirty="0" smtClean="0">
                <a:solidFill>
                  <a:schemeClr val="accent3">
                    <a:lumMod val="75000"/>
                  </a:schemeClr>
                </a:solidFill>
              </a:rPr>
              <a:t>प्रातः काल जागरण</a:t>
            </a:r>
          </a:p>
          <a:p>
            <a:pPr fontAlgn="base"/>
            <a:r>
              <a:rPr lang="en-US" sz="2800" dirty="0" smtClean="0"/>
              <a:t> </a:t>
            </a:r>
          </a:p>
          <a:p>
            <a:pPr fontAlgn="base">
              <a:buFont typeface="Wingdings" pitchFamily="2" charset="2"/>
              <a:buChar char="v"/>
            </a:pPr>
            <a:r>
              <a:rPr lang="en-US" sz="2800" dirty="0" smtClean="0"/>
              <a:t>   </a:t>
            </a:r>
            <a:r>
              <a:rPr lang="hi-IN" sz="2800" dirty="0" smtClean="0"/>
              <a:t>एक स्वस्थ व्यक्ति को प्रातःकाल सूर्य निकलने से पहले उठना चाहिये और अपनी मंगल-कामना तथा आरोग्य रक्षा के लिए सर्वशक्तिमान परमात्मा का स्मरण करना चाहिये। </a:t>
            </a:r>
            <a:endParaRPr lang="en-US" sz="2800" dirty="0" smtClean="0"/>
          </a:p>
          <a:p>
            <a:pPr fontAlgn="base"/>
            <a:endParaRPr lang="en-US" sz="2800" dirty="0" smtClean="0"/>
          </a:p>
          <a:p>
            <a:pPr fontAlgn="base">
              <a:buFont typeface="Wingdings" pitchFamily="2" charset="2"/>
              <a:buChar char="v"/>
            </a:pPr>
            <a:r>
              <a:rPr lang="en-US" sz="2800" dirty="0" smtClean="0"/>
              <a:t>   </a:t>
            </a:r>
            <a:r>
              <a:rPr lang="hi-IN" sz="2800" dirty="0" smtClean="0"/>
              <a:t>जागते ही पालथी मारकर बैठ जाएँ। ठण्डक हो तो वस्त्र ओढ़े रहें। दोनों हाथ गोदी में रखें, सर्वप्रथम लम्बी सांस लें</a:t>
            </a:r>
            <a:r>
              <a:rPr lang="en-US" sz="2800" dirty="0" smtClean="0"/>
              <a:t> I  </a:t>
            </a:r>
            <a:r>
              <a:rPr lang="hi-IN" sz="2800" dirty="0" smtClean="0"/>
              <a:t>नील वर्ण प्रकाश का ध्यान करें, नाक से ही सांस छोड़े, दूसरी श्वास में पीले प्रकाश का ध्यान करते हुये पूर्ववत् क्रिया दोहराये, तीसरी बार फिर रक्त</a:t>
            </a:r>
            <a:r>
              <a:rPr lang="en-US" sz="2800" dirty="0" smtClean="0"/>
              <a:t> </a:t>
            </a:r>
            <a:r>
              <a:rPr lang="hi-IN" sz="2800" dirty="0" smtClean="0"/>
              <a:t>वर्ण का ध्यान करते हुए गहरी श्वास लें, धीरे-धीरे नाक से ही श्वास छोड़ दें। </a:t>
            </a:r>
          </a:p>
        </p:txBody>
      </p:sp>
    </p:spTree>
  </p:cSld>
  <p:clrMapOvr>
    <a:masterClrMapping/>
  </p:clrMapOvr>
  <p:transition spd="slow">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3925</TotalTime>
  <Words>3719</Words>
  <Application>Microsoft Office PowerPoint</Application>
  <PresentationFormat>On-screen Show (4:3)</PresentationFormat>
  <Paragraphs>311</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 Concept of Dincharya as per Astang, its clinical utility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453</cp:revision>
  <dcterms:created xsi:type="dcterms:W3CDTF">2022-07-23T14:23:04Z</dcterms:created>
  <dcterms:modified xsi:type="dcterms:W3CDTF">2022-08-28T09:33:37Z</dcterms:modified>
</cp:coreProperties>
</file>