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342" r:id="rId3"/>
    <p:sldId id="303" r:id="rId4"/>
    <p:sldId id="325" r:id="rId5"/>
    <p:sldId id="304" r:id="rId6"/>
    <p:sldId id="326" r:id="rId7"/>
    <p:sldId id="305" r:id="rId8"/>
    <p:sldId id="260" r:id="rId9"/>
    <p:sldId id="261" r:id="rId10"/>
    <p:sldId id="262" r:id="rId11"/>
    <p:sldId id="263" r:id="rId12"/>
    <p:sldId id="264" r:id="rId13"/>
    <p:sldId id="327" r:id="rId14"/>
    <p:sldId id="265" r:id="rId15"/>
    <p:sldId id="266" r:id="rId16"/>
    <p:sldId id="328" r:id="rId17"/>
    <p:sldId id="276" r:id="rId18"/>
    <p:sldId id="267" r:id="rId19"/>
    <p:sldId id="285" r:id="rId20"/>
    <p:sldId id="268" r:id="rId21"/>
    <p:sldId id="329" r:id="rId22"/>
    <p:sldId id="269" r:id="rId23"/>
    <p:sldId id="270" r:id="rId24"/>
    <p:sldId id="330" r:id="rId25"/>
    <p:sldId id="271" r:id="rId26"/>
    <p:sldId id="331" r:id="rId27"/>
    <p:sldId id="272" r:id="rId28"/>
    <p:sldId id="338" r:id="rId29"/>
    <p:sldId id="273" r:id="rId30"/>
    <p:sldId id="274" r:id="rId31"/>
    <p:sldId id="318" r:id="rId32"/>
    <p:sldId id="275" r:id="rId33"/>
    <p:sldId id="277" r:id="rId34"/>
    <p:sldId id="319" r:id="rId35"/>
    <p:sldId id="341" r:id="rId36"/>
    <p:sldId id="278" r:id="rId37"/>
    <p:sldId id="339" r:id="rId38"/>
    <p:sldId id="340" r:id="rId39"/>
    <p:sldId id="279" r:id="rId40"/>
    <p:sldId id="281" r:id="rId41"/>
    <p:sldId id="282" r:id="rId42"/>
    <p:sldId id="320" r:id="rId43"/>
    <p:sldId id="283" r:id="rId44"/>
    <p:sldId id="315" r:id="rId45"/>
    <p:sldId id="332" r:id="rId46"/>
    <p:sldId id="284" r:id="rId47"/>
    <p:sldId id="286" r:id="rId48"/>
    <p:sldId id="287" r:id="rId49"/>
    <p:sldId id="298" r:id="rId50"/>
    <p:sldId id="322" r:id="rId51"/>
    <p:sldId id="302" r:id="rId52"/>
    <p:sldId id="306" r:id="rId53"/>
    <p:sldId id="299" r:id="rId54"/>
    <p:sldId id="323" r:id="rId55"/>
    <p:sldId id="300" r:id="rId56"/>
    <p:sldId id="324" r:id="rId57"/>
    <p:sldId id="301" r:id="rId58"/>
    <p:sldId id="288" r:id="rId59"/>
    <p:sldId id="289" r:id="rId60"/>
    <p:sldId id="333" r:id="rId61"/>
    <p:sldId id="334" r:id="rId62"/>
    <p:sldId id="290" r:id="rId63"/>
    <p:sldId id="291" r:id="rId64"/>
    <p:sldId id="335" r:id="rId65"/>
    <p:sldId id="336" r:id="rId66"/>
    <p:sldId id="292" r:id="rId67"/>
    <p:sldId id="293" r:id="rId68"/>
    <p:sldId id="294" r:id="rId69"/>
    <p:sldId id="295" r:id="rId70"/>
    <p:sldId id="337" r:id="rId71"/>
    <p:sldId id="296" r:id="rId72"/>
    <p:sldId id="297" r:id="rId73"/>
    <p:sldId id="307" r:id="rId74"/>
    <p:sldId id="309" r:id="rId75"/>
    <p:sldId id="316" r:id="rId76"/>
    <p:sldId id="312" r:id="rId77"/>
    <p:sldId id="313" r:id="rId78"/>
    <p:sldId id="314" r:id="rId79"/>
    <p:sldId id="345" r:id="rId80"/>
    <p:sldId id="311" r:id="rId81"/>
    <p:sldId id="317" r:id="rId82"/>
    <p:sldId id="344" r:id="rId83"/>
    <p:sldId id="346" r:id="rId84"/>
    <p:sldId id="347" r:id="rId85"/>
    <p:sldId id="351" r:id="rId86"/>
    <p:sldId id="348" r:id="rId87"/>
    <p:sldId id="349" r:id="rId88"/>
    <p:sldId id="350" r:id="rId89"/>
    <p:sldId id="34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55950" autoAdjust="0"/>
  </p:normalViewPr>
  <p:slideViewPr>
    <p:cSldViewPr>
      <p:cViewPr varScale="1">
        <p:scale>
          <a:sx n="112" d="100"/>
          <a:sy n="112" d="100"/>
        </p:scale>
        <p:origin x="-94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2B2444A5-783E-4E7A-B634-A421CA5FF0FE}" type="datetimeFigureOut">
              <a:rPr lang="en-US" smtClean="0"/>
              <a:pPr/>
              <a:t>8/31/2024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DC09D7F-5546-4D11-8FCB-9FF8BF394B6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2444A5-783E-4E7A-B634-A421CA5FF0FE}"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2444A5-783E-4E7A-B634-A421CA5FF0FE}"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2444A5-783E-4E7A-B634-A421CA5FF0FE}"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2444A5-783E-4E7A-B634-A421CA5FF0FE}" type="datetimeFigureOut">
              <a:rPr lang="en-US" smtClean="0"/>
              <a:pPr/>
              <a:t>8/31/2024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C09D7F-5546-4D11-8FCB-9FF8BF394B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2444A5-783E-4E7A-B634-A421CA5FF0FE}"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2444A5-783E-4E7A-B634-A421CA5FF0FE}" type="datetimeFigureOut">
              <a:rPr lang="en-US" smtClean="0"/>
              <a:pPr/>
              <a:t>8/31/2024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2444A5-783E-4E7A-B634-A421CA5FF0FE}" type="datetimeFigureOut">
              <a:rPr lang="en-US" smtClean="0"/>
              <a:pPr/>
              <a:t>8/31/2024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444A5-783E-4E7A-B634-A421CA5FF0FE}" type="datetimeFigureOut">
              <a:rPr lang="en-US" smtClean="0"/>
              <a:pPr/>
              <a:t>8/31/2024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2444A5-783E-4E7A-B634-A421CA5FF0FE}"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B2444A5-783E-4E7A-B634-A421CA5FF0FE}" type="datetimeFigureOut">
              <a:rPr lang="en-US" smtClean="0"/>
              <a:pPr/>
              <a:t>8/31/2024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09D7F-5546-4D11-8FCB-9FF8BF394B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B2444A5-783E-4E7A-B634-A421CA5FF0FE}" type="datetimeFigureOut">
              <a:rPr lang="en-US" smtClean="0"/>
              <a:pPr/>
              <a:t>8/31/2024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C09D7F-5546-4D11-8FCB-9FF8BF394B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52400"/>
            <a:ext cx="21336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81000" y="2496161"/>
            <a:ext cx="8382000" cy="1200329"/>
          </a:xfrm>
          <a:prstGeom prst="rect">
            <a:avLst/>
          </a:prstGeom>
          <a:noFill/>
        </p:spPr>
        <p:txBody>
          <a:bodyPr wrap="square" rtlCol="0">
            <a:spAutoFit/>
          </a:bodyPr>
          <a:lstStyle/>
          <a:p>
            <a:r>
              <a:rPr lang="en-US" sz="3600" b="1" i="1" u="sng" dirty="0">
                <a:solidFill>
                  <a:srgbClr val="FFFF00"/>
                </a:solidFill>
                <a:effectLst>
                  <a:outerShdw blurRad="38100" dist="38100" dir="2700000" algn="tl">
                    <a:srgbClr val="000000">
                      <a:alpha val="43137"/>
                    </a:srgbClr>
                  </a:outerShdw>
                </a:effectLst>
                <a:latin typeface="Algerian" panose="04020705040A02060702" pitchFamily="82" charset="0"/>
              </a:rPr>
              <a:t>SUDHA  AND SHIKTA VARGA ,IT’S CLINICAL USE AND FORMULATION  </a:t>
            </a:r>
          </a:p>
        </p:txBody>
      </p:sp>
      <p:sp>
        <p:nvSpPr>
          <p:cNvPr id="10" name="TextBox 9"/>
          <p:cNvSpPr txBox="1"/>
          <p:nvPr/>
        </p:nvSpPr>
        <p:spPr>
          <a:xfrm>
            <a:off x="2590800" y="187911"/>
            <a:ext cx="6400800" cy="1754326"/>
          </a:xfrm>
          <a:prstGeom prst="rect">
            <a:avLst/>
          </a:prstGeom>
          <a:noFill/>
        </p:spPr>
        <p:txBody>
          <a:bodyPr wrap="square" rtlCol="0">
            <a:spAutoFit/>
          </a:bodyPr>
          <a:lstStyle/>
          <a:p>
            <a:r>
              <a:rPr lang="en-US" sz="3600" b="1" i="1" dirty="0">
                <a:solidFill>
                  <a:srgbClr val="FFC000"/>
                </a:solidFill>
              </a:rPr>
              <a:t>JEEVAK AYURED MEDICAL COLLEGE AND HOSPITAL RESEARCH CENTER </a:t>
            </a:r>
          </a:p>
        </p:txBody>
      </p:sp>
      <p:sp>
        <p:nvSpPr>
          <p:cNvPr id="12" name="TextBox 11"/>
          <p:cNvSpPr txBox="1"/>
          <p:nvPr/>
        </p:nvSpPr>
        <p:spPr>
          <a:xfrm>
            <a:off x="347312" y="4120813"/>
            <a:ext cx="4114800" cy="2308324"/>
          </a:xfrm>
          <a:prstGeom prst="rect">
            <a:avLst/>
          </a:prstGeom>
          <a:noFill/>
        </p:spPr>
        <p:txBody>
          <a:bodyPr wrap="square" rtlCol="0">
            <a:spAutoFit/>
          </a:bodyPr>
          <a:lstStyle/>
          <a:p>
            <a:r>
              <a:rPr lang="en-US" sz="2400" dirty="0">
                <a:solidFill>
                  <a:srgbClr val="FF0000"/>
                </a:solidFill>
                <a:latin typeface="Algerian" panose="04020705040A02060702" pitchFamily="82" charset="0"/>
              </a:rPr>
              <a:t>Presented BY -</a:t>
            </a:r>
          </a:p>
          <a:p>
            <a:endParaRPr lang="en-US" sz="2400" dirty="0">
              <a:solidFill>
                <a:srgbClr val="FF0000"/>
              </a:solidFill>
              <a:latin typeface="Algerian" panose="04020705040A02060702" pitchFamily="82" charset="0"/>
            </a:endParaRPr>
          </a:p>
          <a:p>
            <a:r>
              <a:rPr lang="en-US" sz="2400" dirty="0">
                <a:solidFill>
                  <a:srgbClr val="FF0000"/>
                </a:solidFill>
                <a:latin typeface="Algerian" panose="04020705040A02060702" pitchFamily="82" charset="0"/>
              </a:rPr>
              <a:t>KAUSHAL  RAI </a:t>
            </a:r>
          </a:p>
          <a:p>
            <a:r>
              <a:rPr lang="en-US" sz="2400" dirty="0">
                <a:solidFill>
                  <a:srgbClr val="FF0000"/>
                </a:solidFill>
                <a:latin typeface="Algerian" panose="04020705040A02060702" pitchFamily="82" charset="0"/>
              </a:rPr>
              <a:t>SABIHA TANVEER</a:t>
            </a:r>
          </a:p>
          <a:p>
            <a:endParaRPr lang="en-US" sz="2400" dirty="0">
              <a:solidFill>
                <a:srgbClr val="FF0000"/>
              </a:solidFill>
              <a:latin typeface="Algerian" panose="04020705040A02060702" pitchFamily="82" charset="0"/>
            </a:endParaRPr>
          </a:p>
          <a:p>
            <a:r>
              <a:rPr lang="en-US" sz="2400" dirty="0">
                <a:solidFill>
                  <a:srgbClr val="FF0000"/>
                </a:solidFill>
                <a:latin typeface="Algerian" panose="04020705040A02060702" pitchFamily="82" charset="0"/>
              </a:rPr>
              <a:t>Batch – 2021-22</a:t>
            </a:r>
          </a:p>
        </p:txBody>
      </p:sp>
      <p:sp>
        <p:nvSpPr>
          <p:cNvPr id="13" name="TextBox 12"/>
          <p:cNvSpPr txBox="1"/>
          <p:nvPr/>
        </p:nvSpPr>
        <p:spPr>
          <a:xfrm>
            <a:off x="3962400" y="4026924"/>
            <a:ext cx="3810000" cy="2246769"/>
          </a:xfrm>
          <a:prstGeom prst="rect">
            <a:avLst/>
          </a:prstGeom>
          <a:noFill/>
        </p:spPr>
        <p:txBody>
          <a:bodyPr wrap="square" rtlCol="0">
            <a:spAutoFit/>
          </a:bodyPr>
          <a:lstStyle/>
          <a:p>
            <a:r>
              <a:rPr lang="en-US" sz="2800" dirty="0">
                <a:solidFill>
                  <a:srgbClr val="FF0000"/>
                </a:solidFill>
                <a:latin typeface="Algerian" panose="04020705040A02060702" pitchFamily="82" charset="0"/>
              </a:rPr>
              <a:t>Guided by -</a:t>
            </a:r>
          </a:p>
          <a:p>
            <a:r>
              <a:rPr lang="en-US" sz="2800" dirty="0">
                <a:solidFill>
                  <a:srgbClr val="FF0000"/>
                </a:solidFill>
                <a:latin typeface="Algerian" panose="04020705040A02060702" pitchFamily="82" charset="0"/>
              </a:rPr>
              <a:t>Dr .D. K. VERMA </a:t>
            </a:r>
          </a:p>
          <a:p>
            <a:r>
              <a:rPr lang="en-US" sz="2800" dirty="0">
                <a:solidFill>
                  <a:srgbClr val="FF0000"/>
                </a:solidFill>
                <a:latin typeface="Algerian" panose="04020705040A02060702" pitchFamily="82" charset="0"/>
              </a:rPr>
              <a:t>( R</a:t>
            </a:r>
            <a:r>
              <a:rPr lang="en-US" sz="2800" dirty="0">
                <a:solidFill>
                  <a:srgbClr val="FF0000"/>
                </a:solidFill>
              </a:rPr>
              <a:t>eader and HOD )</a:t>
            </a:r>
          </a:p>
          <a:p>
            <a:r>
              <a:rPr lang="en-US" sz="2800" dirty="0">
                <a:solidFill>
                  <a:srgbClr val="FF0000"/>
                </a:solidFill>
                <a:latin typeface="Algerian" panose="04020705040A02060702" pitchFamily="82" charset="0"/>
              </a:rPr>
              <a:t>Dr. </a:t>
            </a:r>
            <a:r>
              <a:rPr lang="en-US" sz="2800" dirty="0" err="1">
                <a:solidFill>
                  <a:srgbClr val="FF0000"/>
                </a:solidFill>
                <a:latin typeface="Algerian" panose="04020705040A02060702" pitchFamily="82" charset="0"/>
              </a:rPr>
              <a:t>sumit</a:t>
            </a:r>
            <a:r>
              <a:rPr lang="en-US" sz="2800" dirty="0">
                <a:solidFill>
                  <a:srgbClr val="FF0000"/>
                </a:solidFill>
                <a:latin typeface="Algerian" panose="04020705040A02060702" pitchFamily="82" charset="0"/>
              </a:rPr>
              <a:t> </a:t>
            </a:r>
            <a:r>
              <a:rPr lang="en-US" sz="2800" dirty="0" err="1">
                <a:solidFill>
                  <a:srgbClr val="FF0000"/>
                </a:solidFill>
                <a:latin typeface="Algerian" panose="04020705040A02060702" pitchFamily="82" charset="0"/>
              </a:rPr>
              <a:t>kumar</a:t>
            </a:r>
            <a:r>
              <a:rPr lang="en-US" sz="2800" dirty="0">
                <a:solidFill>
                  <a:srgbClr val="FF0000"/>
                </a:solidFill>
                <a:latin typeface="Algerian" panose="04020705040A02060702" pitchFamily="82" charset="0"/>
              </a:rPr>
              <a:t> </a:t>
            </a:r>
          </a:p>
          <a:p>
            <a:r>
              <a:rPr lang="en-US" sz="2800" dirty="0">
                <a:solidFill>
                  <a:srgbClr val="FF0000"/>
                </a:solidFill>
                <a:latin typeface="Algerian" panose="04020705040A02060702" pitchFamily="82" charset="0"/>
              </a:rPr>
              <a:t>   (</a:t>
            </a:r>
            <a:r>
              <a:rPr lang="en-US" sz="2800" dirty="0" err="1">
                <a:solidFill>
                  <a:srgbClr val="FF0000"/>
                </a:solidFill>
                <a:latin typeface="Algerian" panose="04020705040A02060702" pitchFamily="82" charset="0"/>
              </a:rPr>
              <a:t>lectUreR</a:t>
            </a:r>
            <a:r>
              <a:rPr lang="en-US" sz="2800" dirty="0">
                <a:solidFill>
                  <a:srgbClr val="FF0000"/>
                </a:solidFill>
                <a:latin typeface="Algerian" panose="04020705040A02060702" pitchFamily="82" charset="0"/>
              </a:rPr>
              <a:t>)</a:t>
            </a:r>
          </a:p>
        </p:txBody>
      </p:sp>
    </p:spTree>
    <p:extLst>
      <p:ext uri="{BB962C8B-B14F-4D97-AF65-F5344CB8AC3E}">
        <p14:creationId xmlns:p14="http://schemas.microsoft.com/office/powerpoint/2010/main" xmlns="" val="258073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131881"/>
            <a:ext cx="8229600" cy="457200"/>
          </a:xfrm>
        </p:spPr>
        <p:txBody>
          <a:bodyPr>
            <a:noAutofit/>
          </a:bodyPr>
          <a:lstStyle/>
          <a:p>
            <a:r>
              <a:rPr lang="en-US" sz="4000" dirty="0">
                <a:solidFill>
                  <a:schemeClr val="bg1"/>
                </a:solidFill>
                <a:latin typeface="Algerian" panose="04020705040A02060702" pitchFamily="82" charset="0"/>
              </a:rPr>
              <a:t>CHUNA (SUDHA)</a:t>
            </a:r>
          </a:p>
        </p:txBody>
      </p:sp>
      <p:sp>
        <p:nvSpPr>
          <p:cNvPr id="8" name="Subtitle 7"/>
          <p:cNvSpPr>
            <a:spLocks noGrp="1"/>
          </p:cNvSpPr>
          <p:nvPr>
            <p:ph type="subTitle" idx="1"/>
          </p:nvPr>
        </p:nvSpPr>
        <p:spPr>
          <a:xfrm>
            <a:off x="1181100" y="4532361"/>
            <a:ext cx="6400800" cy="1752600"/>
          </a:xfrm>
        </p:spPr>
        <p:txBody>
          <a:bodyPr>
            <a:noAutofit/>
          </a:bodyPr>
          <a:lstStyle/>
          <a:p>
            <a:pPr algn="l"/>
            <a:r>
              <a:rPr lang="en-US" sz="2400" b="1" dirty="0">
                <a:solidFill>
                  <a:srgbClr val="FF0000"/>
                </a:solidFill>
              </a:rPr>
              <a:t>Name </a:t>
            </a:r>
            <a:r>
              <a:rPr lang="en-US" sz="2400" dirty="0"/>
              <a:t>–Lime – Calcium oxide</a:t>
            </a:r>
          </a:p>
          <a:p>
            <a:pPr algn="l"/>
            <a:r>
              <a:rPr lang="en-US" sz="2400" b="1" dirty="0">
                <a:solidFill>
                  <a:srgbClr val="FF0000"/>
                </a:solidFill>
              </a:rPr>
              <a:t>Group</a:t>
            </a:r>
            <a:r>
              <a:rPr lang="en-US" sz="2400" dirty="0"/>
              <a:t>- Sudha </a:t>
            </a:r>
            <a:r>
              <a:rPr lang="en-US" sz="2400" dirty="0" err="1"/>
              <a:t>varga</a:t>
            </a:r>
            <a:r>
              <a:rPr lang="en-US" sz="2400" dirty="0"/>
              <a:t> </a:t>
            </a:r>
          </a:p>
          <a:p>
            <a:pPr algn="l"/>
            <a:r>
              <a:rPr lang="en-US" sz="2400" b="1" dirty="0">
                <a:solidFill>
                  <a:srgbClr val="FF0000"/>
                </a:solidFill>
              </a:rPr>
              <a:t>Synonyms  -</a:t>
            </a:r>
          </a:p>
          <a:p>
            <a:pPr algn="l"/>
            <a:r>
              <a:rPr lang="en-US" sz="2400" dirty="0"/>
              <a:t>Sudha, </a:t>
            </a:r>
            <a:r>
              <a:rPr lang="en-US" sz="2400" dirty="0" err="1"/>
              <a:t>Churna</a:t>
            </a:r>
            <a:r>
              <a:rPr lang="en-US" sz="2400" dirty="0"/>
              <a:t>, </a:t>
            </a:r>
            <a:r>
              <a:rPr lang="en-US" sz="2400" dirty="0" err="1"/>
              <a:t>Churnaka</a:t>
            </a:r>
            <a:r>
              <a:rPr lang="en-US" sz="2400" dirty="0"/>
              <a:t>, </a:t>
            </a:r>
            <a:r>
              <a:rPr lang="en-US" sz="2400" dirty="0" err="1"/>
              <a:t>Saudhavilepana</a:t>
            </a:r>
            <a:r>
              <a:rPr lang="en-US" sz="2400" dirty="0"/>
              <a:t>, </a:t>
            </a:r>
            <a:r>
              <a:rPr lang="en-US" sz="2400" dirty="0" err="1"/>
              <a:t>Shilakshara</a:t>
            </a:r>
            <a:r>
              <a:rPr lang="en-US"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716280"/>
            <a:ext cx="7620000" cy="3703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827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0"/>
            <a:ext cx="8229600" cy="1828800"/>
          </a:xfrm>
        </p:spPr>
        <p:txBody>
          <a:bodyPr>
            <a:normAutofit/>
          </a:bodyPr>
          <a:lstStyle/>
          <a:p>
            <a:r>
              <a:rPr lang="en-US" dirty="0" err="1">
                <a:solidFill>
                  <a:schemeClr val="bg1"/>
                </a:solidFill>
                <a:latin typeface="Algerian" panose="04020705040A02060702" pitchFamily="82" charset="0"/>
              </a:rPr>
              <a:t>Churnaodaka</a:t>
            </a:r>
            <a:r>
              <a:rPr lang="en-US" dirty="0">
                <a:solidFill>
                  <a:schemeClr val="bg1"/>
                </a:solidFill>
                <a:latin typeface="Algerian" panose="04020705040A02060702" pitchFamily="82" charset="0"/>
              </a:rPr>
              <a:t> </a:t>
            </a:r>
            <a:r>
              <a:rPr lang="en-US" dirty="0" err="1">
                <a:solidFill>
                  <a:schemeClr val="bg1"/>
                </a:solidFill>
                <a:latin typeface="Algerian" panose="04020705040A02060702" pitchFamily="82" charset="0"/>
              </a:rPr>
              <a:t>nirman</a:t>
            </a:r>
            <a:endParaRPr lang="en-US" dirty="0">
              <a:solidFill>
                <a:schemeClr val="bg1"/>
              </a:solidFill>
              <a:latin typeface="Algerian" panose="04020705040A02060702" pitchFamily="82" charset="0"/>
            </a:endParaRPr>
          </a:p>
        </p:txBody>
      </p:sp>
      <p:sp>
        <p:nvSpPr>
          <p:cNvPr id="5" name="Subtitle 4"/>
          <p:cNvSpPr>
            <a:spLocks noGrp="1"/>
          </p:cNvSpPr>
          <p:nvPr>
            <p:ph type="subTitle" idx="1"/>
          </p:nvPr>
        </p:nvSpPr>
        <p:spPr>
          <a:xfrm>
            <a:off x="152400" y="2514600"/>
            <a:ext cx="8610600" cy="2590800"/>
          </a:xfrm>
        </p:spPr>
        <p:txBody>
          <a:bodyPr>
            <a:noAutofit/>
          </a:bodyPr>
          <a:lstStyle/>
          <a:p>
            <a:pPr algn="l"/>
            <a:r>
              <a:rPr lang="en-US" sz="3200" dirty="0" err="1"/>
              <a:t>sudha</a:t>
            </a:r>
            <a:r>
              <a:rPr lang="en-US" sz="3200" dirty="0"/>
              <a:t> 1 part and distilled water 240 parts dissolve in water and keep for 12 hours and filter through filter paper in vessel and get </a:t>
            </a:r>
            <a:r>
              <a:rPr lang="en-US" sz="3200" dirty="0" err="1"/>
              <a:t>churnodaka</a:t>
            </a:r>
            <a:r>
              <a:rPr lang="en-US" sz="3200" dirty="0"/>
              <a:t>.</a:t>
            </a:r>
          </a:p>
        </p:txBody>
      </p:sp>
    </p:spTree>
    <p:extLst>
      <p:ext uri="{BB962C8B-B14F-4D97-AF65-F5344CB8AC3E}">
        <p14:creationId xmlns:p14="http://schemas.microsoft.com/office/powerpoint/2010/main" xmlns="" val="171095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35F46-D2C0-91D7-71E4-47B8B0518D83}"/>
              </a:ext>
            </a:extLst>
          </p:cNvPr>
          <p:cNvSpPr>
            <a:spLocks noGrp="1"/>
          </p:cNvSpPr>
          <p:nvPr>
            <p:ph type="title"/>
          </p:nvPr>
        </p:nvSpPr>
        <p:spPr>
          <a:xfrm>
            <a:off x="457200" y="76200"/>
            <a:ext cx="8229600" cy="609600"/>
          </a:xfrm>
        </p:spPr>
        <p:txBody>
          <a:bodyPr>
            <a:normAutofit fontScale="90000"/>
          </a:bodyPr>
          <a:lstStyle/>
          <a:p>
            <a:r>
              <a:rPr lang="en-IN" dirty="0" err="1">
                <a:solidFill>
                  <a:schemeClr val="bg1"/>
                </a:solidFill>
                <a:latin typeface="Algerian" panose="04020705040A02060702" pitchFamily="82" charset="0"/>
              </a:rPr>
              <a:t>Khatika</a:t>
            </a:r>
            <a:r>
              <a:rPr lang="en-IN" dirty="0">
                <a:solidFill>
                  <a:schemeClr val="bg1"/>
                </a:solidFill>
                <a:latin typeface="Algerian" panose="04020705040A02060702" pitchFamily="82" charset="0"/>
              </a:rPr>
              <a:t> (chalk)</a:t>
            </a:r>
          </a:p>
        </p:txBody>
      </p:sp>
      <p:sp>
        <p:nvSpPr>
          <p:cNvPr id="3" name="Content Placeholder 2">
            <a:extLst>
              <a:ext uri="{FF2B5EF4-FFF2-40B4-BE49-F238E27FC236}">
                <a16:creationId xmlns:a16="http://schemas.microsoft.com/office/drawing/2014/main" xmlns="" id="{B997C081-510E-07C8-A356-14E60F5A3B82}"/>
              </a:ext>
            </a:extLst>
          </p:cNvPr>
          <p:cNvSpPr>
            <a:spLocks noGrp="1"/>
          </p:cNvSpPr>
          <p:nvPr>
            <p:ph idx="1"/>
          </p:nvPr>
        </p:nvSpPr>
        <p:spPr>
          <a:xfrm>
            <a:off x="430731" y="4556602"/>
            <a:ext cx="8229600" cy="2880360"/>
          </a:xfrm>
        </p:spPr>
        <p:txBody>
          <a:bodyPr>
            <a:normAutofit/>
          </a:bodyPr>
          <a:lstStyle/>
          <a:p>
            <a:r>
              <a:rPr lang="en-IN" b="1" dirty="0">
                <a:solidFill>
                  <a:srgbClr val="C00000"/>
                </a:solidFill>
              </a:rPr>
              <a:t>Name</a:t>
            </a:r>
            <a:r>
              <a:rPr lang="en-IN" dirty="0"/>
              <a:t>- </a:t>
            </a:r>
            <a:r>
              <a:rPr lang="en-IN" dirty="0" err="1"/>
              <a:t>khatika</a:t>
            </a:r>
            <a:endParaRPr lang="en-IN" dirty="0"/>
          </a:p>
          <a:p>
            <a:r>
              <a:rPr lang="en-IN" b="1" dirty="0">
                <a:solidFill>
                  <a:srgbClr val="C00000"/>
                </a:solidFill>
              </a:rPr>
              <a:t>Group</a:t>
            </a:r>
            <a:r>
              <a:rPr lang="en-IN" b="1" dirty="0"/>
              <a:t> </a:t>
            </a:r>
            <a:r>
              <a:rPr lang="en-IN" dirty="0"/>
              <a:t>-Sudha </a:t>
            </a:r>
            <a:r>
              <a:rPr lang="en-IN" dirty="0" err="1"/>
              <a:t>verga</a:t>
            </a:r>
            <a:r>
              <a:rPr lang="en-IN" dirty="0"/>
              <a:t> ,</a:t>
            </a:r>
          </a:p>
          <a:p>
            <a:r>
              <a:rPr lang="en-IN" b="1" dirty="0">
                <a:solidFill>
                  <a:srgbClr val="C00000"/>
                </a:solidFill>
              </a:rPr>
              <a:t>English name </a:t>
            </a:r>
            <a:r>
              <a:rPr lang="en-IN" dirty="0"/>
              <a:t>–Pipe clay /Chalk</a:t>
            </a:r>
          </a:p>
          <a:p>
            <a:endParaRPr lang="en-IN" dirty="0"/>
          </a:p>
          <a:p>
            <a:pPr marL="137160" indent="0">
              <a:buNone/>
            </a:pPr>
            <a:endParaRPr lang="en-IN" sz="3400" b="1" dirty="0">
              <a:solidFill>
                <a:srgbClr val="FFFF00"/>
              </a:solidFill>
            </a:endParaRPr>
          </a:p>
        </p:txBody>
      </p:sp>
      <p:pic>
        <p:nvPicPr>
          <p:cNvPr id="5" name="Picture 4">
            <a:extLst>
              <a:ext uri="{FF2B5EF4-FFF2-40B4-BE49-F238E27FC236}">
                <a16:creationId xmlns:a16="http://schemas.microsoft.com/office/drawing/2014/main" xmlns="" id="{DB044C7A-E9E1-EADD-F827-CB3DEBA3DA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861218"/>
            <a:ext cx="7543800" cy="3695384"/>
          </a:xfrm>
          <a:prstGeom prst="rect">
            <a:avLst/>
          </a:prstGeom>
        </p:spPr>
      </p:pic>
    </p:spTree>
    <p:extLst>
      <p:ext uri="{BB962C8B-B14F-4D97-AF65-F5344CB8AC3E}">
        <p14:creationId xmlns:p14="http://schemas.microsoft.com/office/powerpoint/2010/main" xmlns="" val="179388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F4D9E9A-3A07-429F-AD7C-902D25A28B92}"/>
              </a:ext>
            </a:extLst>
          </p:cNvPr>
          <p:cNvSpPr txBox="1"/>
          <p:nvPr/>
        </p:nvSpPr>
        <p:spPr>
          <a:xfrm>
            <a:off x="457200" y="990600"/>
            <a:ext cx="7467600" cy="5324535"/>
          </a:xfrm>
          <a:prstGeom prst="rect">
            <a:avLst/>
          </a:prstGeom>
          <a:noFill/>
        </p:spPr>
        <p:txBody>
          <a:bodyPr wrap="square" rtlCol="0">
            <a:spAutoFit/>
          </a:bodyPr>
          <a:lstStyle/>
          <a:p>
            <a:r>
              <a:rPr lang="en-IN" sz="3600" b="1" dirty="0">
                <a:solidFill>
                  <a:srgbClr val="C00000"/>
                </a:solidFill>
              </a:rPr>
              <a:t>Synonyms</a:t>
            </a:r>
            <a:r>
              <a:rPr lang="en-IN" sz="2400" b="1" dirty="0">
                <a:solidFill>
                  <a:srgbClr val="C00000"/>
                </a:solidFill>
              </a:rPr>
              <a:t> -</a:t>
            </a:r>
          </a:p>
          <a:p>
            <a:endParaRPr lang="en-IN" sz="2400" b="1" dirty="0">
              <a:solidFill>
                <a:srgbClr val="FFFF00"/>
              </a:solidFill>
            </a:endParaRPr>
          </a:p>
          <a:p>
            <a:r>
              <a:rPr lang="en-IN" sz="2400" dirty="0"/>
              <a:t> </a:t>
            </a:r>
            <a:r>
              <a:rPr lang="en-IN" sz="2400" dirty="0" err="1"/>
              <a:t>Khatika</a:t>
            </a:r>
            <a:r>
              <a:rPr lang="en-IN" sz="2400" dirty="0"/>
              <a:t> , </a:t>
            </a:r>
            <a:r>
              <a:rPr lang="en-IN" sz="2400" dirty="0" err="1"/>
              <a:t>Khatini</a:t>
            </a:r>
            <a:r>
              <a:rPr lang="en-IN" sz="2400" dirty="0"/>
              <a:t> , </a:t>
            </a:r>
            <a:r>
              <a:rPr lang="en-IN" sz="2400" dirty="0" err="1"/>
              <a:t>Kapol</a:t>
            </a:r>
            <a:r>
              <a:rPr lang="en-IN" sz="2400" dirty="0"/>
              <a:t> , </a:t>
            </a:r>
            <a:r>
              <a:rPr lang="en-IN" sz="2400" dirty="0" err="1"/>
              <a:t>Shaweta</a:t>
            </a:r>
            <a:r>
              <a:rPr lang="en-IN" sz="2400" dirty="0"/>
              <a:t> , </a:t>
            </a:r>
            <a:r>
              <a:rPr lang="en-IN" sz="2400" dirty="0" err="1"/>
              <a:t>Lekhanmiritika</a:t>
            </a:r>
            <a:r>
              <a:rPr lang="en-IN" sz="2400" dirty="0"/>
              <a:t> </a:t>
            </a:r>
            <a:r>
              <a:rPr lang="en-IN" sz="2400" dirty="0" err="1"/>
              <a:t>Khati</a:t>
            </a:r>
            <a:r>
              <a:rPr lang="en-IN" sz="2400" dirty="0"/>
              <a:t>.</a:t>
            </a:r>
          </a:p>
          <a:p>
            <a:endParaRPr lang="en-IN" sz="2400" dirty="0"/>
          </a:p>
          <a:p>
            <a:endParaRPr lang="en-IN" sz="2400" dirty="0"/>
          </a:p>
          <a:p>
            <a:r>
              <a:rPr lang="en-IN" sz="3200" b="1" dirty="0" err="1">
                <a:solidFill>
                  <a:srgbClr val="C00000"/>
                </a:solidFill>
              </a:rPr>
              <a:t>Discription</a:t>
            </a:r>
            <a:r>
              <a:rPr lang="en-IN" sz="3200" dirty="0"/>
              <a:t>-</a:t>
            </a:r>
            <a:r>
              <a:rPr lang="en-IN" sz="2400" dirty="0"/>
              <a:t> In </a:t>
            </a:r>
            <a:r>
              <a:rPr lang="en-IN" sz="2400" dirty="0" err="1"/>
              <a:t>Rasaratna</a:t>
            </a:r>
            <a:r>
              <a:rPr lang="en-IN" sz="2400" dirty="0"/>
              <a:t> </a:t>
            </a:r>
            <a:r>
              <a:rPr lang="en-IN" sz="2400" dirty="0" err="1"/>
              <a:t>samucchaya</a:t>
            </a:r>
            <a:r>
              <a:rPr lang="en-IN" sz="2400" dirty="0"/>
              <a:t> while describing the variety of </a:t>
            </a:r>
            <a:r>
              <a:rPr lang="en-IN" sz="2400" dirty="0" err="1"/>
              <a:t>Ghandhak</a:t>
            </a:r>
            <a:r>
              <a:rPr lang="en-IN" sz="2400" dirty="0"/>
              <a:t> is of four type and one of the variety is white in colour and is known as </a:t>
            </a:r>
            <a:r>
              <a:rPr lang="en-IN" sz="2400" dirty="0" err="1"/>
              <a:t>Khatika</a:t>
            </a:r>
            <a:r>
              <a:rPr lang="en-IN" sz="2400" dirty="0"/>
              <a:t>, useful in </a:t>
            </a:r>
            <a:r>
              <a:rPr lang="en-IN" sz="2400" dirty="0" err="1"/>
              <a:t>Lepana</a:t>
            </a:r>
            <a:r>
              <a:rPr lang="en-IN" sz="2400" dirty="0"/>
              <a:t> and </a:t>
            </a:r>
            <a:r>
              <a:rPr lang="en-IN" sz="2400" dirty="0" err="1"/>
              <a:t>Loha</a:t>
            </a:r>
            <a:r>
              <a:rPr lang="en-IN" sz="2400" dirty="0"/>
              <a:t> Maran</a:t>
            </a:r>
          </a:p>
          <a:p>
            <a:endParaRPr lang="en-IN" sz="2400" dirty="0"/>
          </a:p>
          <a:p>
            <a:r>
              <a:rPr lang="en-IN" sz="2400" dirty="0"/>
              <a:t>  </a:t>
            </a:r>
            <a:r>
              <a:rPr lang="en-IN" sz="3200" b="1" dirty="0">
                <a:solidFill>
                  <a:srgbClr val="C00000"/>
                </a:solidFill>
              </a:rPr>
              <a:t>Properties</a:t>
            </a:r>
            <a:r>
              <a:rPr lang="en-IN" sz="2400" dirty="0"/>
              <a:t> - </a:t>
            </a:r>
            <a:r>
              <a:rPr lang="en-IN" sz="2400" dirty="0" err="1"/>
              <a:t>Khatika</a:t>
            </a:r>
            <a:r>
              <a:rPr lang="en-IN" sz="2400" dirty="0"/>
              <a:t> has </a:t>
            </a:r>
            <a:r>
              <a:rPr lang="en-IN" sz="2400" dirty="0" err="1"/>
              <a:t>madhura</a:t>
            </a:r>
            <a:r>
              <a:rPr lang="en-IN" sz="2400" dirty="0"/>
              <a:t>, </a:t>
            </a:r>
            <a:r>
              <a:rPr lang="en-IN" sz="2400" dirty="0" err="1"/>
              <a:t>Tikta</a:t>
            </a:r>
            <a:r>
              <a:rPr lang="en-IN" sz="2400" dirty="0"/>
              <a:t> Rasa , </a:t>
            </a:r>
            <a:r>
              <a:rPr lang="en-IN" sz="2400" dirty="0" err="1"/>
              <a:t>sheeta</a:t>
            </a:r>
            <a:r>
              <a:rPr lang="en-IN" sz="2400" dirty="0"/>
              <a:t> </a:t>
            </a:r>
            <a:r>
              <a:rPr lang="en-IN" sz="2400" dirty="0" err="1"/>
              <a:t>veerya</a:t>
            </a:r>
            <a:r>
              <a:rPr lang="en-IN" sz="2400" dirty="0"/>
              <a:t>, </a:t>
            </a:r>
          </a:p>
        </p:txBody>
      </p:sp>
    </p:spTree>
    <p:extLst>
      <p:ext uri="{BB962C8B-B14F-4D97-AF65-F5344CB8AC3E}">
        <p14:creationId xmlns:p14="http://schemas.microsoft.com/office/powerpoint/2010/main" xmlns="" val="68417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F0FCA0D-01AF-1B2A-11D9-6C93B9F8AF7B}"/>
              </a:ext>
            </a:extLst>
          </p:cNvPr>
          <p:cNvSpPr>
            <a:spLocks noGrp="1"/>
          </p:cNvSpPr>
          <p:nvPr>
            <p:ph type="ctrTitle"/>
          </p:nvPr>
        </p:nvSpPr>
        <p:spPr>
          <a:xfrm>
            <a:off x="293571" y="228600"/>
            <a:ext cx="8229600" cy="685800"/>
          </a:xfrm>
        </p:spPr>
        <p:txBody>
          <a:bodyPr>
            <a:normAutofit/>
          </a:bodyPr>
          <a:lstStyle/>
          <a:p>
            <a:r>
              <a:rPr lang="en-IN" sz="3600" dirty="0">
                <a:solidFill>
                  <a:schemeClr val="bg1"/>
                </a:solidFill>
                <a:latin typeface="Algerian" panose="04020705040A02060702" pitchFamily="82" charset="0"/>
              </a:rPr>
              <a:t>SHODHAN(purification) OF KHATIKA</a:t>
            </a:r>
          </a:p>
        </p:txBody>
      </p:sp>
      <p:sp>
        <p:nvSpPr>
          <p:cNvPr id="5" name="Subtitle 4">
            <a:extLst>
              <a:ext uri="{FF2B5EF4-FFF2-40B4-BE49-F238E27FC236}">
                <a16:creationId xmlns:a16="http://schemas.microsoft.com/office/drawing/2014/main" xmlns="" id="{72FDDEEA-F78C-7907-5567-F8972E273FD1}"/>
              </a:ext>
            </a:extLst>
          </p:cNvPr>
          <p:cNvSpPr>
            <a:spLocks noGrp="1"/>
          </p:cNvSpPr>
          <p:nvPr>
            <p:ph type="subTitle" idx="1"/>
          </p:nvPr>
        </p:nvSpPr>
        <p:spPr>
          <a:xfrm>
            <a:off x="304800" y="1295400"/>
            <a:ext cx="8686800" cy="5181600"/>
          </a:xfrm>
        </p:spPr>
        <p:txBody>
          <a:bodyPr>
            <a:normAutofit/>
          </a:bodyPr>
          <a:lstStyle/>
          <a:p>
            <a:pPr marL="457200" indent="-457200" algn="l">
              <a:buFont typeface="Wingdings" panose="05000000000000000000" pitchFamily="2" charset="2"/>
              <a:buChar char="v"/>
            </a:pPr>
            <a:r>
              <a:rPr lang="en-US" dirty="0"/>
              <a:t> </a:t>
            </a:r>
            <a:r>
              <a:rPr lang="en-US" b="1" dirty="0">
                <a:solidFill>
                  <a:srgbClr val="FF0000"/>
                </a:solidFill>
              </a:rPr>
              <a:t>Method</a:t>
            </a:r>
            <a:r>
              <a:rPr lang="en-US" dirty="0"/>
              <a:t>-</a:t>
            </a:r>
            <a:r>
              <a:rPr lang="en-US" dirty="0" err="1"/>
              <a:t>Nirmalikaran</a:t>
            </a:r>
            <a:r>
              <a:rPr lang="en-US" dirty="0"/>
              <a:t> / </a:t>
            </a:r>
            <a:r>
              <a:rPr lang="en-US" dirty="0" err="1"/>
              <a:t>Prakshalan</a:t>
            </a:r>
            <a:r>
              <a:rPr lang="en-US" dirty="0"/>
              <a:t> .</a:t>
            </a:r>
          </a:p>
          <a:p>
            <a:pPr marL="457200" indent="-457200" algn="l">
              <a:buFont typeface="Wingdings" panose="05000000000000000000" pitchFamily="2" charset="2"/>
              <a:buChar char="v"/>
            </a:pPr>
            <a:r>
              <a:rPr lang="en-US" b="1" dirty="0">
                <a:solidFill>
                  <a:srgbClr val="FF0000"/>
                </a:solidFill>
              </a:rPr>
              <a:t>Materials Required </a:t>
            </a:r>
            <a:r>
              <a:rPr lang="en-US" dirty="0"/>
              <a:t>- </a:t>
            </a:r>
            <a:r>
              <a:rPr lang="en-US" dirty="0" err="1"/>
              <a:t>Khatika</a:t>
            </a:r>
            <a:r>
              <a:rPr lang="en-US" dirty="0"/>
              <a:t> ,  Water</a:t>
            </a:r>
          </a:p>
          <a:p>
            <a:pPr marL="457200" indent="-457200" algn="l">
              <a:buFont typeface="Wingdings" panose="05000000000000000000" pitchFamily="2" charset="2"/>
              <a:buChar char="v"/>
            </a:pPr>
            <a:r>
              <a:rPr lang="en-US" b="1" dirty="0">
                <a:solidFill>
                  <a:srgbClr val="FF0000"/>
                </a:solidFill>
              </a:rPr>
              <a:t>Apparatus Required- </a:t>
            </a:r>
            <a:r>
              <a:rPr lang="en-US" dirty="0"/>
              <a:t>SS </a:t>
            </a:r>
            <a:r>
              <a:rPr lang="en-US" dirty="0" err="1"/>
              <a:t>Vesels</a:t>
            </a:r>
            <a:r>
              <a:rPr lang="en-US" dirty="0"/>
              <a:t> (stainless steel)</a:t>
            </a:r>
          </a:p>
          <a:p>
            <a:pPr marL="457200" indent="-457200" algn="l">
              <a:buFont typeface="Wingdings" panose="05000000000000000000" pitchFamily="2" charset="2"/>
              <a:buChar char="v"/>
            </a:pPr>
            <a:r>
              <a:rPr lang="en-US" b="1" dirty="0" err="1">
                <a:solidFill>
                  <a:srgbClr val="FF0000"/>
                </a:solidFill>
              </a:rPr>
              <a:t>Refference</a:t>
            </a:r>
            <a:r>
              <a:rPr lang="en-US" dirty="0" err="1"/>
              <a:t>-Rastarangini</a:t>
            </a:r>
            <a:r>
              <a:rPr lang="en-US" dirty="0"/>
              <a:t> 11/210</a:t>
            </a:r>
          </a:p>
          <a:p>
            <a:pPr marL="457200" indent="-457200" algn="l">
              <a:buFont typeface="Wingdings" panose="05000000000000000000" pitchFamily="2" charset="2"/>
              <a:buChar char="v"/>
            </a:pPr>
            <a:r>
              <a:rPr lang="en-US" b="1" dirty="0">
                <a:solidFill>
                  <a:srgbClr val="FF0000"/>
                </a:solidFill>
              </a:rPr>
              <a:t>Procedure</a:t>
            </a:r>
            <a:r>
              <a:rPr lang="en-US" dirty="0"/>
              <a:t>-Fill the SS </a:t>
            </a:r>
            <a:r>
              <a:rPr lang="en-US" dirty="0" err="1"/>
              <a:t>Vesels</a:t>
            </a:r>
            <a:r>
              <a:rPr lang="en-US" dirty="0"/>
              <a:t> with pure water , dissolve the </a:t>
            </a:r>
            <a:r>
              <a:rPr lang="en-US" dirty="0" err="1"/>
              <a:t>khatika</a:t>
            </a:r>
            <a:r>
              <a:rPr lang="en-US" dirty="0"/>
              <a:t> in water , and allow to settle . Drain off supernatant clear water and desiccate the sediment to complete dryness.</a:t>
            </a:r>
          </a:p>
        </p:txBody>
      </p:sp>
    </p:spTree>
    <p:extLst>
      <p:ext uri="{BB962C8B-B14F-4D97-AF65-F5344CB8AC3E}">
        <p14:creationId xmlns:p14="http://schemas.microsoft.com/office/powerpoint/2010/main" xmlns="" val="1904055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D93B79-7BE3-C382-27E9-85B3ABB5A966}"/>
              </a:ext>
            </a:extLst>
          </p:cNvPr>
          <p:cNvSpPr>
            <a:spLocks noGrp="1"/>
          </p:cNvSpPr>
          <p:nvPr>
            <p:ph type="title"/>
          </p:nvPr>
        </p:nvSpPr>
        <p:spPr>
          <a:xfrm>
            <a:off x="322446" y="28876"/>
            <a:ext cx="8229600" cy="817222"/>
          </a:xfrm>
        </p:spPr>
        <p:txBody>
          <a:bodyPr/>
          <a:lstStyle/>
          <a:p>
            <a:r>
              <a:rPr lang="en-IN" dirty="0" err="1">
                <a:solidFill>
                  <a:schemeClr val="bg1"/>
                </a:solidFill>
                <a:latin typeface="Algerian" panose="04020705040A02060702" pitchFamily="82" charset="0"/>
              </a:rPr>
              <a:t>Godanti</a:t>
            </a:r>
            <a:endParaRPr lang="en-IN" dirty="0">
              <a:solidFill>
                <a:schemeClr val="bg1"/>
              </a:solidFill>
              <a:latin typeface="Algerian" panose="04020705040A02060702" pitchFamily="82" charset="0"/>
            </a:endParaRPr>
          </a:p>
        </p:txBody>
      </p:sp>
      <p:pic>
        <p:nvPicPr>
          <p:cNvPr id="13" name="Content Placeholder 12">
            <a:extLst>
              <a:ext uri="{FF2B5EF4-FFF2-40B4-BE49-F238E27FC236}">
                <a16:creationId xmlns:a16="http://schemas.microsoft.com/office/drawing/2014/main" xmlns="" id="{68357FD2-2EF7-3F2C-D881-9D760D39317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5346" y="1016849"/>
            <a:ext cx="7543800" cy="3631448"/>
          </a:xfrm>
        </p:spPr>
      </p:pic>
      <p:sp>
        <p:nvSpPr>
          <p:cNvPr id="15" name="TextBox 14">
            <a:extLst>
              <a:ext uri="{FF2B5EF4-FFF2-40B4-BE49-F238E27FC236}">
                <a16:creationId xmlns:a16="http://schemas.microsoft.com/office/drawing/2014/main" xmlns="" id="{FFC1B831-3C3F-8295-0340-D145D2027AE9}"/>
              </a:ext>
            </a:extLst>
          </p:cNvPr>
          <p:cNvSpPr txBox="1"/>
          <p:nvPr/>
        </p:nvSpPr>
        <p:spPr>
          <a:xfrm>
            <a:off x="838200" y="4876800"/>
            <a:ext cx="7924800" cy="2215991"/>
          </a:xfrm>
          <a:prstGeom prst="rect">
            <a:avLst/>
          </a:prstGeom>
          <a:noFill/>
        </p:spPr>
        <p:txBody>
          <a:bodyPr wrap="square" rtlCol="0">
            <a:spAutoFit/>
          </a:bodyPr>
          <a:lstStyle/>
          <a:p>
            <a:r>
              <a:rPr lang="en-IN" sz="2800" b="1" dirty="0">
                <a:solidFill>
                  <a:srgbClr val="C00000"/>
                </a:solidFill>
              </a:rPr>
              <a:t>Name</a:t>
            </a:r>
            <a:r>
              <a:rPr lang="en-IN" sz="2800" dirty="0">
                <a:solidFill>
                  <a:srgbClr val="C00000"/>
                </a:solidFill>
              </a:rPr>
              <a:t>-</a:t>
            </a:r>
            <a:r>
              <a:rPr lang="en-IN" sz="2800" dirty="0">
                <a:solidFill>
                  <a:srgbClr val="FFFF00"/>
                </a:solidFill>
              </a:rPr>
              <a:t>  </a:t>
            </a:r>
            <a:r>
              <a:rPr lang="en-IN" sz="2800" dirty="0" err="1"/>
              <a:t>Godanti</a:t>
            </a:r>
            <a:r>
              <a:rPr lang="en-IN" sz="2800" dirty="0"/>
              <a:t> </a:t>
            </a:r>
          </a:p>
          <a:p>
            <a:r>
              <a:rPr lang="en-IN" sz="2800" b="1" dirty="0">
                <a:solidFill>
                  <a:srgbClr val="C00000"/>
                </a:solidFill>
              </a:rPr>
              <a:t>Latin Name </a:t>
            </a:r>
            <a:r>
              <a:rPr lang="en-IN" sz="2800" dirty="0">
                <a:solidFill>
                  <a:srgbClr val="C00000"/>
                </a:solidFill>
              </a:rPr>
              <a:t>– </a:t>
            </a:r>
            <a:r>
              <a:rPr lang="en-IN" sz="2800" dirty="0"/>
              <a:t>calcium sulphate dihydrate</a:t>
            </a:r>
            <a:endParaRPr lang="en-IN" sz="2800" dirty="0">
              <a:solidFill>
                <a:srgbClr val="FFFF00"/>
              </a:solidFill>
            </a:endParaRPr>
          </a:p>
          <a:p>
            <a:r>
              <a:rPr lang="en-IN" sz="2800" b="1" dirty="0">
                <a:solidFill>
                  <a:srgbClr val="C00000"/>
                </a:solidFill>
              </a:rPr>
              <a:t>Group</a:t>
            </a:r>
            <a:r>
              <a:rPr lang="en-IN" sz="2800" dirty="0">
                <a:solidFill>
                  <a:srgbClr val="C00000"/>
                </a:solidFill>
              </a:rPr>
              <a:t>–</a:t>
            </a:r>
            <a:r>
              <a:rPr lang="en-IN" sz="2800" dirty="0"/>
              <a:t>Sudha </a:t>
            </a:r>
            <a:r>
              <a:rPr lang="en-IN" sz="2800" dirty="0" err="1"/>
              <a:t>varga</a:t>
            </a:r>
            <a:r>
              <a:rPr lang="en-IN" sz="2800" dirty="0"/>
              <a:t>  , Mineral sulphate .</a:t>
            </a:r>
          </a:p>
          <a:p>
            <a:endParaRPr lang="en-IN" dirty="0">
              <a:solidFill>
                <a:srgbClr val="FFFF00"/>
              </a:solidFill>
            </a:endParaRPr>
          </a:p>
          <a:p>
            <a:endParaRPr lang="en-IN" dirty="0"/>
          </a:p>
          <a:p>
            <a:endParaRPr lang="en-IN" dirty="0"/>
          </a:p>
        </p:txBody>
      </p:sp>
    </p:spTree>
    <p:extLst>
      <p:ext uri="{BB962C8B-B14F-4D97-AF65-F5344CB8AC3E}">
        <p14:creationId xmlns:p14="http://schemas.microsoft.com/office/powerpoint/2010/main" xmlns="" val="114960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0C9BA9-0394-BDC7-5016-7F146A0971E0}"/>
              </a:ext>
            </a:extLst>
          </p:cNvPr>
          <p:cNvSpPr txBox="1"/>
          <p:nvPr/>
        </p:nvSpPr>
        <p:spPr>
          <a:xfrm>
            <a:off x="304800" y="609600"/>
            <a:ext cx="8229600" cy="5262979"/>
          </a:xfrm>
          <a:prstGeom prst="rect">
            <a:avLst/>
          </a:prstGeom>
          <a:noFill/>
        </p:spPr>
        <p:txBody>
          <a:bodyPr wrap="square" rtlCol="0">
            <a:spAutoFit/>
          </a:bodyPr>
          <a:lstStyle/>
          <a:p>
            <a:r>
              <a:rPr lang="en-IN" sz="2800" dirty="0" err="1">
                <a:solidFill>
                  <a:srgbClr val="C00000"/>
                </a:solidFill>
              </a:rPr>
              <a:t>Discription</a:t>
            </a:r>
            <a:r>
              <a:rPr lang="en-IN" sz="2800" dirty="0">
                <a:solidFill>
                  <a:srgbClr val="C00000"/>
                </a:solidFill>
              </a:rPr>
              <a:t> in Samhita </a:t>
            </a:r>
            <a:r>
              <a:rPr lang="en-IN" sz="2800" dirty="0">
                <a:solidFill>
                  <a:srgbClr val="FFFF00"/>
                </a:solidFill>
              </a:rPr>
              <a:t>-  I</a:t>
            </a:r>
            <a:r>
              <a:rPr lang="en-IN" sz="2800" dirty="0"/>
              <a:t>n </a:t>
            </a:r>
            <a:r>
              <a:rPr lang="en-IN" sz="2800" dirty="0" err="1"/>
              <a:t>sushuruta</a:t>
            </a:r>
            <a:r>
              <a:rPr lang="en-IN" sz="2800" dirty="0"/>
              <a:t> Samhita the </a:t>
            </a:r>
            <a:r>
              <a:rPr lang="en-IN" sz="2800" dirty="0" err="1"/>
              <a:t>godanti</a:t>
            </a:r>
            <a:r>
              <a:rPr lang="en-IN" sz="2800" dirty="0"/>
              <a:t> has been referred in two place</a:t>
            </a:r>
          </a:p>
          <a:p>
            <a:r>
              <a:rPr lang="en-IN" sz="2800" dirty="0"/>
              <a:t>In sutra </a:t>
            </a:r>
            <a:r>
              <a:rPr lang="en-IN" sz="2800" dirty="0" err="1"/>
              <a:t>sthana</a:t>
            </a:r>
            <a:r>
              <a:rPr lang="en-IN" sz="2800" dirty="0"/>
              <a:t> in relation with cauterisation –Dahana materials and in the treatment of </a:t>
            </a:r>
            <a:r>
              <a:rPr lang="en-IN" sz="2800" dirty="0" err="1"/>
              <a:t>pittakapha</a:t>
            </a:r>
            <a:r>
              <a:rPr lang="en-IN" sz="2800" dirty="0"/>
              <a:t> </a:t>
            </a:r>
            <a:r>
              <a:rPr lang="en-IN" sz="2800" dirty="0" err="1"/>
              <a:t>vidagdhadristi</a:t>
            </a:r>
            <a:r>
              <a:rPr lang="en-IN" sz="2800" dirty="0"/>
              <a:t> as Anjan .</a:t>
            </a:r>
            <a:endParaRPr lang="en-IN" sz="2800" dirty="0">
              <a:solidFill>
                <a:srgbClr val="FFFF00"/>
              </a:solidFill>
            </a:endParaRPr>
          </a:p>
          <a:p>
            <a:endParaRPr lang="en-IN" sz="2800" dirty="0">
              <a:solidFill>
                <a:srgbClr val="FFFF00"/>
              </a:solidFill>
            </a:endParaRPr>
          </a:p>
          <a:p>
            <a:r>
              <a:rPr lang="en-IN" sz="2800" dirty="0">
                <a:solidFill>
                  <a:srgbClr val="C00000"/>
                </a:solidFill>
              </a:rPr>
              <a:t>Synonyms -</a:t>
            </a:r>
          </a:p>
          <a:p>
            <a:r>
              <a:rPr lang="en-IN" sz="2800" dirty="0" err="1"/>
              <a:t>Godantika</a:t>
            </a:r>
            <a:r>
              <a:rPr lang="en-IN" sz="2800" dirty="0"/>
              <a:t>, </a:t>
            </a:r>
            <a:r>
              <a:rPr lang="en-IN" sz="2800" dirty="0" err="1"/>
              <a:t>Godanta</a:t>
            </a:r>
            <a:r>
              <a:rPr lang="en-IN" sz="2800" dirty="0"/>
              <a:t>, </a:t>
            </a:r>
            <a:r>
              <a:rPr lang="en-IN" sz="2800" dirty="0" err="1"/>
              <a:t>Godant</a:t>
            </a:r>
            <a:r>
              <a:rPr lang="en-IN" sz="2800" dirty="0"/>
              <a:t>, Shweta  etc.</a:t>
            </a:r>
          </a:p>
          <a:p>
            <a:endParaRPr lang="en-IN" sz="2800" dirty="0"/>
          </a:p>
          <a:p>
            <a:r>
              <a:rPr lang="en-IN" sz="2800" dirty="0">
                <a:solidFill>
                  <a:srgbClr val="C00000"/>
                </a:solidFill>
              </a:rPr>
              <a:t>Properties</a:t>
            </a:r>
            <a:r>
              <a:rPr lang="en-IN" sz="2800" dirty="0"/>
              <a:t> - </a:t>
            </a:r>
            <a:r>
              <a:rPr lang="en-IN" sz="2800" dirty="0" err="1"/>
              <a:t>Godanti</a:t>
            </a:r>
            <a:r>
              <a:rPr lang="en-IN" sz="2800" dirty="0"/>
              <a:t> </a:t>
            </a:r>
            <a:r>
              <a:rPr lang="en-IN" sz="2800" dirty="0" err="1"/>
              <a:t>bhasma</a:t>
            </a:r>
            <a:r>
              <a:rPr lang="en-IN" sz="2800" dirty="0"/>
              <a:t> rasa is </a:t>
            </a:r>
            <a:r>
              <a:rPr lang="en-IN" sz="2800" dirty="0" err="1"/>
              <a:t>kshariya</a:t>
            </a:r>
            <a:r>
              <a:rPr lang="en-IN" sz="2800" dirty="0"/>
              <a:t> (alkaline property), </a:t>
            </a:r>
            <a:r>
              <a:rPr lang="en-IN" sz="2800" dirty="0" err="1"/>
              <a:t>sheeta</a:t>
            </a:r>
            <a:r>
              <a:rPr lang="en-IN" sz="2800" dirty="0"/>
              <a:t> </a:t>
            </a:r>
            <a:r>
              <a:rPr lang="en-IN" sz="2800" dirty="0" err="1"/>
              <a:t>guna</a:t>
            </a:r>
            <a:r>
              <a:rPr lang="en-IN" sz="2800" dirty="0"/>
              <a:t> (cold property), </a:t>
            </a:r>
            <a:r>
              <a:rPr lang="en-IN" sz="2800" dirty="0" err="1"/>
              <a:t>sheeta</a:t>
            </a:r>
            <a:r>
              <a:rPr lang="en-IN" sz="2800" dirty="0"/>
              <a:t> </a:t>
            </a:r>
            <a:r>
              <a:rPr lang="en-IN" sz="2800" dirty="0" err="1"/>
              <a:t>virya</a:t>
            </a:r>
            <a:endParaRPr lang="en-IN" sz="2800" dirty="0"/>
          </a:p>
        </p:txBody>
      </p:sp>
    </p:spTree>
    <p:extLst>
      <p:ext uri="{BB962C8B-B14F-4D97-AF65-F5344CB8AC3E}">
        <p14:creationId xmlns:p14="http://schemas.microsoft.com/office/powerpoint/2010/main" xmlns="" val="61794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F27CC8-FB20-DF4C-2B8D-379C42EE3FE8}"/>
              </a:ext>
            </a:extLst>
          </p:cNvPr>
          <p:cNvSpPr>
            <a:spLocks noGrp="1"/>
          </p:cNvSpPr>
          <p:nvPr>
            <p:ph type="ctrTitle"/>
          </p:nvPr>
        </p:nvSpPr>
        <p:spPr>
          <a:xfrm>
            <a:off x="304800" y="152400"/>
            <a:ext cx="8229600" cy="533400"/>
          </a:xfrm>
        </p:spPr>
        <p:txBody>
          <a:bodyPr>
            <a:normAutofit fontScale="90000"/>
          </a:bodyPr>
          <a:lstStyle/>
          <a:p>
            <a:r>
              <a:rPr lang="en-IN" dirty="0">
                <a:solidFill>
                  <a:schemeClr val="bg1"/>
                </a:solidFill>
                <a:latin typeface="Algerian" panose="04020705040A02060702" pitchFamily="82" charset="0"/>
              </a:rPr>
              <a:t>SODHAN OF GODANTI</a:t>
            </a:r>
          </a:p>
        </p:txBody>
      </p:sp>
      <p:sp>
        <p:nvSpPr>
          <p:cNvPr id="5" name="Subtitle 4">
            <a:extLst>
              <a:ext uri="{FF2B5EF4-FFF2-40B4-BE49-F238E27FC236}">
                <a16:creationId xmlns:a16="http://schemas.microsoft.com/office/drawing/2014/main" xmlns="" id="{4D2746F6-D0CE-0240-35BB-37C66DD0958A}"/>
              </a:ext>
            </a:extLst>
          </p:cNvPr>
          <p:cNvSpPr>
            <a:spLocks noGrp="1"/>
          </p:cNvSpPr>
          <p:nvPr>
            <p:ph type="subTitle" idx="1"/>
          </p:nvPr>
        </p:nvSpPr>
        <p:spPr>
          <a:xfrm>
            <a:off x="0" y="1143000"/>
            <a:ext cx="9144000" cy="5334000"/>
          </a:xfrm>
        </p:spPr>
        <p:txBody>
          <a:bodyPr>
            <a:normAutofit fontScale="32500" lnSpcReduction="20000"/>
          </a:bodyPr>
          <a:lstStyle/>
          <a:p>
            <a:pPr marL="914400" lvl="1" indent="-457200" algn="l">
              <a:buFont typeface="Wingdings" panose="05000000000000000000" pitchFamily="2" charset="2"/>
              <a:buChar char="v"/>
            </a:pPr>
            <a:r>
              <a:rPr lang="en-IN" sz="8600" b="1" dirty="0">
                <a:solidFill>
                  <a:srgbClr val="FF0000"/>
                </a:solidFill>
              </a:rPr>
              <a:t>Method </a:t>
            </a:r>
            <a:r>
              <a:rPr lang="en-IN" sz="8600" dirty="0"/>
              <a:t>- </a:t>
            </a:r>
            <a:r>
              <a:rPr lang="en-IN" sz="8600" dirty="0" err="1"/>
              <a:t>Swedan</a:t>
            </a:r>
            <a:endParaRPr lang="en-IN" sz="8600" dirty="0"/>
          </a:p>
          <a:p>
            <a:pPr marL="457200" indent="-457200" algn="l">
              <a:buFont typeface="Wingdings" panose="05000000000000000000" pitchFamily="2" charset="2"/>
              <a:buChar char="v"/>
            </a:pPr>
            <a:r>
              <a:rPr lang="en-IN" sz="8600" dirty="0"/>
              <a:t> </a:t>
            </a:r>
            <a:r>
              <a:rPr lang="en-IN" sz="8600" b="1" dirty="0">
                <a:solidFill>
                  <a:srgbClr val="FF0000"/>
                </a:solidFill>
              </a:rPr>
              <a:t>Materials Required </a:t>
            </a:r>
            <a:r>
              <a:rPr lang="en-IN" sz="8600" dirty="0">
                <a:solidFill>
                  <a:srgbClr val="FF0000"/>
                </a:solidFill>
              </a:rPr>
              <a:t>– </a:t>
            </a:r>
            <a:r>
              <a:rPr lang="en-IN" sz="8600" dirty="0" err="1"/>
              <a:t>Godanti</a:t>
            </a:r>
            <a:r>
              <a:rPr lang="en-IN" sz="8600" dirty="0"/>
              <a:t> , Acidic liquids or     </a:t>
            </a:r>
            <a:r>
              <a:rPr lang="en-IN" sz="8600" dirty="0" err="1"/>
              <a:t>Bhringraj</a:t>
            </a:r>
            <a:r>
              <a:rPr lang="en-IN" sz="8600" dirty="0"/>
              <a:t> </a:t>
            </a:r>
            <a:r>
              <a:rPr lang="en-IN" sz="8600" dirty="0" err="1"/>
              <a:t>swaras</a:t>
            </a:r>
            <a:endParaRPr lang="en-IN" sz="8600" dirty="0"/>
          </a:p>
          <a:p>
            <a:pPr marL="457200" indent="-457200" algn="l">
              <a:buFont typeface="Wingdings" panose="05000000000000000000" pitchFamily="2" charset="2"/>
              <a:buChar char="v"/>
            </a:pPr>
            <a:r>
              <a:rPr lang="en-IN" sz="8600" b="1" dirty="0">
                <a:solidFill>
                  <a:srgbClr val="FF0000"/>
                </a:solidFill>
              </a:rPr>
              <a:t>Apparatus Required- </a:t>
            </a:r>
            <a:r>
              <a:rPr lang="en-IN" sz="8600" dirty="0"/>
              <a:t>Dola</a:t>
            </a:r>
            <a:r>
              <a:rPr lang="en-IN" sz="8600" dirty="0">
                <a:solidFill>
                  <a:srgbClr val="FF0000"/>
                </a:solidFill>
              </a:rPr>
              <a:t> </a:t>
            </a:r>
            <a:r>
              <a:rPr lang="en-IN" sz="8600" dirty="0"/>
              <a:t>yantra , heating device</a:t>
            </a:r>
          </a:p>
          <a:p>
            <a:pPr algn="l"/>
            <a:endParaRPr lang="en-IN" sz="8600" dirty="0"/>
          </a:p>
          <a:p>
            <a:pPr marL="457200" indent="-457200" algn="l">
              <a:buFont typeface="Wingdings" panose="05000000000000000000" pitchFamily="2" charset="2"/>
              <a:buChar char="v"/>
            </a:pPr>
            <a:r>
              <a:rPr lang="en-IN" sz="8600" b="1" dirty="0" err="1">
                <a:solidFill>
                  <a:srgbClr val="FF0000"/>
                </a:solidFill>
              </a:rPr>
              <a:t>Refference</a:t>
            </a:r>
            <a:r>
              <a:rPr lang="en-IN" sz="8600" dirty="0">
                <a:solidFill>
                  <a:srgbClr val="FF0000"/>
                </a:solidFill>
              </a:rPr>
              <a:t> </a:t>
            </a:r>
            <a:r>
              <a:rPr lang="en-IN" sz="8600" dirty="0"/>
              <a:t>: Bhartiya </a:t>
            </a:r>
            <a:r>
              <a:rPr lang="en-IN" sz="8600" dirty="0" err="1"/>
              <a:t>Rasashastra</a:t>
            </a:r>
            <a:r>
              <a:rPr lang="en-IN" sz="8600" dirty="0"/>
              <a:t> </a:t>
            </a:r>
          </a:p>
          <a:p>
            <a:pPr marL="457200" indent="-457200" algn="l">
              <a:buFont typeface="Wingdings" panose="05000000000000000000" pitchFamily="2" charset="2"/>
              <a:buChar char="v"/>
            </a:pPr>
            <a:r>
              <a:rPr lang="en-IN" sz="8600" b="1" dirty="0">
                <a:solidFill>
                  <a:srgbClr val="FF0000"/>
                </a:solidFill>
              </a:rPr>
              <a:t>Procedure</a:t>
            </a:r>
            <a:r>
              <a:rPr lang="en-IN" sz="8600" dirty="0">
                <a:solidFill>
                  <a:srgbClr val="FF0000"/>
                </a:solidFill>
              </a:rPr>
              <a:t> </a:t>
            </a:r>
            <a:r>
              <a:rPr lang="en-IN" sz="8600" dirty="0"/>
              <a:t>- Bundle the </a:t>
            </a:r>
            <a:r>
              <a:rPr lang="en-IN" sz="8600" dirty="0" err="1"/>
              <a:t>godanti</a:t>
            </a:r>
            <a:r>
              <a:rPr lang="en-IN" sz="8600" dirty="0"/>
              <a:t> in a piece of </a:t>
            </a:r>
            <a:r>
              <a:rPr lang="en-IN" sz="8600" dirty="0" err="1"/>
              <a:t>cloath</a:t>
            </a:r>
            <a:r>
              <a:rPr lang="en-IN" sz="8600" dirty="0"/>
              <a:t> in a suspended form in </a:t>
            </a:r>
            <a:r>
              <a:rPr lang="en-IN" sz="8600" dirty="0" err="1"/>
              <a:t>Dolayantra</a:t>
            </a:r>
            <a:r>
              <a:rPr lang="en-IN" sz="8600" dirty="0"/>
              <a:t> , fill half of its value with acidic liquid by means of rod, subject the apparatus to heating system for a period of three hours with constant monitoring . Replace the lost value , if any , with fresh liquid during the processing . Finally collect the materials and wash with hot water.</a:t>
            </a:r>
          </a:p>
          <a:p>
            <a:endParaRPr lang="en-IN" dirty="0"/>
          </a:p>
        </p:txBody>
      </p:sp>
    </p:spTree>
    <p:extLst>
      <p:ext uri="{BB962C8B-B14F-4D97-AF65-F5344CB8AC3E}">
        <p14:creationId xmlns:p14="http://schemas.microsoft.com/office/powerpoint/2010/main" xmlns="" val="421839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1C65656-79BF-E5BB-FD37-F8B36BF4C21E}"/>
              </a:ext>
            </a:extLst>
          </p:cNvPr>
          <p:cNvSpPr>
            <a:spLocks noGrp="1"/>
          </p:cNvSpPr>
          <p:nvPr>
            <p:ph type="ctrTitle"/>
          </p:nvPr>
        </p:nvSpPr>
        <p:spPr>
          <a:xfrm>
            <a:off x="228600" y="437146"/>
            <a:ext cx="8229600" cy="542223"/>
          </a:xfrm>
        </p:spPr>
        <p:txBody>
          <a:bodyPr>
            <a:noAutofit/>
          </a:bodyPr>
          <a:lstStyle/>
          <a:p>
            <a:r>
              <a:rPr lang="en-IN" sz="3600" dirty="0">
                <a:solidFill>
                  <a:schemeClr val="bg1"/>
                </a:solidFill>
                <a:latin typeface="Algerian" panose="04020705040A02060702" pitchFamily="82" charset="0"/>
              </a:rPr>
              <a:t>MARANA(processing) OF GODANTI </a:t>
            </a:r>
          </a:p>
        </p:txBody>
      </p:sp>
      <p:sp>
        <p:nvSpPr>
          <p:cNvPr id="5" name="Subtitle 4">
            <a:extLst>
              <a:ext uri="{FF2B5EF4-FFF2-40B4-BE49-F238E27FC236}">
                <a16:creationId xmlns:a16="http://schemas.microsoft.com/office/drawing/2014/main" xmlns="" id="{32FB99EF-BA69-162D-5A82-CDD546154DAF}"/>
              </a:ext>
            </a:extLst>
          </p:cNvPr>
          <p:cNvSpPr>
            <a:spLocks noGrp="1"/>
          </p:cNvSpPr>
          <p:nvPr>
            <p:ph type="subTitle" idx="1"/>
          </p:nvPr>
        </p:nvSpPr>
        <p:spPr>
          <a:xfrm>
            <a:off x="490888" y="708258"/>
            <a:ext cx="8229600" cy="5844941"/>
          </a:xfrm>
        </p:spPr>
        <p:txBody>
          <a:bodyPr>
            <a:normAutofit fontScale="55000" lnSpcReduction="20000"/>
          </a:bodyPr>
          <a:lstStyle/>
          <a:p>
            <a:pPr algn="l"/>
            <a:endParaRPr lang="en-IN" dirty="0"/>
          </a:p>
          <a:p>
            <a:pPr algn="l"/>
            <a:endParaRPr lang="en-IN" sz="4700" dirty="0"/>
          </a:p>
          <a:p>
            <a:pPr marL="457200" indent="-457200" algn="l">
              <a:buFont typeface="Wingdings" panose="05000000000000000000" pitchFamily="2" charset="2"/>
              <a:buChar char="v"/>
            </a:pPr>
            <a:r>
              <a:rPr lang="en-IN" sz="6000" b="1" dirty="0">
                <a:solidFill>
                  <a:srgbClr val="FF0000"/>
                </a:solidFill>
              </a:rPr>
              <a:t>Materials required </a:t>
            </a:r>
            <a:r>
              <a:rPr lang="en-IN" sz="5100" dirty="0"/>
              <a:t>- </a:t>
            </a:r>
            <a:r>
              <a:rPr lang="en-IN" sz="5100" dirty="0" err="1"/>
              <a:t>Suddha</a:t>
            </a:r>
            <a:r>
              <a:rPr lang="en-IN" sz="5100" dirty="0"/>
              <a:t> </a:t>
            </a:r>
            <a:r>
              <a:rPr lang="en-IN" sz="5100" dirty="0" err="1"/>
              <a:t>godanti</a:t>
            </a:r>
            <a:r>
              <a:rPr lang="en-IN" sz="5100" dirty="0"/>
              <a:t> , kumari </a:t>
            </a:r>
            <a:r>
              <a:rPr lang="en-IN" sz="5100" dirty="0" err="1"/>
              <a:t>swaras</a:t>
            </a:r>
            <a:r>
              <a:rPr lang="en-IN" sz="5100" dirty="0"/>
              <a:t> /</a:t>
            </a:r>
            <a:r>
              <a:rPr lang="en-IN" sz="5100" dirty="0" err="1"/>
              <a:t>Nimbu</a:t>
            </a:r>
            <a:r>
              <a:rPr lang="en-IN" sz="5100" dirty="0"/>
              <a:t>  </a:t>
            </a:r>
            <a:r>
              <a:rPr lang="en-IN" sz="5100" dirty="0" err="1"/>
              <a:t>patra</a:t>
            </a:r>
            <a:r>
              <a:rPr lang="en-IN" sz="5100" dirty="0"/>
              <a:t> </a:t>
            </a:r>
            <a:r>
              <a:rPr lang="en-IN" sz="5100" dirty="0" err="1"/>
              <a:t>swaras</a:t>
            </a:r>
            <a:r>
              <a:rPr lang="en-IN" sz="5100" dirty="0"/>
              <a:t> /Jayanti </a:t>
            </a:r>
            <a:r>
              <a:rPr lang="en-IN" sz="5100" dirty="0" err="1"/>
              <a:t>swaras</a:t>
            </a:r>
            <a:r>
              <a:rPr lang="en-IN" sz="5100" dirty="0"/>
              <a:t>.</a:t>
            </a:r>
          </a:p>
          <a:p>
            <a:pPr marL="457200" indent="-457200" algn="l">
              <a:buFont typeface="Wingdings" panose="05000000000000000000" pitchFamily="2" charset="2"/>
              <a:buChar char="v"/>
            </a:pPr>
            <a:r>
              <a:rPr lang="en-IN" sz="6000" b="1" dirty="0">
                <a:solidFill>
                  <a:srgbClr val="FF0000"/>
                </a:solidFill>
              </a:rPr>
              <a:t>Apparatus required</a:t>
            </a:r>
            <a:r>
              <a:rPr lang="en-IN" sz="5100" dirty="0"/>
              <a:t> - </a:t>
            </a:r>
            <a:r>
              <a:rPr lang="en-IN" sz="5100" dirty="0" err="1"/>
              <a:t>Sarav</a:t>
            </a:r>
            <a:r>
              <a:rPr lang="en-IN" sz="5100" dirty="0"/>
              <a:t> </a:t>
            </a:r>
            <a:r>
              <a:rPr lang="en-IN" sz="5100" dirty="0" err="1"/>
              <a:t>samputa</a:t>
            </a:r>
            <a:r>
              <a:rPr lang="en-IN" sz="5100" dirty="0"/>
              <a:t> /puta yantra , </a:t>
            </a:r>
            <a:r>
              <a:rPr lang="en-IN" sz="5100" dirty="0" err="1"/>
              <a:t>Khalva</a:t>
            </a:r>
            <a:r>
              <a:rPr lang="en-IN" sz="5100" dirty="0"/>
              <a:t> yantra.</a:t>
            </a:r>
          </a:p>
          <a:p>
            <a:pPr marL="457200" indent="-457200" algn="l">
              <a:buFont typeface="Wingdings" panose="05000000000000000000" pitchFamily="2" charset="2"/>
              <a:buChar char="v"/>
            </a:pPr>
            <a:r>
              <a:rPr lang="en-IN" sz="6000" b="1" dirty="0">
                <a:solidFill>
                  <a:srgbClr val="FF0000"/>
                </a:solidFill>
              </a:rPr>
              <a:t>Heating </a:t>
            </a:r>
            <a:r>
              <a:rPr lang="en-IN" sz="5100" dirty="0"/>
              <a:t>: Apply </a:t>
            </a:r>
            <a:r>
              <a:rPr lang="en-IN" sz="5100" dirty="0" err="1"/>
              <a:t>Gaja</a:t>
            </a:r>
            <a:r>
              <a:rPr lang="en-IN" sz="5100" dirty="0"/>
              <a:t> Puta</a:t>
            </a:r>
          </a:p>
          <a:p>
            <a:pPr marL="457200" indent="-457200" algn="l">
              <a:buFont typeface="Wingdings" panose="05000000000000000000" pitchFamily="2" charset="2"/>
              <a:buChar char="v"/>
            </a:pPr>
            <a:r>
              <a:rPr lang="en-IN" sz="6000" b="1" dirty="0">
                <a:solidFill>
                  <a:srgbClr val="FF0000"/>
                </a:solidFill>
              </a:rPr>
              <a:t>Procedure </a:t>
            </a:r>
            <a:r>
              <a:rPr lang="en-IN" sz="5100" dirty="0"/>
              <a:t>-Take the material in a mortar and pestle and levigate with the liquid media specified prepare pellets and allow to dry. Encapsulate the dried pellets and subject the capsule to </a:t>
            </a:r>
            <a:r>
              <a:rPr lang="en-IN" sz="5100" dirty="0" err="1"/>
              <a:t>Gajaputa</a:t>
            </a:r>
            <a:r>
              <a:rPr lang="en-IN" sz="5100" dirty="0"/>
              <a:t> heating system .Repeat the same process for another two cycles</a:t>
            </a:r>
            <a:r>
              <a:rPr lang="en-IN" sz="4600" dirty="0"/>
              <a:t>.</a:t>
            </a:r>
          </a:p>
        </p:txBody>
      </p:sp>
    </p:spTree>
    <p:extLst>
      <p:ext uri="{BB962C8B-B14F-4D97-AF65-F5344CB8AC3E}">
        <p14:creationId xmlns:p14="http://schemas.microsoft.com/office/powerpoint/2010/main" xmlns="" val="3428486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1A40C2A-3B52-A5B2-3831-095C5D1C701A}"/>
              </a:ext>
            </a:extLst>
          </p:cNvPr>
          <p:cNvSpPr>
            <a:spLocks noGrp="1"/>
          </p:cNvSpPr>
          <p:nvPr>
            <p:ph type="ctrTitle"/>
          </p:nvPr>
        </p:nvSpPr>
        <p:spPr>
          <a:xfrm>
            <a:off x="36095" y="76200"/>
            <a:ext cx="8229600" cy="762000"/>
          </a:xfrm>
        </p:spPr>
        <p:txBody>
          <a:bodyPr>
            <a:normAutofit/>
          </a:bodyPr>
          <a:lstStyle/>
          <a:p>
            <a:r>
              <a:rPr lang="en-IN" sz="3600" dirty="0" err="1">
                <a:solidFill>
                  <a:schemeClr val="bg1"/>
                </a:solidFill>
                <a:latin typeface="Algerian" panose="04020705040A02060702" pitchFamily="82" charset="0"/>
              </a:rPr>
              <a:t>Shawetanjan</a:t>
            </a:r>
            <a:r>
              <a:rPr lang="en-IN" sz="3600" dirty="0">
                <a:solidFill>
                  <a:schemeClr val="bg1"/>
                </a:solidFill>
                <a:latin typeface="Algerian" panose="04020705040A02060702" pitchFamily="82" charset="0"/>
              </a:rPr>
              <a:t> (</a:t>
            </a:r>
            <a:r>
              <a:rPr lang="en-IN" sz="3600" dirty="0" err="1">
                <a:solidFill>
                  <a:schemeClr val="bg1"/>
                </a:solidFill>
                <a:latin typeface="Algerian" panose="04020705040A02060702" pitchFamily="82" charset="0"/>
              </a:rPr>
              <a:t>sapheada</a:t>
            </a:r>
            <a:r>
              <a:rPr lang="en-IN" sz="3600" dirty="0">
                <a:solidFill>
                  <a:schemeClr val="bg1"/>
                </a:solidFill>
                <a:latin typeface="Algerian" panose="04020705040A02060702" pitchFamily="82" charset="0"/>
              </a:rPr>
              <a:t> </a:t>
            </a:r>
            <a:r>
              <a:rPr lang="en-IN" sz="3600" dirty="0" err="1">
                <a:solidFill>
                  <a:schemeClr val="bg1"/>
                </a:solidFill>
                <a:latin typeface="Algerian" panose="04020705040A02060702" pitchFamily="82" charset="0"/>
              </a:rPr>
              <a:t>surma</a:t>
            </a:r>
            <a:r>
              <a:rPr lang="en-IN" sz="3600" dirty="0">
                <a:solidFill>
                  <a:schemeClr val="bg1"/>
                </a:solidFill>
                <a:latin typeface="Algerian" panose="04020705040A02060702" pitchFamily="82" charset="0"/>
              </a:rPr>
              <a:t> </a:t>
            </a:r>
            <a:r>
              <a:rPr lang="en-IN" sz="3600" dirty="0">
                <a:latin typeface="Algerian" panose="04020705040A02060702" pitchFamily="82" charset="0"/>
              </a:rPr>
              <a:t>)</a:t>
            </a:r>
          </a:p>
        </p:txBody>
      </p:sp>
      <p:sp>
        <p:nvSpPr>
          <p:cNvPr id="5" name="Subtitle 4">
            <a:extLst>
              <a:ext uri="{FF2B5EF4-FFF2-40B4-BE49-F238E27FC236}">
                <a16:creationId xmlns:a16="http://schemas.microsoft.com/office/drawing/2014/main" xmlns="" id="{59E0F720-63C0-0E17-4BC8-84D66EAEFD5A}"/>
              </a:ext>
            </a:extLst>
          </p:cNvPr>
          <p:cNvSpPr>
            <a:spLocks noGrp="1"/>
          </p:cNvSpPr>
          <p:nvPr>
            <p:ph type="subTitle" idx="1"/>
          </p:nvPr>
        </p:nvSpPr>
        <p:spPr>
          <a:xfrm>
            <a:off x="1219200" y="4419600"/>
            <a:ext cx="6400800" cy="1752600"/>
          </a:xfrm>
        </p:spPr>
        <p:txBody>
          <a:bodyPr>
            <a:normAutofit fontScale="92500" lnSpcReduction="20000"/>
          </a:bodyPr>
          <a:lstStyle/>
          <a:p>
            <a:pPr marL="457200" indent="-457200" algn="l">
              <a:buFont typeface="Wingdings" panose="05000000000000000000" pitchFamily="2" charset="2"/>
              <a:buChar char="v"/>
            </a:pPr>
            <a:r>
              <a:rPr lang="en-IN" b="1" dirty="0">
                <a:solidFill>
                  <a:srgbClr val="FF0000"/>
                </a:solidFill>
              </a:rPr>
              <a:t>Name</a:t>
            </a:r>
            <a:r>
              <a:rPr lang="en-IN" dirty="0"/>
              <a:t> – </a:t>
            </a:r>
            <a:r>
              <a:rPr lang="en-IN" dirty="0" err="1"/>
              <a:t>Shawetanjana</a:t>
            </a:r>
            <a:r>
              <a:rPr lang="en-IN" dirty="0"/>
              <a:t> </a:t>
            </a:r>
          </a:p>
          <a:p>
            <a:pPr marL="457200" indent="-457200" algn="l">
              <a:buFont typeface="Wingdings" panose="05000000000000000000" pitchFamily="2" charset="2"/>
              <a:buChar char="v"/>
            </a:pPr>
            <a:r>
              <a:rPr lang="en-IN" b="1" dirty="0">
                <a:solidFill>
                  <a:srgbClr val="FF0000"/>
                </a:solidFill>
              </a:rPr>
              <a:t>Hindi name </a:t>
            </a:r>
            <a:r>
              <a:rPr lang="en-IN" dirty="0"/>
              <a:t>– </a:t>
            </a:r>
            <a:r>
              <a:rPr lang="en-IN" dirty="0" err="1"/>
              <a:t>Sapheed</a:t>
            </a:r>
            <a:r>
              <a:rPr lang="en-IN" dirty="0"/>
              <a:t> Surma </a:t>
            </a:r>
          </a:p>
          <a:p>
            <a:pPr marL="457200" indent="-457200" algn="l">
              <a:buFont typeface="Wingdings" panose="05000000000000000000" pitchFamily="2" charset="2"/>
              <a:buChar char="v"/>
            </a:pPr>
            <a:r>
              <a:rPr lang="en-IN" b="1" dirty="0">
                <a:solidFill>
                  <a:srgbClr val="FF0000"/>
                </a:solidFill>
              </a:rPr>
              <a:t>Group</a:t>
            </a:r>
            <a:r>
              <a:rPr lang="en-IN" b="1" dirty="0"/>
              <a:t> </a:t>
            </a:r>
            <a:r>
              <a:rPr lang="en-IN" dirty="0"/>
              <a:t>– Sudha Varga </a:t>
            </a:r>
          </a:p>
          <a:p>
            <a:pPr marL="457200" indent="-457200" algn="l">
              <a:buFont typeface="Wingdings" panose="05000000000000000000" pitchFamily="2" charset="2"/>
              <a:buChar char="v"/>
            </a:pPr>
            <a:r>
              <a:rPr lang="en-IN" b="1" dirty="0">
                <a:solidFill>
                  <a:srgbClr val="FF0000"/>
                </a:solidFill>
              </a:rPr>
              <a:t>English name </a:t>
            </a:r>
            <a:r>
              <a:rPr lang="en-IN" dirty="0"/>
              <a:t>– </a:t>
            </a:r>
            <a:r>
              <a:rPr lang="en-IN" dirty="0" err="1"/>
              <a:t>calacite</a:t>
            </a:r>
            <a:r>
              <a:rPr lang="en-IN" dirty="0"/>
              <a:t> </a:t>
            </a:r>
          </a:p>
        </p:txBody>
      </p:sp>
      <p:pic>
        <p:nvPicPr>
          <p:cNvPr id="7" name="Picture 6">
            <a:extLst>
              <a:ext uri="{FF2B5EF4-FFF2-40B4-BE49-F238E27FC236}">
                <a16:creationId xmlns:a16="http://schemas.microsoft.com/office/drawing/2014/main" xmlns="" id="{CA672BCB-842F-F3A1-C66B-33F9D368F9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5000" y="990600"/>
            <a:ext cx="4876800" cy="2895600"/>
          </a:xfrm>
          <a:prstGeom prst="rect">
            <a:avLst/>
          </a:prstGeom>
        </p:spPr>
      </p:pic>
    </p:spTree>
    <p:extLst>
      <p:ext uri="{BB962C8B-B14F-4D97-AF65-F5344CB8AC3E}">
        <p14:creationId xmlns:p14="http://schemas.microsoft.com/office/powerpoint/2010/main" xmlns="" val="56406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7ACB61-DC96-CAB5-A196-8F6C7C00B2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1" y="228600"/>
            <a:ext cx="4114800" cy="6324600"/>
          </a:xfrm>
          <a:prstGeom prst="rect">
            <a:avLst/>
          </a:prstGeom>
        </p:spPr>
      </p:pic>
      <p:pic>
        <p:nvPicPr>
          <p:cNvPr id="5" name="Picture 4">
            <a:extLst>
              <a:ext uri="{FF2B5EF4-FFF2-40B4-BE49-F238E27FC236}">
                <a16:creationId xmlns:a16="http://schemas.microsoft.com/office/drawing/2014/main" xmlns="" id="{C6DA22B8-36E1-7E49-1676-8464F1F5FDE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91001" y="228600"/>
            <a:ext cx="4876797" cy="6324600"/>
          </a:xfrm>
          <a:prstGeom prst="rect">
            <a:avLst/>
          </a:prstGeom>
        </p:spPr>
      </p:pic>
    </p:spTree>
    <p:extLst>
      <p:ext uri="{BB962C8B-B14F-4D97-AF65-F5344CB8AC3E}">
        <p14:creationId xmlns:p14="http://schemas.microsoft.com/office/powerpoint/2010/main" xmlns="" val="7343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CB36D9-582C-8640-35F0-5F293C0E8153}"/>
              </a:ext>
            </a:extLst>
          </p:cNvPr>
          <p:cNvSpPr>
            <a:spLocks noGrp="1"/>
          </p:cNvSpPr>
          <p:nvPr>
            <p:ph type="ctrTitle"/>
          </p:nvPr>
        </p:nvSpPr>
        <p:spPr>
          <a:xfrm>
            <a:off x="457200" y="77884"/>
            <a:ext cx="8229600" cy="533400"/>
          </a:xfrm>
        </p:spPr>
        <p:txBody>
          <a:bodyPr>
            <a:normAutofit/>
          </a:bodyPr>
          <a:lstStyle/>
          <a:p>
            <a:r>
              <a:rPr lang="en-IN" sz="2800" dirty="0">
                <a:solidFill>
                  <a:schemeClr val="bg1"/>
                </a:solidFill>
                <a:latin typeface="Algerian" panose="04020705040A02060702" pitchFamily="82" charset="0"/>
              </a:rPr>
              <a:t>MRIGSHRINGA [HART’S HORN /DEER HORN]</a:t>
            </a:r>
          </a:p>
        </p:txBody>
      </p:sp>
      <p:sp>
        <p:nvSpPr>
          <p:cNvPr id="5" name="Subtitle 4">
            <a:extLst>
              <a:ext uri="{FF2B5EF4-FFF2-40B4-BE49-F238E27FC236}">
                <a16:creationId xmlns:a16="http://schemas.microsoft.com/office/drawing/2014/main" xmlns="" id="{B00A5B48-8910-8492-C294-40354E95D459}"/>
              </a:ext>
            </a:extLst>
          </p:cNvPr>
          <p:cNvSpPr>
            <a:spLocks noGrp="1"/>
          </p:cNvSpPr>
          <p:nvPr>
            <p:ph type="subTitle" idx="1"/>
          </p:nvPr>
        </p:nvSpPr>
        <p:spPr>
          <a:xfrm>
            <a:off x="266700" y="5027516"/>
            <a:ext cx="8610600" cy="1752600"/>
          </a:xfrm>
        </p:spPr>
        <p:txBody>
          <a:bodyPr>
            <a:noAutofit/>
          </a:bodyPr>
          <a:lstStyle/>
          <a:p>
            <a:pPr algn="l"/>
            <a:r>
              <a:rPr lang="en-IN" b="1" dirty="0">
                <a:solidFill>
                  <a:srgbClr val="FF0000"/>
                </a:solidFill>
              </a:rPr>
              <a:t>Name </a:t>
            </a:r>
            <a:r>
              <a:rPr lang="en-IN" dirty="0"/>
              <a:t>– </a:t>
            </a:r>
            <a:r>
              <a:rPr lang="en-IN" dirty="0" err="1"/>
              <a:t>Mrigshiringa</a:t>
            </a:r>
            <a:r>
              <a:rPr lang="en-IN" dirty="0"/>
              <a:t> /</a:t>
            </a:r>
            <a:r>
              <a:rPr lang="en-IN" dirty="0" err="1"/>
              <a:t>Vishaana</a:t>
            </a:r>
            <a:r>
              <a:rPr lang="en-IN" dirty="0"/>
              <a:t> </a:t>
            </a:r>
          </a:p>
          <a:p>
            <a:pPr algn="l"/>
            <a:r>
              <a:rPr lang="en-IN" b="1" dirty="0">
                <a:solidFill>
                  <a:srgbClr val="FF0000"/>
                </a:solidFill>
              </a:rPr>
              <a:t>Group </a:t>
            </a:r>
            <a:r>
              <a:rPr lang="en-IN" dirty="0"/>
              <a:t>–Sudha Varga</a:t>
            </a:r>
          </a:p>
          <a:p>
            <a:pPr algn="l"/>
            <a:endParaRPr lang="en-IN" dirty="0"/>
          </a:p>
          <a:p>
            <a:pPr algn="l"/>
            <a:endParaRPr lang="en-IN" sz="2400" dirty="0"/>
          </a:p>
          <a:p>
            <a:pPr algn="l"/>
            <a:endParaRPr lang="en-IN" sz="2400" dirty="0"/>
          </a:p>
          <a:p>
            <a:pPr algn="l"/>
            <a:endParaRPr lang="en-IN" sz="2400" dirty="0"/>
          </a:p>
          <a:p>
            <a:pPr marL="457200" indent="-457200" algn="l">
              <a:buFont typeface="Wingdings" panose="05000000000000000000" pitchFamily="2" charset="2"/>
              <a:buChar char="Ø"/>
            </a:pPr>
            <a:endParaRPr lang="en-IN" sz="2400" dirty="0"/>
          </a:p>
          <a:p>
            <a:pPr algn="l"/>
            <a:r>
              <a:rPr lang="en-IN" sz="2400" dirty="0"/>
              <a:t> </a:t>
            </a:r>
          </a:p>
          <a:p>
            <a:pPr marL="457200" indent="-457200" algn="l">
              <a:buFont typeface="Wingdings" panose="05000000000000000000" pitchFamily="2" charset="2"/>
              <a:buChar char="v"/>
            </a:pPr>
            <a:endParaRPr lang="en-IN" sz="2400" dirty="0"/>
          </a:p>
        </p:txBody>
      </p:sp>
      <p:pic>
        <p:nvPicPr>
          <p:cNvPr id="7" name="Picture 6">
            <a:extLst>
              <a:ext uri="{FF2B5EF4-FFF2-40B4-BE49-F238E27FC236}">
                <a16:creationId xmlns:a16="http://schemas.microsoft.com/office/drawing/2014/main" xmlns="" id="{097D15B9-8068-248D-E8F9-FDE92AE4502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5400" y="914400"/>
            <a:ext cx="6629400" cy="3810000"/>
          </a:xfrm>
          <a:prstGeom prst="rect">
            <a:avLst/>
          </a:prstGeom>
        </p:spPr>
      </p:pic>
    </p:spTree>
    <p:extLst>
      <p:ext uri="{BB962C8B-B14F-4D97-AF65-F5344CB8AC3E}">
        <p14:creationId xmlns:p14="http://schemas.microsoft.com/office/powerpoint/2010/main" xmlns="" val="139195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6DBF2B4-BFC2-76A6-F3F3-C4C75E848F1C}"/>
              </a:ext>
            </a:extLst>
          </p:cNvPr>
          <p:cNvSpPr txBox="1"/>
          <p:nvPr/>
        </p:nvSpPr>
        <p:spPr>
          <a:xfrm>
            <a:off x="381000" y="685800"/>
            <a:ext cx="8305800" cy="4832092"/>
          </a:xfrm>
          <a:prstGeom prst="rect">
            <a:avLst/>
          </a:prstGeom>
          <a:noFill/>
        </p:spPr>
        <p:txBody>
          <a:bodyPr wrap="square" rtlCol="0">
            <a:spAutoFit/>
          </a:bodyPr>
          <a:lstStyle/>
          <a:p>
            <a:pPr algn="l"/>
            <a:r>
              <a:rPr lang="en-IN" sz="2800" b="1" dirty="0">
                <a:solidFill>
                  <a:srgbClr val="FF0000"/>
                </a:solidFill>
              </a:rPr>
              <a:t>Description in Samhitas- </a:t>
            </a:r>
            <a:r>
              <a:rPr lang="en-IN" sz="2800" b="1" dirty="0"/>
              <a:t>T</a:t>
            </a:r>
            <a:r>
              <a:rPr lang="en-IN" sz="2800" dirty="0"/>
              <a:t>he </a:t>
            </a:r>
            <a:r>
              <a:rPr lang="en-IN" sz="2800" dirty="0" err="1"/>
              <a:t>sushutra</a:t>
            </a:r>
            <a:r>
              <a:rPr lang="en-IN" sz="2800" dirty="0"/>
              <a:t> Samhita has explained that it has one of the material that act like </a:t>
            </a:r>
            <a:r>
              <a:rPr lang="en-IN" sz="2800" dirty="0" err="1"/>
              <a:t>shalya</a:t>
            </a:r>
            <a:r>
              <a:rPr lang="en-IN" sz="2800" dirty="0"/>
              <a:t> (</a:t>
            </a:r>
            <a:r>
              <a:rPr lang="en-IN" sz="2800" dirty="0" err="1"/>
              <a:t>su.sutr</a:t>
            </a:r>
            <a:r>
              <a:rPr lang="en-IN" sz="2800" dirty="0"/>
              <a:t> 26/22)</a:t>
            </a:r>
          </a:p>
          <a:p>
            <a:pPr algn="l"/>
            <a:r>
              <a:rPr lang="en-IN" sz="2800" dirty="0"/>
              <a:t>And in another two instances in </a:t>
            </a:r>
            <a:r>
              <a:rPr lang="en-IN" sz="2800" dirty="0" err="1"/>
              <a:t>kalpasthan</a:t>
            </a:r>
            <a:r>
              <a:rPr lang="en-IN" sz="2800" dirty="0"/>
              <a:t>  </a:t>
            </a:r>
          </a:p>
          <a:p>
            <a:pPr algn="l"/>
            <a:r>
              <a:rPr lang="en-IN" sz="2800" dirty="0"/>
              <a:t>In </a:t>
            </a:r>
            <a:r>
              <a:rPr lang="en-IN" sz="2800" dirty="0" err="1"/>
              <a:t>sushutra</a:t>
            </a:r>
            <a:r>
              <a:rPr lang="en-IN" sz="2800" dirty="0"/>
              <a:t> chikitsa </a:t>
            </a:r>
            <a:r>
              <a:rPr lang="en-IN" sz="2800" dirty="0" err="1"/>
              <a:t>sthana</a:t>
            </a:r>
            <a:r>
              <a:rPr lang="en-IN" sz="2800" dirty="0"/>
              <a:t> he recommended the </a:t>
            </a:r>
            <a:r>
              <a:rPr lang="en-IN" sz="2800" dirty="0" err="1"/>
              <a:t>bhams</a:t>
            </a:r>
            <a:r>
              <a:rPr lang="en-IN" sz="2800" dirty="0"/>
              <a:t> of skin, hair and horn of quadrupeds for the growth of the hair follicles.</a:t>
            </a:r>
          </a:p>
          <a:p>
            <a:pPr algn="l"/>
            <a:endParaRPr lang="en-IN" sz="2800" dirty="0"/>
          </a:p>
          <a:p>
            <a:pPr algn="l"/>
            <a:r>
              <a:rPr lang="en-IN" sz="2800" b="1" dirty="0">
                <a:solidFill>
                  <a:srgbClr val="FF0000"/>
                </a:solidFill>
              </a:rPr>
              <a:t>Synonyms </a:t>
            </a:r>
            <a:r>
              <a:rPr lang="en-IN" sz="2800" dirty="0"/>
              <a:t>–</a:t>
            </a:r>
          </a:p>
          <a:p>
            <a:pPr algn="l"/>
            <a:r>
              <a:rPr lang="en-IN" sz="2800" dirty="0" err="1"/>
              <a:t>Mrigshiringa</a:t>
            </a:r>
            <a:r>
              <a:rPr lang="en-IN" sz="2800" dirty="0"/>
              <a:t> , </a:t>
            </a:r>
            <a:r>
              <a:rPr lang="en-IN" sz="2800" dirty="0" err="1"/>
              <a:t>aenshringa</a:t>
            </a:r>
            <a:r>
              <a:rPr lang="en-IN" sz="2800" dirty="0"/>
              <a:t> , </a:t>
            </a:r>
            <a:r>
              <a:rPr lang="en-IN" sz="2800" dirty="0" err="1"/>
              <a:t>mrigvishana</a:t>
            </a:r>
            <a:r>
              <a:rPr lang="en-IN" sz="2800" dirty="0"/>
              <a:t> , </a:t>
            </a:r>
            <a:r>
              <a:rPr lang="en-IN" sz="2800" dirty="0" err="1"/>
              <a:t>harinshiringa</a:t>
            </a:r>
            <a:r>
              <a:rPr lang="en-IN" sz="2800" dirty="0"/>
              <a:t> etc.</a:t>
            </a:r>
          </a:p>
        </p:txBody>
      </p:sp>
    </p:spTree>
    <p:extLst>
      <p:ext uri="{BB962C8B-B14F-4D97-AF65-F5344CB8AC3E}">
        <p14:creationId xmlns:p14="http://schemas.microsoft.com/office/powerpoint/2010/main" xmlns="" val="173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7D6796E-03A8-EA58-4464-16F04A336A6D}"/>
              </a:ext>
            </a:extLst>
          </p:cNvPr>
          <p:cNvSpPr>
            <a:spLocks noGrp="1"/>
          </p:cNvSpPr>
          <p:nvPr>
            <p:ph type="ctrTitle"/>
          </p:nvPr>
        </p:nvSpPr>
        <p:spPr>
          <a:xfrm>
            <a:off x="0" y="381000"/>
            <a:ext cx="8229600" cy="1409700"/>
          </a:xfrm>
        </p:spPr>
        <p:txBody>
          <a:bodyPr>
            <a:normAutofit/>
          </a:bodyPr>
          <a:lstStyle/>
          <a:p>
            <a:r>
              <a:rPr lang="en-IN" sz="3600" dirty="0">
                <a:solidFill>
                  <a:schemeClr val="bg1"/>
                </a:solidFill>
                <a:latin typeface="Algerian" panose="04020705040A02060702" pitchFamily="82" charset="0"/>
              </a:rPr>
              <a:t>SHODHANA of </a:t>
            </a:r>
            <a:r>
              <a:rPr lang="en-IN" sz="3600" dirty="0" err="1">
                <a:solidFill>
                  <a:schemeClr val="bg1"/>
                </a:solidFill>
                <a:latin typeface="Algerian" panose="04020705040A02060702" pitchFamily="82" charset="0"/>
              </a:rPr>
              <a:t>mrigshringa</a:t>
            </a:r>
            <a:endParaRPr lang="en-IN" sz="3600" dirty="0">
              <a:solidFill>
                <a:schemeClr val="bg1"/>
              </a:solidFill>
              <a:latin typeface="Algerian" panose="04020705040A02060702" pitchFamily="82" charset="0"/>
            </a:endParaRPr>
          </a:p>
        </p:txBody>
      </p:sp>
      <p:sp>
        <p:nvSpPr>
          <p:cNvPr id="5" name="Subtitle 4">
            <a:extLst>
              <a:ext uri="{FF2B5EF4-FFF2-40B4-BE49-F238E27FC236}">
                <a16:creationId xmlns:a16="http://schemas.microsoft.com/office/drawing/2014/main" xmlns="" id="{A49B34D9-0E7D-424D-3EAE-B679B40D2920}"/>
              </a:ext>
            </a:extLst>
          </p:cNvPr>
          <p:cNvSpPr>
            <a:spLocks noGrp="1"/>
          </p:cNvSpPr>
          <p:nvPr>
            <p:ph type="subTitle" idx="1"/>
          </p:nvPr>
        </p:nvSpPr>
        <p:spPr>
          <a:xfrm>
            <a:off x="152400" y="2362200"/>
            <a:ext cx="8839200" cy="1981200"/>
          </a:xfrm>
        </p:spPr>
        <p:txBody>
          <a:bodyPr>
            <a:normAutofit/>
          </a:bodyPr>
          <a:lstStyle/>
          <a:p>
            <a:pPr algn="l"/>
            <a:r>
              <a:rPr lang="en-IN" dirty="0" err="1"/>
              <a:t>Shodhana</a:t>
            </a:r>
            <a:r>
              <a:rPr lang="en-IN" dirty="0"/>
              <a:t> process of </a:t>
            </a:r>
            <a:r>
              <a:rPr lang="en-IN" dirty="0" err="1"/>
              <a:t>Mrigashringa</a:t>
            </a:r>
            <a:r>
              <a:rPr lang="en-IN" dirty="0"/>
              <a:t>, </a:t>
            </a:r>
            <a:r>
              <a:rPr lang="en-IN" dirty="0" err="1"/>
              <a:t>Ashuddha</a:t>
            </a:r>
            <a:r>
              <a:rPr lang="en-IN" dirty="0"/>
              <a:t> </a:t>
            </a:r>
            <a:r>
              <a:rPr lang="en-IN" dirty="0" err="1"/>
              <a:t>Mrigashringa</a:t>
            </a:r>
            <a:r>
              <a:rPr lang="en-IN" dirty="0"/>
              <a:t> boil with </a:t>
            </a:r>
            <a:r>
              <a:rPr lang="en-IN" dirty="0" err="1"/>
              <a:t>Takra</a:t>
            </a:r>
            <a:r>
              <a:rPr lang="en-IN" dirty="0"/>
              <a:t> or Kanji for 3 days and get </a:t>
            </a:r>
            <a:r>
              <a:rPr lang="en-IN" dirty="0" err="1"/>
              <a:t>shuddha</a:t>
            </a:r>
            <a:r>
              <a:rPr lang="en-IN" dirty="0"/>
              <a:t> </a:t>
            </a:r>
            <a:r>
              <a:rPr lang="en-IN" dirty="0" err="1"/>
              <a:t>Mrigashringa</a:t>
            </a:r>
            <a:r>
              <a:rPr lang="en-IN" dirty="0"/>
              <a:t> .</a:t>
            </a:r>
          </a:p>
        </p:txBody>
      </p:sp>
    </p:spTree>
    <p:extLst>
      <p:ext uri="{BB962C8B-B14F-4D97-AF65-F5344CB8AC3E}">
        <p14:creationId xmlns:p14="http://schemas.microsoft.com/office/powerpoint/2010/main" xmlns="" val="120804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F12B76F-F301-02DF-2F4E-1F12D6C3BA1D}"/>
              </a:ext>
            </a:extLst>
          </p:cNvPr>
          <p:cNvSpPr>
            <a:spLocks noGrp="1"/>
          </p:cNvSpPr>
          <p:nvPr>
            <p:ph type="ctrTitle"/>
          </p:nvPr>
        </p:nvSpPr>
        <p:spPr>
          <a:xfrm>
            <a:off x="457200" y="152400"/>
            <a:ext cx="8229600" cy="838200"/>
          </a:xfrm>
        </p:spPr>
        <p:txBody>
          <a:bodyPr/>
          <a:lstStyle/>
          <a:p>
            <a:r>
              <a:rPr lang="en-IN" dirty="0"/>
              <a:t>MARANA</a:t>
            </a:r>
          </a:p>
        </p:txBody>
      </p:sp>
      <p:sp>
        <p:nvSpPr>
          <p:cNvPr id="5" name="Subtitle 4">
            <a:extLst>
              <a:ext uri="{FF2B5EF4-FFF2-40B4-BE49-F238E27FC236}">
                <a16:creationId xmlns:a16="http://schemas.microsoft.com/office/drawing/2014/main" xmlns="" id="{B4E86524-6965-540C-22B8-0B3B886015D4}"/>
              </a:ext>
            </a:extLst>
          </p:cNvPr>
          <p:cNvSpPr>
            <a:spLocks noGrp="1"/>
          </p:cNvSpPr>
          <p:nvPr>
            <p:ph type="subTitle" idx="1"/>
          </p:nvPr>
        </p:nvSpPr>
        <p:spPr>
          <a:xfrm>
            <a:off x="76200" y="0"/>
            <a:ext cx="8763000" cy="6476999"/>
          </a:xfrm>
        </p:spPr>
        <p:txBody>
          <a:bodyPr>
            <a:noAutofit/>
          </a:bodyPr>
          <a:lstStyle/>
          <a:p>
            <a:endParaRPr lang="en-IN" sz="2000" dirty="0"/>
          </a:p>
        </p:txBody>
      </p:sp>
      <p:sp>
        <p:nvSpPr>
          <p:cNvPr id="2" name="TextBox 1">
            <a:extLst>
              <a:ext uri="{FF2B5EF4-FFF2-40B4-BE49-F238E27FC236}">
                <a16:creationId xmlns:a16="http://schemas.microsoft.com/office/drawing/2014/main" xmlns="" id="{D62867F5-3A9E-2ADE-A60A-448F8C3B1B20}"/>
              </a:ext>
            </a:extLst>
          </p:cNvPr>
          <p:cNvSpPr txBox="1"/>
          <p:nvPr/>
        </p:nvSpPr>
        <p:spPr>
          <a:xfrm>
            <a:off x="321644" y="1371600"/>
            <a:ext cx="8458200" cy="5262979"/>
          </a:xfrm>
          <a:prstGeom prst="rect">
            <a:avLst/>
          </a:prstGeom>
          <a:noFill/>
        </p:spPr>
        <p:txBody>
          <a:bodyPr wrap="square" rtlCol="0">
            <a:spAutoFit/>
          </a:bodyPr>
          <a:lstStyle/>
          <a:p>
            <a:pPr marL="285750" indent="-285750">
              <a:buFont typeface="Wingdings" panose="05000000000000000000" pitchFamily="2" charset="2"/>
              <a:buChar char="v"/>
            </a:pPr>
            <a:r>
              <a:rPr lang="en-IN" sz="2400" b="1" i="1" dirty="0">
                <a:solidFill>
                  <a:srgbClr val="C00000"/>
                </a:solidFill>
              </a:rPr>
              <a:t>Material Required </a:t>
            </a:r>
            <a:r>
              <a:rPr lang="en-IN" sz="2400" dirty="0"/>
              <a:t>: </a:t>
            </a:r>
            <a:r>
              <a:rPr lang="en-IN" sz="2400" dirty="0" err="1"/>
              <a:t>Mrigashringa</a:t>
            </a:r>
            <a:r>
              <a:rPr lang="en-IN" sz="2400" dirty="0"/>
              <a:t> , Arka </a:t>
            </a:r>
            <a:r>
              <a:rPr lang="en-IN" sz="2400" dirty="0" err="1"/>
              <a:t>kshira</a:t>
            </a:r>
            <a:r>
              <a:rPr lang="en-IN" sz="2400" dirty="0"/>
              <a:t> </a:t>
            </a:r>
          </a:p>
          <a:p>
            <a:pPr marL="285750" indent="-285750">
              <a:buFont typeface="Wingdings" panose="05000000000000000000" pitchFamily="2" charset="2"/>
              <a:buChar char="v"/>
            </a:pPr>
            <a:r>
              <a:rPr lang="en-IN" sz="2400" b="1" i="1" dirty="0">
                <a:solidFill>
                  <a:srgbClr val="C00000"/>
                </a:solidFill>
              </a:rPr>
              <a:t>Apparatus Required </a:t>
            </a:r>
            <a:r>
              <a:rPr lang="en-IN" sz="2400" dirty="0"/>
              <a:t>:</a:t>
            </a:r>
            <a:r>
              <a:rPr lang="en-IN" sz="2400" dirty="0" err="1"/>
              <a:t>Sharava</a:t>
            </a:r>
            <a:r>
              <a:rPr lang="en-IN" sz="2400" dirty="0"/>
              <a:t> </a:t>
            </a:r>
            <a:r>
              <a:rPr lang="en-IN" sz="2400" dirty="0" err="1"/>
              <a:t>Shamputa</a:t>
            </a:r>
            <a:r>
              <a:rPr lang="en-IN" sz="2400" dirty="0"/>
              <a:t> ,Mortar and Pestle</a:t>
            </a:r>
          </a:p>
          <a:p>
            <a:pPr marL="285750" indent="-285750">
              <a:buFont typeface="Wingdings" panose="05000000000000000000" pitchFamily="2" charset="2"/>
              <a:buChar char="v"/>
            </a:pPr>
            <a:r>
              <a:rPr lang="en-IN" sz="2400" b="1" i="1" dirty="0">
                <a:solidFill>
                  <a:srgbClr val="C00000"/>
                </a:solidFill>
              </a:rPr>
              <a:t>Heat Treatment </a:t>
            </a:r>
            <a:r>
              <a:rPr lang="en-IN" sz="2400" dirty="0"/>
              <a:t>: </a:t>
            </a:r>
            <a:r>
              <a:rPr lang="en-IN" sz="2400" dirty="0" err="1"/>
              <a:t>Gajaputa</a:t>
            </a:r>
            <a:r>
              <a:rPr lang="en-IN" sz="2400" dirty="0"/>
              <a:t>  </a:t>
            </a:r>
          </a:p>
          <a:p>
            <a:pPr marL="285750" indent="-285750">
              <a:buFont typeface="Wingdings" panose="05000000000000000000" pitchFamily="2" charset="2"/>
              <a:buChar char="v"/>
            </a:pPr>
            <a:r>
              <a:rPr lang="en-IN" sz="2400" b="1" i="1" dirty="0">
                <a:solidFill>
                  <a:srgbClr val="C00000"/>
                </a:solidFill>
              </a:rPr>
              <a:t>Reference</a:t>
            </a:r>
            <a:r>
              <a:rPr lang="en-IN" sz="2400" dirty="0"/>
              <a:t> :Rasa </a:t>
            </a:r>
            <a:r>
              <a:rPr lang="en-IN" sz="2400" dirty="0" err="1"/>
              <a:t>Tarangini</a:t>
            </a:r>
            <a:r>
              <a:rPr lang="en-IN" sz="2400" dirty="0"/>
              <a:t> (12/105-07)</a:t>
            </a:r>
          </a:p>
          <a:p>
            <a:pPr marL="285750" indent="-285750">
              <a:buFont typeface="Wingdings" panose="05000000000000000000" pitchFamily="2" charset="2"/>
              <a:buChar char="v"/>
            </a:pPr>
            <a:r>
              <a:rPr lang="en-IN" sz="2400" b="1" i="1" dirty="0">
                <a:solidFill>
                  <a:srgbClr val="C00000"/>
                </a:solidFill>
              </a:rPr>
              <a:t>Procedure</a:t>
            </a:r>
            <a:r>
              <a:rPr lang="en-IN" sz="2400" dirty="0"/>
              <a:t> : </a:t>
            </a:r>
          </a:p>
          <a:p>
            <a:pPr marL="285750" indent="-285750">
              <a:buFont typeface="Wingdings" panose="05000000000000000000" pitchFamily="2" charset="2"/>
              <a:buChar char="v"/>
            </a:pPr>
            <a:endParaRPr lang="en-IN" sz="2400" dirty="0"/>
          </a:p>
          <a:p>
            <a:pPr marL="285750" indent="-285750">
              <a:buFont typeface="Wingdings" panose="05000000000000000000" pitchFamily="2" charset="2"/>
              <a:buChar char="v"/>
            </a:pPr>
            <a:r>
              <a:rPr lang="en-IN" sz="2400" dirty="0"/>
              <a:t>Make the small pieces of the antlers and burn them over chamber . the completely burn pieces were grounded to fine powder in a mortar and pestle. Levigate the powder with latex of Arka , prepare pellets , desiccate and encapsulate them. Subject the capsule to </a:t>
            </a:r>
            <a:r>
              <a:rPr lang="en-IN" sz="2400" dirty="0" err="1"/>
              <a:t>Gaja</a:t>
            </a:r>
            <a:r>
              <a:rPr lang="en-IN" sz="2400" dirty="0"/>
              <a:t> Puta. Repeat the process for 3 cycles. The resultant material will be black .</a:t>
            </a:r>
          </a:p>
        </p:txBody>
      </p:sp>
    </p:spTree>
    <p:extLst>
      <p:ext uri="{BB962C8B-B14F-4D97-AF65-F5344CB8AC3E}">
        <p14:creationId xmlns:p14="http://schemas.microsoft.com/office/powerpoint/2010/main" xmlns="" val="125802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126AC21-5267-82CC-A893-EFA7B5857E29}"/>
              </a:ext>
            </a:extLst>
          </p:cNvPr>
          <p:cNvSpPr txBox="1"/>
          <p:nvPr/>
        </p:nvSpPr>
        <p:spPr>
          <a:xfrm>
            <a:off x="457200" y="1447800"/>
            <a:ext cx="7391400" cy="2677656"/>
          </a:xfrm>
          <a:prstGeom prst="rect">
            <a:avLst/>
          </a:prstGeom>
          <a:noFill/>
        </p:spPr>
        <p:txBody>
          <a:bodyPr wrap="square" rtlCol="0">
            <a:spAutoFit/>
          </a:bodyPr>
          <a:lstStyle/>
          <a:p>
            <a:pPr algn="l"/>
            <a:r>
              <a:rPr lang="en-IN" sz="2800" b="1" i="1" dirty="0" err="1">
                <a:solidFill>
                  <a:srgbClr val="C00000"/>
                </a:solidFill>
              </a:rPr>
              <a:t>Bahirdhoom</a:t>
            </a:r>
            <a:r>
              <a:rPr lang="en-IN" sz="2800" b="1" i="1" dirty="0">
                <a:solidFill>
                  <a:srgbClr val="C00000"/>
                </a:solidFill>
              </a:rPr>
              <a:t> </a:t>
            </a:r>
            <a:r>
              <a:rPr lang="en-IN" sz="2800" b="1" i="1" dirty="0" err="1">
                <a:solidFill>
                  <a:srgbClr val="C00000"/>
                </a:solidFill>
              </a:rPr>
              <a:t>vidhi</a:t>
            </a:r>
            <a:r>
              <a:rPr lang="en-IN" sz="2800" b="1" i="1" dirty="0">
                <a:solidFill>
                  <a:srgbClr val="C00000"/>
                </a:solidFill>
              </a:rPr>
              <a:t> </a:t>
            </a:r>
            <a:r>
              <a:rPr lang="en-IN" sz="2800" dirty="0"/>
              <a:t>– </a:t>
            </a:r>
          </a:p>
          <a:p>
            <a:pPr marL="342900" indent="-342900" algn="l">
              <a:buFont typeface="Wingdings" panose="05000000000000000000" pitchFamily="2" charset="2"/>
              <a:buChar char="v"/>
            </a:pPr>
            <a:endParaRPr lang="en-IN" sz="2800" dirty="0"/>
          </a:p>
          <a:p>
            <a:pPr marL="342900" indent="-342900" algn="l">
              <a:buFont typeface="Wingdings" panose="05000000000000000000" pitchFamily="2" charset="2"/>
              <a:buChar char="v"/>
            </a:pPr>
            <a:r>
              <a:rPr lang="en-IN" sz="2800" dirty="0"/>
              <a:t>Shuddha </a:t>
            </a:r>
            <a:r>
              <a:rPr lang="en-IN" sz="2800" dirty="0" err="1"/>
              <a:t>mrigashringa</a:t>
            </a:r>
            <a:r>
              <a:rPr lang="en-IN" sz="2800" dirty="0"/>
              <a:t> heat in open air and convert into powder form than rub with </a:t>
            </a:r>
            <a:r>
              <a:rPr lang="en-IN" sz="2800" dirty="0" err="1"/>
              <a:t>arka</a:t>
            </a:r>
            <a:r>
              <a:rPr lang="en-IN" sz="2800" dirty="0"/>
              <a:t> </a:t>
            </a:r>
            <a:r>
              <a:rPr lang="en-IN" sz="2800" dirty="0" err="1"/>
              <a:t>ksheera</a:t>
            </a:r>
            <a:r>
              <a:rPr lang="en-IN" sz="2800" dirty="0"/>
              <a:t> and subject to puta for 3 times and white coloured </a:t>
            </a:r>
            <a:r>
              <a:rPr lang="en-IN" sz="2800" dirty="0" err="1"/>
              <a:t>Mrigashringa</a:t>
            </a:r>
            <a:r>
              <a:rPr lang="en-IN" sz="2800" dirty="0"/>
              <a:t> Bhasma</a:t>
            </a:r>
            <a:r>
              <a:rPr lang="en-IN" sz="1800" dirty="0"/>
              <a:t>.</a:t>
            </a:r>
            <a:endParaRPr lang="en-US" sz="1800" dirty="0"/>
          </a:p>
        </p:txBody>
      </p:sp>
    </p:spTree>
    <p:extLst>
      <p:ext uri="{BB962C8B-B14F-4D97-AF65-F5344CB8AC3E}">
        <p14:creationId xmlns:p14="http://schemas.microsoft.com/office/powerpoint/2010/main" xmlns="" val="69171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F51B70A-228D-BFA5-1F69-3F189A07AF5D}"/>
              </a:ext>
            </a:extLst>
          </p:cNvPr>
          <p:cNvSpPr>
            <a:spLocks noGrp="1"/>
          </p:cNvSpPr>
          <p:nvPr>
            <p:ph type="ctrTitle"/>
          </p:nvPr>
        </p:nvSpPr>
        <p:spPr>
          <a:xfrm>
            <a:off x="381000" y="250271"/>
            <a:ext cx="8229600" cy="609600"/>
          </a:xfrm>
        </p:spPr>
        <p:txBody>
          <a:bodyPr>
            <a:normAutofit/>
          </a:bodyPr>
          <a:lstStyle/>
          <a:p>
            <a:r>
              <a:rPr lang="en-IN" sz="2800" dirty="0">
                <a:solidFill>
                  <a:schemeClr val="bg1"/>
                </a:solidFill>
                <a:latin typeface="Algerian" panose="04020705040A02060702" pitchFamily="82" charset="0"/>
              </a:rPr>
              <a:t>SHUKTI(MOTHER OF PEARLA)</a:t>
            </a:r>
            <a:endParaRPr lang="en-IN" sz="4000" dirty="0">
              <a:solidFill>
                <a:schemeClr val="bg1"/>
              </a:solidFill>
              <a:latin typeface="Algerian" panose="04020705040A02060702" pitchFamily="82" charset="0"/>
            </a:endParaRPr>
          </a:p>
        </p:txBody>
      </p:sp>
      <p:sp>
        <p:nvSpPr>
          <p:cNvPr id="5" name="Subtitle 4">
            <a:extLst>
              <a:ext uri="{FF2B5EF4-FFF2-40B4-BE49-F238E27FC236}">
                <a16:creationId xmlns:a16="http://schemas.microsoft.com/office/drawing/2014/main" xmlns="" id="{559EA24D-7471-6657-FFBA-A2E4CD9D6B4D}"/>
              </a:ext>
            </a:extLst>
          </p:cNvPr>
          <p:cNvSpPr>
            <a:spLocks noGrp="1"/>
          </p:cNvSpPr>
          <p:nvPr>
            <p:ph type="subTitle" idx="1"/>
          </p:nvPr>
        </p:nvSpPr>
        <p:spPr>
          <a:xfrm>
            <a:off x="10896600" y="4876800"/>
            <a:ext cx="1155030" cy="1200328"/>
          </a:xfrm>
        </p:spPr>
        <p:txBody>
          <a:bodyPr>
            <a:normAutofit/>
          </a:bodyPr>
          <a:lstStyle/>
          <a:p>
            <a:pPr algn="l"/>
            <a:endParaRPr lang="en-IN" dirty="0"/>
          </a:p>
        </p:txBody>
      </p:sp>
      <p:pic>
        <p:nvPicPr>
          <p:cNvPr id="7" name="Picture 6">
            <a:extLst>
              <a:ext uri="{FF2B5EF4-FFF2-40B4-BE49-F238E27FC236}">
                <a16:creationId xmlns:a16="http://schemas.microsoft.com/office/drawing/2014/main" xmlns="" id="{FE3C359E-4034-11D8-70E7-A9FDF88CA09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71600" y="1219200"/>
            <a:ext cx="6248400" cy="3091341"/>
          </a:xfrm>
          <a:prstGeom prst="rect">
            <a:avLst/>
          </a:prstGeom>
        </p:spPr>
      </p:pic>
      <p:sp>
        <p:nvSpPr>
          <p:cNvPr id="2" name="TextBox 1">
            <a:extLst>
              <a:ext uri="{FF2B5EF4-FFF2-40B4-BE49-F238E27FC236}">
                <a16:creationId xmlns:a16="http://schemas.microsoft.com/office/drawing/2014/main" xmlns="" id="{ED077940-4845-5E31-D7FC-DE320F1829DE}"/>
              </a:ext>
            </a:extLst>
          </p:cNvPr>
          <p:cNvSpPr txBox="1"/>
          <p:nvPr/>
        </p:nvSpPr>
        <p:spPr>
          <a:xfrm>
            <a:off x="457200" y="5029200"/>
            <a:ext cx="8686800" cy="1200329"/>
          </a:xfrm>
          <a:prstGeom prst="rect">
            <a:avLst/>
          </a:prstGeom>
          <a:noFill/>
        </p:spPr>
        <p:txBody>
          <a:bodyPr wrap="square" rtlCol="0">
            <a:spAutoFit/>
          </a:bodyPr>
          <a:lstStyle/>
          <a:p>
            <a:pPr marL="285750" indent="-285750">
              <a:buFont typeface="Wingdings" panose="05000000000000000000" pitchFamily="2" charset="2"/>
              <a:buChar char="v"/>
            </a:pPr>
            <a:r>
              <a:rPr lang="en-IN" sz="2400" b="1" i="1" dirty="0">
                <a:solidFill>
                  <a:srgbClr val="C00000"/>
                </a:solidFill>
              </a:rPr>
              <a:t>Name</a:t>
            </a:r>
            <a:r>
              <a:rPr lang="en-IN" sz="2400" dirty="0"/>
              <a:t> – </a:t>
            </a:r>
            <a:r>
              <a:rPr lang="en-IN" sz="2400" dirty="0" err="1"/>
              <a:t>Shukti</a:t>
            </a:r>
            <a:r>
              <a:rPr lang="en-IN" sz="2400" dirty="0"/>
              <a:t>  , Mukta </a:t>
            </a:r>
            <a:r>
              <a:rPr lang="en-IN" sz="2400" dirty="0" err="1"/>
              <a:t>Shukti</a:t>
            </a:r>
            <a:r>
              <a:rPr lang="en-IN" sz="2400" dirty="0"/>
              <a:t> </a:t>
            </a:r>
          </a:p>
          <a:p>
            <a:pPr marL="285750" indent="-285750">
              <a:buFont typeface="Wingdings" panose="05000000000000000000" pitchFamily="2" charset="2"/>
              <a:buChar char="v"/>
            </a:pPr>
            <a:r>
              <a:rPr lang="en-IN" sz="2400" b="1" i="1" dirty="0">
                <a:solidFill>
                  <a:srgbClr val="C00000"/>
                </a:solidFill>
              </a:rPr>
              <a:t>Group</a:t>
            </a:r>
            <a:r>
              <a:rPr lang="en-IN" sz="2400" dirty="0"/>
              <a:t> – </a:t>
            </a:r>
            <a:r>
              <a:rPr lang="en-IN" sz="2400" dirty="0" err="1"/>
              <a:t>Shudha</a:t>
            </a:r>
            <a:r>
              <a:rPr lang="en-IN" sz="2400" dirty="0"/>
              <a:t> /Shukla Verga </a:t>
            </a:r>
          </a:p>
          <a:p>
            <a:pPr marL="285750" indent="-285750">
              <a:buFont typeface="Wingdings" panose="05000000000000000000" pitchFamily="2" charset="2"/>
              <a:buChar char="v"/>
            </a:pPr>
            <a:r>
              <a:rPr lang="en-IN" sz="2400" b="1" i="1" dirty="0">
                <a:solidFill>
                  <a:srgbClr val="C00000"/>
                </a:solidFill>
              </a:rPr>
              <a:t>English name </a:t>
            </a:r>
            <a:r>
              <a:rPr lang="en-IN" sz="2400" dirty="0"/>
              <a:t>– Oyster Shell/Mother Pearl</a:t>
            </a:r>
          </a:p>
        </p:txBody>
      </p:sp>
    </p:spTree>
    <p:extLst>
      <p:ext uri="{BB962C8B-B14F-4D97-AF65-F5344CB8AC3E}">
        <p14:creationId xmlns:p14="http://schemas.microsoft.com/office/powerpoint/2010/main" xmlns="" val="260082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EBB18CC-995A-B689-0812-DBB38E3522D1}"/>
              </a:ext>
            </a:extLst>
          </p:cNvPr>
          <p:cNvSpPr txBox="1"/>
          <p:nvPr/>
        </p:nvSpPr>
        <p:spPr>
          <a:xfrm>
            <a:off x="228600" y="304800"/>
            <a:ext cx="8077200" cy="6555641"/>
          </a:xfrm>
          <a:prstGeom prst="rect">
            <a:avLst/>
          </a:prstGeom>
          <a:noFill/>
        </p:spPr>
        <p:txBody>
          <a:bodyPr wrap="square" rtlCol="0">
            <a:spAutoFit/>
          </a:bodyPr>
          <a:lstStyle/>
          <a:p>
            <a:r>
              <a:rPr lang="en-IN" sz="2800" dirty="0">
                <a:solidFill>
                  <a:srgbClr val="C00000"/>
                </a:solidFill>
                <a:latin typeface="Arial Black" panose="020B0A04020102020204" pitchFamily="34" charset="0"/>
              </a:rPr>
              <a:t>Synonyms</a:t>
            </a:r>
            <a:r>
              <a:rPr lang="en-IN" sz="2800" b="1" i="1" dirty="0">
                <a:solidFill>
                  <a:srgbClr val="C00000"/>
                </a:solidFill>
                <a:latin typeface="Arial Black" panose="020B0A04020102020204" pitchFamily="34" charset="0"/>
              </a:rPr>
              <a:t> </a:t>
            </a:r>
            <a:r>
              <a:rPr lang="en-IN" sz="2800" dirty="0">
                <a:latin typeface="Arial Black" panose="020B0A04020102020204" pitchFamily="34" charset="0"/>
              </a:rPr>
              <a:t>-</a:t>
            </a:r>
          </a:p>
          <a:p>
            <a:r>
              <a:rPr lang="en-IN" sz="2800" dirty="0"/>
              <a:t> </a:t>
            </a:r>
            <a:r>
              <a:rPr lang="en-IN" sz="2800" dirty="0" err="1"/>
              <a:t>Muktashukti</a:t>
            </a:r>
            <a:r>
              <a:rPr lang="en-IN" sz="2800" dirty="0"/>
              <a:t> , </a:t>
            </a:r>
            <a:r>
              <a:rPr lang="en-IN" sz="2800" dirty="0" err="1"/>
              <a:t>Shukti</a:t>
            </a:r>
            <a:r>
              <a:rPr lang="en-IN" sz="2800" dirty="0"/>
              <a:t> , </a:t>
            </a:r>
            <a:r>
              <a:rPr lang="en-IN" sz="2800" dirty="0" err="1"/>
              <a:t>Mahashukti</a:t>
            </a:r>
            <a:r>
              <a:rPr lang="en-IN" sz="2800" dirty="0"/>
              <a:t>, </a:t>
            </a:r>
            <a:r>
              <a:rPr lang="en-IN" sz="2800" dirty="0" err="1"/>
              <a:t>Muktamata</a:t>
            </a:r>
            <a:r>
              <a:rPr lang="en-IN" sz="2800" dirty="0"/>
              <a:t> </a:t>
            </a:r>
          </a:p>
          <a:p>
            <a:r>
              <a:rPr lang="en-IN" sz="2800" dirty="0" err="1"/>
              <a:t>Shuktika</a:t>
            </a:r>
            <a:r>
              <a:rPr lang="en-IN" sz="2800" dirty="0"/>
              <a:t> ,</a:t>
            </a:r>
            <a:r>
              <a:rPr lang="en-IN" sz="2800" dirty="0" err="1"/>
              <a:t>Muktagriha</a:t>
            </a:r>
            <a:r>
              <a:rPr lang="en-IN" sz="2800" dirty="0"/>
              <a:t> </a:t>
            </a:r>
          </a:p>
          <a:p>
            <a:pPr algn="l"/>
            <a:endParaRPr lang="en-US" sz="2800" dirty="0"/>
          </a:p>
          <a:p>
            <a:pPr algn="l"/>
            <a:r>
              <a:rPr lang="en-US" sz="2800" dirty="0">
                <a:solidFill>
                  <a:srgbClr val="C00000"/>
                </a:solidFill>
                <a:latin typeface="Times New Roman" panose="02020603050405020304" pitchFamily="18" charset="0"/>
                <a:cs typeface="Times New Roman" panose="02020603050405020304" pitchFamily="18" charset="0"/>
              </a:rPr>
              <a:t>According to Rasa </a:t>
            </a:r>
            <a:r>
              <a:rPr lang="en-US" sz="2800" dirty="0" err="1">
                <a:solidFill>
                  <a:srgbClr val="C00000"/>
                </a:solidFill>
                <a:latin typeface="Times New Roman" panose="02020603050405020304" pitchFamily="18" charset="0"/>
                <a:cs typeface="Times New Roman" panose="02020603050405020304" pitchFamily="18" charset="0"/>
              </a:rPr>
              <a:t>Tarangini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shukti</a:t>
            </a:r>
            <a:r>
              <a:rPr lang="en-US" sz="2800" dirty="0">
                <a:solidFill>
                  <a:srgbClr val="C00000"/>
                </a:solidFill>
                <a:latin typeface="Times New Roman" panose="02020603050405020304" pitchFamily="18" charset="0"/>
                <a:cs typeface="Times New Roman" panose="02020603050405020304" pitchFamily="18" charset="0"/>
              </a:rPr>
              <a:t> is of two types.</a:t>
            </a:r>
          </a:p>
          <a:p>
            <a:pPr algn="l"/>
            <a:r>
              <a:rPr lang="en-US" sz="2800" dirty="0">
                <a:solidFill>
                  <a:srgbClr val="FF0000"/>
                </a:solidFill>
              </a:rPr>
              <a:t>1- Mukta </a:t>
            </a:r>
            <a:r>
              <a:rPr lang="en-US" sz="2800" dirty="0" err="1">
                <a:solidFill>
                  <a:srgbClr val="FF0000"/>
                </a:solidFill>
              </a:rPr>
              <a:t>shukti</a:t>
            </a:r>
            <a:r>
              <a:rPr lang="en-US" sz="2800" dirty="0">
                <a:solidFill>
                  <a:srgbClr val="FF0000"/>
                </a:solidFill>
              </a:rPr>
              <a:t> . </a:t>
            </a:r>
          </a:p>
          <a:p>
            <a:pPr algn="l"/>
            <a:r>
              <a:rPr lang="en-US" sz="2800" dirty="0">
                <a:solidFill>
                  <a:srgbClr val="FF0000"/>
                </a:solidFill>
              </a:rPr>
              <a:t>2- Jala </a:t>
            </a:r>
            <a:r>
              <a:rPr lang="en-US" sz="2800" dirty="0" err="1">
                <a:solidFill>
                  <a:srgbClr val="FF0000"/>
                </a:solidFill>
              </a:rPr>
              <a:t>shukti</a:t>
            </a:r>
            <a:r>
              <a:rPr lang="en-US" sz="2800" dirty="0">
                <a:solidFill>
                  <a:srgbClr val="FF0000"/>
                </a:solidFill>
              </a:rPr>
              <a:t> .</a:t>
            </a:r>
          </a:p>
          <a:p>
            <a:pPr algn="l"/>
            <a:r>
              <a:rPr lang="en-US" sz="2800" dirty="0"/>
              <a:t> Mukta </a:t>
            </a:r>
            <a:r>
              <a:rPr lang="en-US" sz="2800" dirty="0" err="1"/>
              <a:t>shukti</a:t>
            </a:r>
            <a:r>
              <a:rPr lang="en-US" sz="2800" dirty="0"/>
              <a:t> is available in the sea shores of southern parts of India and </a:t>
            </a:r>
            <a:r>
              <a:rPr lang="en-US" sz="2800" dirty="0" err="1"/>
              <a:t>Srilanka</a:t>
            </a:r>
            <a:r>
              <a:rPr lang="en-US" sz="2800" dirty="0"/>
              <a:t>. </a:t>
            </a:r>
          </a:p>
          <a:p>
            <a:pPr algn="l"/>
            <a:r>
              <a:rPr lang="en-US" sz="2800" dirty="0"/>
              <a:t>Jala </a:t>
            </a:r>
            <a:r>
              <a:rPr lang="en-US" sz="2800" dirty="0" err="1"/>
              <a:t>shukti</a:t>
            </a:r>
            <a:r>
              <a:rPr lang="en-US" sz="2800" dirty="0"/>
              <a:t> is available in almost all ponds, rivers and also in the sea–</a:t>
            </a:r>
          </a:p>
          <a:p>
            <a:pPr algn="l"/>
            <a:r>
              <a:rPr lang="en-US" sz="2800" dirty="0"/>
              <a:t>  </a:t>
            </a:r>
            <a:r>
              <a:rPr lang="en-US" sz="2800" b="1" dirty="0">
                <a:solidFill>
                  <a:srgbClr val="C00000"/>
                </a:solidFill>
                <a:latin typeface="Arial Black" panose="020B0A04020102020204" pitchFamily="34" charset="0"/>
              </a:rPr>
              <a:t>Properties </a:t>
            </a:r>
            <a:r>
              <a:rPr lang="en-US" sz="2800" dirty="0"/>
              <a:t>- It has </a:t>
            </a:r>
            <a:r>
              <a:rPr lang="en-US" sz="2800" dirty="0" err="1"/>
              <a:t>Katu</a:t>
            </a:r>
            <a:r>
              <a:rPr lang="en-US" sz="2800" dirty="0"/>
              <a:t> and Madhura Rasa , </a:t>
            </a:r>
            <a:r>
              <a:rPr lang="en-US" sz="2800" dirty="0" err="1"/>
              <a:t>Snigdha</a:t>
            </a:r>
            <a:r>
              <a:rPr lang="en-US" sz="2800" dirty="0"/>
              <a:t> Guna .</a:t>
            </a:r>
          </a:p>
          <a:p>
            <a:pPr algn="l"/>
            <a:endParaRPr lang="en-US" sz="2800" dirty="0"/>
          </a:p>
          <a:p>
            <a:pPr algn="l"/>
            <a:endParaRPr lang="en-IN" sz="2800" dirty="0"/>
          </a:p>
        </p:txBody>
      </p:sp>
    </p:spTree>
    <p:extLst>
      <p:ext uri="{BB962C8B-B14F-4D97-AF65-F5344CB8AC3E}">
        <p14:creationId xmlns:p14="http://schemas.microsoft.com/office/powerpoint/2010/main" xmlns="" val="323560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DAC8041-A122-19C9-7290-8D65F5E2738C}"/>
              </a:ext>
            </a:extLst>
          </p:cNvPr>
          <p:cNvSpPr>
            <a:spLocks noGrp="1"/>
          </p:cNvSpPr>
          <p:nvPr>
            <p:ph type="ctrTitle"/>
          </p:nvPr>
        </p:nvSpPr>
        <p:spPr>
          <a:xfrm>
            <a:off x="406667" y="139969"/>
            <a:ext cx="8229600" cy="563882"/>
          </a:xfrm>
        </p:spPr>
        <p:txBody>
          <a:bodyPr>
            <a:normAutofit fontScale="90000"/>
          </a:bodyPr>
          <a:lstStyle/>
          <a:p>
            <a:r>
              <a:rPr lang="en-IN" dirty="0" err="1">
                <a:solidFill>
                  <a:schemeClr val="bg1"/>
                </a:solidFill>
                <a:latin typeface="Algerian" panose="04020705040A02060702" pitchFamily="82" charset="0"/>
              </a:rPr>
              <a:t>Shodhana</a:t>
            </a:r>
            <a:r>
              <a:rPr lang="en-IN" dirty="0">
                <a:solidFill>
                  <a:schemeClr val="bg1"/>
                </a:solidFill>
                <a:latin typeface="Algerian" panose="04020705040A02060702" pitchFamily="82" charset="0"/>
              </a:rPr>
              <a:t> OF SHUKTI</a:t>
            </a:r>
          </a:p>
        </p:txBody>
      </p:sp>
      <p:sp>
        <p:nvSpPr>
          <p:cNvPr id="5" name="Subtitle 4">
            <a:extLst>
              <a:ext uri="{FF2B5EF4-FFF2-40B4-BE49-F238E27FC236}">
                <a16:creationId xmlns:a16="http://schemas.microsoft.com/office/drawing/2014/main" xmlns="" id="{2C8E4426-F477-CD71-B8A5-19ACE513E619}"/>
              </a:ext>
            </a:extLst>
          </p:cNvPr>
          <p:cNvSpPr>
            <a:spLocks noGrp="1"/>
          </p:cNvSpPr>
          <p:nvPr>
            <p:ph type="subTitle" idx="1"/>
          </p:nvPr>
        </p:nvSpPr>
        <p:spPr>
          <a:xfrm flipV="1">
            <a:off x="76200" y="68583"/>
            <a:ext cx="8991600" cy="45719"/>
          </a:xfrm>
        </p:spPr>
        <p:txBody>
          <a:bodyPr>
            <a:noAutofit/>
          </a:bodyPr>
          <a:lstStyle/>
          <a:p>
            <a:endParaRPr lang="en-IN" sz="2400" dirty="0"/>
          </a:p>
        </p:txBody>
      </p:sp>
      <p:sp>
        <p:nvSpPr>
          <p:cNvPr id="6" name="TextBox 5">
            <a:extLst>
              <a:ext uri="{FF2B5EF4-FFF2-40B4-BE49-F238E27FC236}">
                <a16:creationId xmlns:a16="http://schemas.microsoft.com/office/drawing/2014/main" xmlns="" id="{70820334-5E0F-291E-2E47-35816448D214}"/>
              </a:ext>
            </a:extLst>
          </p:cNvPr>
          <p:cNvSpPr txBox="1"/>
          <p:nvPr/>
        </p:nvSpPr>
        <p:spPr>
          <a:xfrm>
            <a:off x="0" y="914400"/>
            <a:ext cx="8991600" cy="4893647"/>
          </a:xfrm>
          <a:prstGeom prst="rect">
            <a:avLst/>
          </a:prstGeom>
          <a:noFill/>
        </p:spPr>
        <p:txBody>
          <a:bodyPr wrap="square" rtlCol="0">
            <a:spAutoFit/>
          </a:bodyPr>
          <a:lstStyle/>
          <a:p>
            <a:r>
              <a:rPr lang="en-IN" sz="2400" b="1" dirty="0">
                <a:solidFill>
                  <a:srgbClr val="FF0000"/>
                </a:solidFill>
              </a:rPr>
              <a:t>Method </a:t>
            </a:r>
            <a:r>
              <a:rPr lang="en-IN" sz="2400" dirty="0"/>
              <a:t>- </a:t>
            </a:r>
            <a:r>
              <a:rPr lang="en-IN" sz="2400" dirty="0" err="1"/>
              <a:t>Swedana</a:t>
            </a:r>
            <a:r>
              <a:rPr lang="en-IN" sz="2400" dirty="0"/>
              <a:t>- </a:t>
            </a:r>
          </a:p>
          <a:p>
            <a:pPr marL="285750" indent="-285750">
              <a:buFont typeface="Wingdings" panose="05000000000000000000" pitchFamily="2" charset="2"/>
              <a:buChar char="v"/>
            </a:pPr>
            <a:r>
              <a:rPr lang="en-IN" sz="2400" b="1" dirty="0">
                <a:solidFill>
                  <a:srgbClr val="FF0000"/>
                </a:solidFill>
              </a:rPr>
              <a:t>Material Required  </a:t>
            </a:r>
            <a:r>
              <a:rPr lang="en-IN" sz="2400" dirty="0"/>
              <a:t>– </a:t>
            </a:r>
            <a:r>
              <a:rPr lang="en-IN" sz="2400" dirty="0" err="1"/>
              <a:t>Shukti</a:t>
            </a:r>
            <a:r>
              <a:rPr lang="en-IN" sz="2400" dirty="0"/>
              <a:t> , Jayanti </a:t>
            </a:r>
            <a:r>
              <a:rPr lang="en-IN" sz="2400" dirty="0" err="1"/>
              <a:t>swaras</a:t>
            </a:r>
            <a:r>
              <a:rPr lang="en-IN" sz="2400" dirty="0"/>
              <a:t> /Amla(acidic) liquid.</a:t>
            </a:r>
          </a:p>
          <a:p>
            <a:pPr marL="285750" indent="-285750">
              <a:buFont typeface="Wingdings" panose="05000000000000000000" pitchFamily="2" charset="2"/>
              <a:buChar char="v"/>
            </a:pPr>
            <a:r>
              <a:rPr lang="en-IN" sz="2400" b="1" dirty="0">
                <a:solidFill>
                  <a:srgbClr val="FF0000"/>
                </a:solidFill>
              </a:rPr>
              <a:t>Apparatus Required </a:t>
            </a:r>
            <a:r>
              <a:rPr lang="en-IN" sz="2400" dirty="0"/>
              <a:t>– Dola yantra , Heating device</a:t>
            </a:r>
          </a:p>
          <a:p>
            <a:pPr marL="285750" indent="-285750">
              <a:buFont typeface="Wingdings" panose="05000000000000000000" pitchFamily="2" charset="2"/>
              <a:buChar char="v"/>
            </a:pPr>
            <a:r>
              <a:rPr lang="en-IN" sz="2400" b="1" dirty="0">
                <a:solidFill>
                  <a:srgbClr val="FF0000"/>
                </a:solidFill>
              </a:rPr>
              <a:t>Reference -</a:t>
            </a:r>
            <a:r>
              <a:rPr lang="en-IN" sz="2400" dirty="0"/>
              <a:t> Rasa </a:t>
            </a:r>
            <a:r>
              <a:rPr lang="en-IN" sz="2400" dirty="0" err="1"/>
              <a:t>tarangini</a:t>
            </a:r>
            <a:r>
              <a:rPr lang="en-IN" sz="2400" dirty="0"/>
              <a:t>-( 12/65-66)</a:t>
            </a:r>
          </a:p>
          <a:p>
            <a:pPr marL="285750" indent="-285750">
              <a:buFont typeface="Wingdings" panose="05000000000000000000" pitchFamily="2" charset="2"/>
              <a:buChar char="v"/>
            </a:pPr>
            <a:r>
              <a:rPr lang="en-IN" sz="2400" b="1" dirty="0">
                <a:solidFill>
                  <a:srgbClr val="FF0000"/>
                </a:solidFill>
              </a:rPr>
              <a:t>Procedure</a:t>
            </a:r>
            <a:r>
              <a:rPr lang="en-IN" sz="2400" dirty="0"/>
              <a:t> – Scrap the outer surface with knife to remove the debris. Bundle the </a:t>
            </a:r>
            <a:r>
              <a:rPr lang="en-IN" sz="2400" dirty="0" err="1"/>
              <a:t>shukti</a:t>
            </a:r>
            <a:r>
              <a:rPr lang="en-IN" sz="2400" dirty="0"/>
              <a:t> in a cloth and suspended it in Dola yantra , filled half of its volume with Jayanti </a:t>
            </a:r>
            <a:r>
              <a:rPr lang="en-IN" sz="2400" dirty="0" err="1"/>
              <a:t>swrasa</a:t>
            </a:r>
            <a:r>
              <a:rPr lang="en-IN" sz="2400" dirty="0"/>
              <a:t> /acidic liquid by means of rod . subject the apparatus to heating device and start boiling with mild heat. Continue the heating for 3 hours and monitor the liquid during heating constantly by replacing the lost liquid . finally collect the material and wash with hot water.</a:t>
            </a:r>
          </a:p>
        </p:txBody>
      </p:sp>
    </p:spTree>
    <p:extLst>
      <p:ext uri="{BB962C8B-B14F-4D97-AF65-F5344CB8AC3E}">
        <p14:creationId xmlns:p14="http://schemas.microsoft.com/office/powerpoint/2010/main" xmlns="" val="167796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13EC758-F7FB-3D33-D9F4-9E2A08D5B41E}"/>
              </a:ext>
            </a:extLst>
          </p:cNvPr>
          <p:cNvSpPr>
            <a:spLocks noGrp="1"/>
          </p:cNvSpPr>
          <p:nvPr>
            <p:ph type="title"/>
          </p:nvPr>
        </p:nvSpPr>
        <p:spPr>
          <a:xfrm>
            <a:off x="304800" y="152400"/>
            <a:ext cx="8229600" cy="579438"/>
          </a:xfrm>
        </p:spPr>
        <p:txBody>
          <a:bodyPr>
            <a:normAutofit fontScale="90000"/>
          </a:bodyPr>
          <a:lstStyle/>
          <a:p>
            <a:r>
              <a:rPr lang="en-IN" dirty="0">
                <a:solidFill>
                  <a:schemeClr val="bg1"/>
                </a:solidFill>
                <a:latin typeface="Algerian" panose="04020705040A02060702" pitchFamily="82" charset="0"/>
              </a:rPr>
              <a:t>MARANA OF SHUKTI </a:t>
            </a:r>
          </a:p>
        </p:txBody>
      </p:sp>
      <p:sp>
        <p:nvSpPr>
          <p:cNvPr id="5" name="TextBox 4">
            <a:extLst>
              <a:ext uri="{FF2B5EF4-FFF2-40B4-BE49-F238E27FC236}">
                <a16:creationId xmlns:a16="http://schemas.microsoft.com/office/drawing/2014/main" xmlns="" id="{5378EC1A-51A8-AE49-9889-31F9527DC9ED}"/>
              </a:ext>
            </a:extLst>
          </p:cNvPr>
          <p:cNvSpPr txBox="1"/>
          <p:nvPr/>
        </p:nvSpPr>
        <p:spPr>
          <a:xfrm>
            <a:off x="228600" y="1143000"/>
            <a:ext cx="8534400" cy="4401205"/>
          </a:xfrm>
          <a:prstGeom prst="rect">
            <a:avLst/>
          </a:prstGeom>
          <a:noFill/>
        </p:spPr>
        <p:txBody>
          <a:bodyPr wrap="square" rtlCol="0">
            <a:spAutoFit/>
          </a:bodyPr>
          <a:lstStyle/>
          <a:p>
            <a:r>
              <a:rPr lang="en-IN" sz="2800" b="1" i="1" dirty="0">
                <a:solidFill>
                  <a:srgbClr val="C00000"/>
                </a:solidFill>
              </a:rPr>
              <a:t>Material Required</a:t>
            </a:r>
            <a:r>
              <a:rPr lang="en-IN" sz="2800" dirty="0"/>
              <a:t> – </a:t>
            </a:r>
            <a:r>
              <a:rPr lang="en-IN" sz="2800" dirty="0" err="1"/>
              <a:t>Shudhha</a:t>
            </a:r>
            <a:r>
              <a:rPr lang="en-IN" sz="2800" dirty="0"/>
              <a:t> </a:t>
            </a:r>
            <a:r>
              <a:rPr lang="en-IN" sz="2800" dirty="0" err="1"/>
              <a:t>Shukti</a:t>
            </a:r>
            <a:endParaRPr lang="en-IN" sz="2800" dirty="0"/>
          </a:p>
          <a:p>
            <a:r>
              <a:rPr lang="en-IN" sz="2800" b="1" i="1" dirty="0">
                <a:solidFill>
                  <a:srgbClr val="C00000"/>
                </a:solidFill>
              </a:rPr>
              <a:t>Apparatus required </a:t>
            </a:r>
            <a:r>
              <a:rPr lang="en-IN" sz="2800" dirty="0"/>
              <a:t>– </a:t>
            </a:r>
            <a:r>
              <a:rPr lang="en-IN" sz="2800" dirty="0" err="1"/>
              <a:t>Sarava</a:t>
            </a:r>
            <a:r>
              <a:rPr lang="en-IN" sz="2800" dirty="0"/>
              <a:t> </a:t>
            </a:r>
            <a:r>
              <a:rPr lang="en-IN" sz="2800" dirty="0" err="1"/>
              <a:t>Samputa</a:t>
            </a:r>
            <a:r>
              <a:rPr lang="en-IN" sz="2800" dirty="0"/>
              <a:t> </a:t>
            </a:r>
          </a:p>
          <a:p>
            <a:r>
              <a:rPr lang="en-IN" sz="2800" b="1" i="1" dirty="0">
                <a:solidFill>
                  <a:srgbClr val="C00000"/>
                </a:solidFill>
              </a:rPr>
              <a:t>Heating system </a:t>
            </a:r>
            <a:r>
              <a:rPr lang="en-IN" sz="2800" dirty="0"/>
              <a:t>– </a:t>
            </a:r>
            <a:r>
              <a:rPr lang="en-IN" sz="2800" dirty="0" err="1"/>
              <a:t>Gajaputa</a:t>
            </a:r>
            <a:r>
              <a:rPr lang="en-IN" sz="2800" dirty="0"/>
              <a:t> </a:t>
            </a:r>
          </a:p>
          <a:p>
            <a:r>
              <a:rPr lang="en-IN" sz="2800" b="1" i="1" dirty="0">
                <a:solidFill>
                  <a:srgbClr val="C00000"/>
                </a:solidFill>
              </a:rPr>
              <a:t>Reference</a:t>
            </a:r>
            <a:r>
              <a:rPr lang="en-IN" sz="2800" dirty="0"/>
              <a:t> – Rasa </a:t>
            </a:r>
            <a:r>
              <a:rPr lang="en-IN" sz="2800" dirty="0" err="1"/>
              <a:t>Tarangini</a:t>
            </a:r>
            <a:r>
              <a:rPr lang="en-IN" sz="2800" dirty="0"/>
              <a:t> 12/67</a:t>
            </a:r>
          </a:p>
          <a:p>
            <a:r>
              <a:rPr lang="en-IN" sz="2800" b="1" i="1" dirty="0">
                <a:solidFill>
                  <a:srgbClr val="C00000"/>
                </a:solidFill>
              </a:rPr>
              <a:t>Repetition</a:t>
            </a:r>
            <a:r>
              <a:rPr lang="en-IN" sz="2800" dirty="0"/>
              <a:t> – One </a:t>
            </a:r>
          </a:p>
          <a:p>
            <a:r>
              <a:rPr lang="en-IN" sz="2800" b="1" i="1" dirty="0">
                <a:solidFill>
                  <a:srgbClr val="C00000"/>
                </a:solidFill>
              </a:rPr>
              <a:t>Procedure</a:t>
            </a:r>
            <a:r>
              <a:rPr lang="en-IN" sz="2800" dirty="0"/>
              <a:t> -  Reduced the purified oyster shell in to small pieces , encapsulate them using cupels and cement the joint . Subject the capsule to heating system following traditional / </a:t>
            </a:r>
            <a:r>
              <a:rPr lang="en-IN" sz="2800" dirty="0" err="1"/>
              <a:t>conventaional</a:t>
            </a:r>
            <a:r>
              <a:rPr lang="en-IN" sz="2800" dirty="0"/>
              <a:t> heating system . And finally collect the white Bhasma </a:t>
            </a:r>
            <a:r>
              <a:rPr lang="en-IN" dirty="0"/>
              <a:t>.</a:t>
            </a:r>
          </a:p>
        </p:txBody>
      </p:sp>
    </p:spTree>
    <p:extLst>
      <p:ext uri="{BB962C8B-B14F-4D97-AF65-F5344CB8AC3E}">
        <p14:creationId xmlns:p14="http://schemas.microsoft.com/office/powerpoint/2010/main" xmlns="" val="132259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721CF2-2C5A-74D5-7221-A284625D9E26}"/>
              </a:ext>
            </a:extLst>
          </p:cNvPr>
          <p:cNvSpPr>
            <a:spLocks noGrp="1"/>
          </p:cNvSpPr>
          <p:nvPr>
            <p:ph type="ctrTitle"/>
          </p:nvPr>
        </p:nvSpPr>
        <p:spPr>
          <a:xfrm>
            <a:off x="304800" y="38100"/>
            <a:ext cx="8229600" cy="548067"/>
          </a:xfrm>
        </p:spPr>
        <p:txBody>
          <a:bodyPr>
            <a:normAutofit fontScale="90000"/>
          </a:bodyPr>
          <a:lstStyle/>
          <a:p>
            <a:r>
              <a:rPr lang="en-IN" sz="4400" dirty="0"/>
              <a:t> </a:t>
            </a:r>
            <a:r>
              <a:rPr lang="en-IN" sz="4400" dirty="0" err="1">
                <a:solidFill>
                  <a:schemeClr val="bg1"/>
                </a:solidFill>
                <a:latin typeface="Algerian" panose="04020705040A02060702" pitchFamily="82" charset="0"/>
              </a:rPr>
              <a:t>Shankha</a:t>
            </a:r>
            <a:r>
              <a:rPr lang="en-IN" sz="4400" dirty="0">
                <a:solidFill>
                  <a:schemeClr val="bg1"/>
                </a:solidFill>
                <a:latin typeface="Algerian" panose="04020705040A02060702" pitchFamily="82" charset="0"/>
              </a:rPr>
              <a:t> (conch shell)</a:t>
            </a:r>
          </a:p>
        </p:txBody>
      </p:sp>
      <p:sp>
        <p:nvSpPr>
          <p:cNvPr id="5" name="Subtitle 4">
            <a:extLst>
              <a:ext uri="{FF2B5EF4-FFF2-40B4-BE49-F238E27FC236}">
                <a16:creationId xmlns:a16="http://schemas.microsoft.com/office/drawing/2014/main" xmlns="" id="{5B781B07-48E2-E452-CAB7-E959D57BEA66}"/>
              </a:ext>
            </a:extLst>
          </p:cNvPr>
          <p:cNvSpPr>
            <a:spLocks noGrp="1"/>
          </p:cNvSpPr>
          <p:nvPr>
            <p:ph type="subTitle" idx="1"/>
          </p:nvPr>
        </p:nvSpPr>
        <p:spPr>
          <a:xfrm>
            <a:off x="3048000" y="1485900"/>
            <a:ext cx="2438400" cy="1752600"/>
          </a:xfrm>
        </p:spPr>
        <p:txBody>
          <a:bodyPr/>
          <a:lstStyle/>
          <a:p>
            <a:pPr marL="457200" indent="-457200">
              <a:buFont typeface="Wingdings" panose="05000000000000000000" pitchFamily="2" charset="2"/>
              <a:buChar char="v"/>
            </a:pPr>
            <a:endParaRPr lang="en-IN" dirty="0"/>
          </a:p>
        </p:txBody>
      </p:sp>
      <p:pic>
        <p:nvPicPr>
          <p:cNvPr id="7" name="Picture 6">
            <a:extLst>
              <a:ext uri="{FF2B5EF4-FFF2-40B4-BE49-F238E27FC236}">
                <a16:creationId xmlns:a16="http://schemas.microsoft.com/office/drawing/2014/main" xmlns="" id="{C74F194C-801A-3B6E-C2BC-046D754579A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4699" y="720606"/>
            <a:ext cx="3902202" cy="3200400"/>
          </a:xfrm>
          <a:prstGeom prst="rect">
            <a:avLst/>
          </a:prstGeom>
        </p:spPr>
      </p:pic>
      <p:sp>
        <p:nvSpPr>
          <p:cNvPr id="2" name="TextBox 1">
            <a:extLst>
              <a:ext uri="{FF2B5EF4-FFF2-40B4-BE49-F238E27FC236}">
                <a16:creationId xmlns:a16="http://schemas.microsoft.com/office/drawing/2014/main" xmlns="" id="{90720379-2629-A5D7-21B6-6873AA1BFCA4}"/>
              </a:ext>
            </a:extLst>
          </p:cNvPr>
          <p:cNvSpPr txBox="1"/>
          <p:nvPr/>
        </p:nvSpPr>
        <p:spPr>
          <a:xfrm>
            <a:off x="190500" y="4055445"/>
            <a:ext cx="8610600" cy="3046988"/>
          </a:xfrm>
          <a:prstGeom prst="rect">
            <a:avLst/>
          </a:prstGeom>
          <a:noFill/>
        </p:spPr>
        <p:txBody>
          <a:bodyPr wrap="square" rtlCol="0">
            <a:spAutoFit/>
          </a:bodyPr>
          <a:lstStyle/>
          <a:p>
            <a:pPr marL="285750" indent="-285750">
              <a:buFont typeface="Wingdings" panose="05000000000000000000" pitchFamily="2" charset="2"/>
              <a:buChar char="v"/>
            </a:pPr>
            <a:r>
              <a:rPr lang="en-IN" sz="2400" b="1" dirty="0">
                <a:solidFill>
                  <a:srgbClr val="C00000"/>
                </a:solidFill>
              </a:rPr>
              <a:t>Name</a:t>
            </a:r>
            <a:r>
              <a:rPr lang="en-IN" sz="2400" dirty="0">
                <a:solidFill>
                  <a:srgbClr val="FF0000"/>
                </a:solidFill>
              </a:rPr>
              <a:t> </a:t>
            </a:r>
            <a:r>
              <a:rPr lang="en-IN" sz="2400" dirty="0"/>
              <a:t>–</a:t>
            </a:r>
            <a:r>
              <a:rPr lang="en-IN" sz="2400" dirty="0" err="1"/>
              <a:t>Shankha</a:t>
            </a:r>
            <a:r>
              <a:rPr lang="en-IN" sz="2400" dirty="0"/>
              <a:t> </a:t>
            </a:r>
          </a:p>
          <a:p>
            <a:pPr marL="285750" indent="-285750">
              <a:buFont typeface="Wingdings" panose="05000000000000000000" pitchFamily="2" charset="2"/>
              <a:buChar char="v"/>
            </a:pPr>
            <a:r>
              <a:rPr lang="en-IN" sz="2400" b="1" dirty="0">
                <a:solidFill>
                  <a:srgbClr val="C00000"/>
                </a:solidFill>
              </a:rPr>
              <a:t>Group</a:t>
            </a:r>
            <a:r>
              <a:rPr lang="en-IN" sz="2400" dirty="0"/>
              <a:t> –Sudha Verga </a:t>
            </a:r>
          </a:p>
          <a:p>
            <a:pPr marL="285750" indent="-285750">
              <a:buFont typeface="Wingdings" panose="05000000000000000000" pitchFamily="2" charset="2"/>
              <a:buChar char="v"/>
            </a:pPr>
            <a:r>
              <a:rPr lang="en-IN" sz="2400" b="1" dirty="0">
                <a:solidFill>
                  <a:srgbClr val="C00000"/>
                </a:solidFill>
              </a:rPr>
              <a:t>English name </a:t>
            </a:r>
            <a:r>
              <a:rPr lang="en-IN" sz="2400" dirty="0"/>
              <a:t>– Conch Shell</a:t>
            </a:r>
          </a:p>
          <a:p>
            <a:pPr marL="285750" indent="-285750">
              <a:buFont typeface="Wingdings" panose="05000000000000000000" pitchFamily="2" charset="2"/>
              <a:buChar char="v"/>
            </a:pPr>
            <a:r>
              <a:rPr lang="en-IN" sz="2400" b="1" dirty="0">
                <a:solidFill>
                  <a:srgbClr val="C00000"/>
                </a:solidFill>
              </a:rPr>
              <a:t>Synonyms</a:t>
            </a:r>
            <a:r>
              <a:rPr lang="en-IN" sz="2400" dirty="0"/>
              <a:t> –</a:t>
            </a:r>
            <a:r>
              <a:rPr lang="en-IN" sz="2400" dirty="0" err="1"/>
              <a:t>Shankha</a:t>
            </a:r>
            <a:r>
              <a:rPr lang="en-IN" sz="2400" dirty="0"/>
              <a:t> , </a:t>
            </a:r>
            <a:r>
              <a:rPr lang="en-IN" sz="2400" dirty="0" err="1"/>
              <a:t>Shankhaka</a:t>
            </a:r>
            <a:r>
              <a:rPr lang="en-IN" sz="2400" dirty="0"/>
              <a:t>, </a:t>
            </a:r>
            <a:r>
              <a:rPr lang="en-IN" sz="2400" dirty="0" err="1"/>
              <a:t>Kambu</a:t>
            </a:r>
            <a:r>
              <a:rPr lang="en-IN" sz="2400" dirty="0"/>
              <a:t>, </a:t>
            </a:r>
            <a:r>
              <a:rPr lang="en-IN" sz="2400" dirty="0" err="1"/>
              <a:t>Trirekha</a:t>
            </a:r>
            <a:r>
              <a:rPr lang="en-IN" sz="2400" dirty="0"/>
              <a:t> ,  </a:t>
            </a:r>
            <a:r>
              <a:rPr lang="en-IN" sz="2400" dirty="0" err="1"/>
              <a:t>Sunaada</a:t>
            </a:r>
            <a:r>
              <a:rPr lang="en-IN" sz="2400" dirty="0"/>
              <a:t>, </a:t>
            </a:r>
            <a:r>
              <a:rPr lang="en-IN" sz="2400" dirty="0" err="1"/>
              <a:t>Kamboja</a:t>
            </a:r>
            <a:r>
              <a:rPr lang="en-IN" sz="2400" dirty="0"/>
              <a:t> ,</a:t>
            </a:r>
          </a:p>
          <a:p>
            <a:pPr marL="342900" indent="-342900">
              <a:buFont typeface="Wingdings" panose="05000000000000000000" pitchFamily="2" charset="2"/>
              <a:buChar char="v"/>
            </a:pPr>
            <a:r>
              <a:rPr lang="en-US" sz="2400" dirty="0"/>
              <a:t>   </a:t>
            </a:r>
            <a:r>
              <a:rPr lang="en-US" sz="2400" b="1" dirty="0">
                <a:solidFill>
                  <a:srgbClr val="C00000"/>
                </a:solidFill>
              </a:rPr>
              <a:t>Properties</a:t>
            </a:r>
            <a:r>
              <a:rPr lang="en-US" sz="2400" dirty="0">
                <a:solidFill>
                  <a:srgbClr val="FF0000"/>
                </a:solidFill>
              </a:rPr>
              <a:t> </a:t>
            </a:r>
            <a:r>
              <a:rPr lang="en-US" sz="2400" dirty="0"/>
              <a:t>- Rasa :Kashaya ,</a:t>
            </a:r>
            <a:r>
              <a:rPr lang="en-US" sz="2400" dirty="0" err="1"/>
              <a:t>katu</a:t>
            </a:r>
            <a:r>
              <a:rPr lang="en-US" sz="2400" dirty="0"/>
              <a:t> ,Guna: </a:t>
            </a:r>
            <a:r>
              <a:rPr lang="en-US" sz="2400" dirty="0" err="1"/>
              <a:t>Laghua</a:t>
            </a:r>
            <a:r>
              <a:rPr lang="en-US" sz="2400" dirty="0"/>
              <a:t> </a:t>
            </a:r>
            <a:r>
              <a:rPr lang="en-US" sz="2400" dirty="0" err="1"/>
              <a:t>sheeta</a:t>
            </a:r>
            <a:r>
              <a:rPr lang="en-US" sz="2400" dirty="0"/>
              <a:t> and </a:t>
            </a:r>
            <a:r>
              <a:rPr lang="en-US" sz="2400" dirty="0" err="1"/>
              <a:t>Virya</a:t>
            </a:r>
            <a:r>
              <a:rPr lang="en-US" sz="2400" dirty="0"/>
              <a:t> </a:t>
            </a:r>
            <a:r>
              <a:rPr lang="en-US" sz="2400" dirty="0" err="1"/>
              <a:t>sheeta</a:t>
            </a:r>
            <a:r>
              <a:rPr lang="en-US" sz="2400" dirty="0"/>
              <a:t>.</a:t>
            </a:r>
            <a:endParaRPr lang="en-IN" sz="2400" dirty="0"/>
          </a:p>
          <a:p>
            <a:pPr marL="285750" indent="-285750">
              <a:buFont typeface="Wingdings" panose="05000000000000000000" pitchFamily="2" charset="2"/>
              <a:buChar char="v"/>
            </a:pPr>
            <a:endParaRPr lang="en-IN" sz="2400" dirty="0"/>
          </a:p>
        </p:txBody>
      </p:sp>
    </p:spTree>
    <p:extLst>
      <p:ext uri="{BB962C8B-B14F-4D97-AF65-F5344CB8AC3E}">
        <p14:creationId xmlns:p14="http://schemas.microsoft.com/office/powerpoint/2010/main" xmlns="" val="336768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95C341A-FA42-67D7-5DEA-72D558ED9FAD}"/>
              </a:ext>
            </a:extLst>
          </p:cNvPr>
          <p:cNvSpPr/>
          <p:nvPr/>
        </p:nvSpPr>
        <p:spPr>
          <a:xfrm>
            <a:off x="1600200" y="304800"/>
            <a:ext cx="6629400" cy="990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i="1" dirty="0">
                <a:solidFill>
                  <a:schemeClr val="bg1"/>
                </a:solidFill>
                <a:latin typeface="Algerian" panose="04020705040A02060702" pitchFamily="82" charset="0"/>
              </a:rPr>
              <a:t>INTRODUCTION</a:t>
            </a:r>
            <a:r>
              <a:rPr lang="en-IN" sz="3200" b="1" i="1" dirty="0"/>
              <a:t> </a:t>
            </a:r>
          </a:p>
        </p:txBody>
      </p:sp>
      <p:sp>
        <p:nvSpPr>
          <p:cNvPr id="8" name="TextBox 7">
            <a:extLst>
              <a:ext uri="{FF2B5EF4-FFF2-40B4-BE49-F238E27FC236}">
                <a16:creationId xmlns:a16="http://schemas.microsoft.com/office/drawing/2014/main" xmlns="" id="{459BD8D0-4493-D71A-6B82-B8D6800E9F9F}"/>
              </a:ext>
            </a:extLst>
          </p:cNvPr>
          <p:cNvSpPr txBox="1"/>
          <p:nvPr/>
        </p:nvSpPr>
        <p:spPr>
          <a:xfrm>
            <a:off x="457200" y="1981200"/>
            <a:ext cx="7848600" cy="4114800"/>
          </a:xfrm>
          <a:prstGeom prst="rect">
            <a:avLst/>
          </a:prstGeom>
          <a:noFill/>
        </p:spPr>
        <p:txBody>
          <a:bodyPr wrap="square" rtlCol="0">
            <a:spAutoFit/>
          </a:bodyPr>
          <a:lstStyle/>
          <a:p>
            <a:endParaRPr lang="en-IN"/>
          </a:p>
        </p:txBody>
      </p:sp>
      <p:sp>
        <p:nvSpPr>
          <p:cNvPr id="3" name="TextBox 2">
            <a:extLst>
              <a:ext uri="{FF2B5EF4-FFF2-40B4-BE49-F238E27FC236}">
                <a16:creationId xmlns:a16="http://schemas.microsoft.com/office/drawing/2014/main" xmlns="" id="{D84E467F-8232-1736-CB18-C051E5D3C21D}"/>
              </a:ext>
            </a:extLst>
          </p:cNvPr>
          <p:cNvSpPr txBox="1"/>
          <p:nvPr/>
        </p:nvSpPr>
        <p:spPr>
          <a:xfrm>
            <a:off x="152400" y="1969971"/>
            <a:ext cx="8839200" cy="4154984"/>
          </a:xfrm>
          <a:prstGeom prst="rect">
            <a:avLst/>
          </a:prstGeom>
          <a:noFill/>
        </p:spPr>
        <p:txBody>
          <a:bodyPr wrap="square">
            <a:spAutoFit/>
          </a:bodyPr>
          <a:lstStyle/>
          <a:p>
            <a:pPr marL="457200" indent="-457200">
              <a:buFont typeface="Wingdings" panose="05000000000000000000" pitchFamily="2" charset="2"/>
              <a:buChar char="Ø"/>
            </a:pPr>
            <a:r>
              <a:rPr lang="en-IN" sz="2800" dirty="0"/>
              <a:t>The drugs which are available in Ayurvedic system of medicine are obtained either from herbal, animal and mineral sources.</a:t>
            </a:r>
          </a:p>
          <a:p>
            <a:pPr marL="457200" indent="-457200">
              <a:buFont typeface="Wingdings" panose="05000000000000000000" pitchFamily="2" charset="2"/>
              <a:buChar char="Ø"/>
            </a:pPr>
            <a:endParaRPr lang="en-IN" sz="2800" dirty="0"/>
          </a:p>
          <a:p>
            <a:pPr marL="457200" indent="-457200">
              <a:buFont typeface="Wingdings" panose="05000000000000000000" pitchFamily="2" charset="2"/>
              <a:buChar char="Ø"/>
            </a:pPr>
            <a:r>
              <a:rPr lang="en-IN" sz="2800" dirty="0"/>
              <a:t> There are many treatment modalities available in Ayurveda but Sudha </a:t>
            </a:r>
            <a:r>
              <a:rPr lang="en-IN" sz="2800" dirty="0" err="1"/>
              <a:t>vargiya</a:t>
            </a:r>
            <a:r>
              <a:rPr lang="en-IN" sz="2800" dirty="0"/>
              <a:t> </a:t>
            </a:r>
            <a:r>
              <a:rPr lang="en-IN" sz="2800" dirty="0" err="1"/>
              <a:t>Dravyas</a:t>
            </a:r>
            <a:r>
              <a:rPr lang="en-IN" sz="2800" dirty="0"/>
              <a:t> describe in Rasa-shastra literature plays an important role in the treatment of GIT disorders</a:t>
            </a:r>
            <a:r>
              <a:rPr lang="en-IN" sz="2000" dirty="0"/>
              <a:t>.</a:t>
            </a:r>
          </a:p>
          <a:p>
            <a:pPr marL="285750" indent="-285750">
              <a:buFont typeface="Wingdings" panose="05000000000000000000" pitchFamily="2" charset="2"/>
              <a:buChar char="§"/>
            </a:pPr>
            <a:endParaRPr lang="en-IN" sz="2000" dirty="0"/>
          </a:p>
          <a:p>
            <a:r>
              <a:rPr lang="en-IN" sz="2000" dirty="0"/>
              <a:t> </a:t>
            </a:r>
          </a:p>
        </p:txBody>
      </p:sp>
    </p:spTree>
    <p:extLst>
      <p:ext uri="{BB962C8B-B14F-4D97-AF65-F5344CB8AC3E}">
        <p14:creationId xmlns:p14="http://schemas.microsoft.com/office/powerpoint/2010/main" xmlns="" val="3632085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B047363-7C18-DB65-7E48-638879A729B4}"/>
              </a:ext>
            </a:extLst>
          </p:cNvPr>
          <p:cNvSpPr txBox="1"/>
          <p:nvPr/>
        </p:nvSpPr>
        <p:spPr>
          <a:xfrm>
            <a:off x="228600" y="381000"/>
            <a:ext cx="8534400" cy="7355860"/>
          </a:xfrm>
          <a:prstGeom prst="rect">
            <a:avLst/>
          </a:prstGeom>
          <a:noFill/>
        </p:spPr>
        <p:txBody>
          <a:bodyPr wrap="square" rtlCol="0">
            <a:spAutoFit/>
          </a:bodyPr>
          <a:lstStyle/>
          <a:p>
            <a:r>
              <a:rPr lang="en-US" sz="2800" dirty="0">
                <a:solidFill>
                  <a:schemeClr val="bg2">
                    <a:lumMod val="50000"/>
                  </a:schemeClr>
                </a:solidFill>
                <a:latin typeface="Algerian" panose="04020705040A02060702" pitchFamily="82" charset="0"/>
              </a:rPr>
              <a:t>Types –</a:t>
            </a:r>
          </a:p>
          <a:p>
            <a:endParaRPr lang="en-US" sz="2800" dirty="0"/>
          </a:p>
          <a:p>
            <a:r>
              <a:rPr lang="en-US" sz="2800" dirty="0"/>
              <a:t>  </a:t>
            </a:r>
            <a:r>
              <a:rPr lang="en-US" sz="2800" dirty="0" err="1"/>
              <a:t>Shankha</a:t>
            </a:r>
            <a:r>
              <a:rPr lang="en-US" sz="2800" dirty="0"/>
              <a:t> is of two types -</a:t>
            </a:r>
          </a:p>
          <a:p>
            <a:pPr marL="342900" indent="-342900">
              <a:buAutoNum type="alphaLcParenR"/>
            </a:pPr>
            <a:r>
              <a:rPr lang="en-US" sz="2800" b="1" i="1" dirty="0" err="1">
                <a:solidFill>
                  <a:srgbClr val="FF0000"/>
                </a:solidFill>
              </a:rPr>
              <a:t>Dakshinavarta</a:t>
            </a:r>
            <a:r>
              <a:rPr lang="en-US" sz="2800" b="1" i="1" dirty="0">
                <a:solidFill>
                  <a:srgbClr val="FF0000"/>
                </a:solidFill>
              </a:rPr>
              <a:t> </a:t>
            </a:r>
            <a:r>
              <a:rPr lang="en-US" sz="2800" b="1" i="1" dirty="0" err="1">
                <a:solidFill>
                  <a:srgbClr val="FF0000"/>
                </a:solidFill>
              </a:rPr>
              <a:t>shankha</a:t>
            </a:r>
            <a:r>
              <a:rPr lang="en-US" sz="2800" b="1" i="1" dirty="0">
                <a:solidFill>
                  <a:srgbClr val="FF0000"/>
                </a:solidFill>
              </a:rPr>
              <a:t> .</a:t>
            </a:r>
          </a:p>
          <a:p>
            <a:pPr marL="342900" indent="-342900">
              <a:buAutoNum type="alphaLcParenR"/>
            </a:pPr>
            <a:r>
              <a:rPr lang="en-US" sz="2800" b="1" i="1" dirty="0" err="1">
                <a:solidFill>
                  <a:srgbClr val="FF0000"/>
                </a:solidFill>
              </a:rPr>
              <a:t>Vamavarta</a:t>
            </a:r>
            <a:r>
              <a:rPr lang="en-US" sz="2800" b="1" i="1" dirty="0">
                <a:solidFill>
                  <a:srgbClr val="FF0000"/>
                </a:solidFill>
              </a:rPr>
              <a:t> </a:t>
            </a:r>
            <a:r>
              <a:rPr lang="en-US" sz="2800" b="1" i="1" dirty="0" err="1">
                <a:solidFill>
                  <a:srgbClr val="FF0000"/>
                </a:solidFill>
              </a:rPr>
              <a:t>shankha</a:t>
            </a:r>
            <a:r>
              <a:rPr lang="en-US" sz="2800" b="1" i="1" dirty="0">
                <a:solidFill>
                  <a:srgbClr val="FF0000"/>
                </a:solidFill>
              </a:rPr>
              <a:t> .</a:t>
            </a:r>
          </a:p>
          <a:p>
            <a:pPr marL="342900" indent="-342900">
              <a:buAutoNum type="alphaLcParenR"/>
            </a:pPr>
            <a:endParaRPr lang="en-US" sz="2800" dirty="0"/>
          </a:p>
          <a:p>
            <a:r>
              <a:rPr lang="en-US" sz="2800" b="1" dirty="0" err="1">
                <a:solidFill>
                  <a:srgbClr val="C00000"/>
                </a:solidFill>
              </a:rPr>
              <a:t>Dakshinavarta</a:t>
            </a:r>
            <a:r>
              <a:rPr lang="en-US" sz="2800" b="1" dirty="0">
                <a:solidFill>
                  <a:srgbClr val="C00000"/>
                </a:solidFill>
              </a:rPr>
              <a:t> </a:t>
            </a:r>
            <a:r>
              <a:rPr lang="en-US" sz="2800" b="1" dirty="0" err="1">
                <a:solidFill>
                  <a:srgbClr val="C00000"/>
                </a:solidFill>
              </a:rPr>
              <a:t>shankha</a:t>
            </a:r>
            <a:r>
              <a:rPr lang="en-US" sz="2800" b="1" dirty="0">
                <a:solidFill>
                  <a:srgbClr val="C00000"/>
                </a:solidFill>
              </a:rPr>
              <a:t> –</a:t>
            </a:r>
          </a:p>
          <a:p>
            <a:r>
              <a:rPr lang="en-US" sz="2800" b="1" dirty="0">
                <a:solidFill>
                  <a:srgbClr val="C00000"/>
                </a:solidFill>
              </a:rPr>
              <a:t> </a:t>
            </a:r>
          </a:p>
          <a:p>
            <a:r>
              <a:rPr lang="en-US" sz="2800" dirty="0"/>
              <a:t>It is rarer variety of conch shell. Since it is not abundantly available, it is considered </a:t>
            </a:r>
            <a:r>
              <a:rPr lang="en-US" sz="2800" dirty="0" err="1"/>
              <a:t>ausidered</a:t>
            </a:r>
            <a:r>
              <a:rPr lang="en-US" sz="2800" dirty="0"/>
              <a:t> auspicious and used in temples to blow during prayers. Therapeutically, it can mitigate all the three doshas. It is believed to alleviate the poverty of the society.</a:t>
            </a:r>
          </a:p>
          <a:p>
            <a:endParaRPr lang="en-US" sz="2000" dirty="0"/>
          </a:p>
          <a:p>
            <a:r>
              <a:rPr lang="en-US" sz="2000" dirty="0"/>
              <a:t> </a:t>
            </a:r>
          </a:p>
          <a:p>
            <a:r>
              <a:rPr lang="en-US" sz="2000" dirty="0"/>
              <a:t> </a:t>
            </a:r>
          </a:p>
          <a:p>
            <a:endParaRPr lang="en-IN" sz="2000" dirty="0"/>
          </a:p>
        </p:txBody>
      </p:sp>
      <p:sp>
        <p:nvSpPr>
          <p:cNvPr id="6" name="TextBox 5">
            <a:extLst>
              <a:ext uri="{FF2B5EF4-FFF2-40B4-BE49-F238E27FC236}">
                <a16:creationId xmlns:a16="http://schemas.microsoft.com/office/drawing/2014/main" xmlns="" id="{1F630911-811A-EE52-10F6-1AC44E8F6B64}"/>
              </a:ext>
            </a:extLst>
          </p:cNvPr>
          <p:cNvSpPr txBox="1"/>
          <p:nvPr/>
        </p:nvSpPr>
        <p:spPr>
          <a:xfrm>
            <a:off x="381000" y="5334000"/>
            <a:ext cx="7467600" cy="646331"/>
          </a:xfrm>
          <a:prstGeom prst="rect">
            <a:avLst/>
          </a:prstGeom>
          <a:noFill/>
        </p:spPr>
        <p:txBody>
          <a:bodyPr wrap="square" rtlCol="0">
            <a:spAutoFit/>
          </a:bodyPr>
          <a:lstStyle/>
          <a:p>
            <a:r>
              <a:rPr lang="en-IN" dirty="0"/>
              <a:t>                                                    </a:t>
            </a:r>
          </a:p>
          <a:p>
            <a:endParaRPr lang="en-IN" dirty="0"/>
          </a:p>
        </p:txBody>
      </p:sp>
    </p:spTree>
    <p:extLst>
      <p:ext uri="{BB962C8B-B14F-4D97-AF65-F5344CB8AC3E}">
        <p14:creationId xmlns:p14="http://schemas.microsoft.com/office/powerpoint/2010/main" xmlns="" val="86918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8954AA-2BCB-9B3D-823E-EF6CADF38B5D}"/>
              </a:ext>
            </a:extLst>
          </p:cNvPr>
          <p:cNvSpPr txBox="1"/>
          <p:nvPr/>
        </p:nvSpPr>
        <p:spPr>
          <a:xfrm>
            <a:off x="533400" y="685800"/>
            <a:ext cx="8229600" cy="3046988"/>
          </a:xfrm>
          <a:prstGeom prst="rect">
            <a:avLst/>
          </a:prstGeom>
          <a:noFill/>
        </p:spPr>
        <p:txBody>
          <a:bodyPr wrap="square" rtlCol="0">
            <a:spAutoFit/>
          </a:bodyPr>
          <a:lstStyle/>
          <a:p>
            <a:r>
              <a:rPr lang="en-US" sz="3200" dirty="0"/>
              <a:t>b) </a:t>
            </a:r>
            <a:r>
              <a:rPr lang="en-US" sz="3200" b="1" dirty="0" err="1">
                <a:solidFill>
                  <a:srgbClr val="C00000"/>
                </a:solidFill>
              </a:rPr>
              <a:t>Vamavarta</a:t>
            </a:r>
            <a:r>
              <a:rPr lang="en-US" sz="3200" b="1" dirty="0">
                <a:solidFill>
                  <a:srgbClr val="C00000"/>
                </a:solidFill>
              </a:rPr>
              <a:t> </a:t>
            </a:r>
            <a:r>
              <a:rPr lang="en-US" sz="3200" b="1" dirty="0" err="1">
                <a:solidFill>
                  <a:srgbClr val="C00000"/>
                </a:solidFill>
              </a:rPr>
              <a:t>shankha</a:t>
            </a:r>
            <a:r>
              <a:rPr lang="en-US" sz="3200" b="1" dirty="0">
                <a:solidFill>
                  <a:srgbClr val="C00000"/>
                </a:solidFill>
              </a:rPr>
              <a:t> </a:t>
            </a:r>
            <a:r>
              <a:rPr lang="en-US" sz="3200" dirty="0"/>
              <a:t>–</a:t>
            </a:r>
          </a:p>
          <a:p>
            <a:r>
              <a:rPr lang="en-US" sz="3200" dirty="0"/>
              <a:t> </a:t>
            </a:r>
          </a:p>
          <a:p>
            <a:r>
              <a:rPr lang="en-US" sz="3200" dirty="0"/>
              <a:t>This variety of conch shell is abundantly available. It is the one, which is used for purification, incineration and for all the other compound formulation.</a:t>
            </a:r>
            <a:endParaRPr lang="en-IN" sz="3200" dirty="0"/>
          </a:p>
        </p:txBody>
      </p:sp>
    </p:spTree>
    <p:extLst>
      <p:ext uri="{BB962C8B-B14F-4D97-AF65-F5344CB8AC3E}">
        <p14:creationId xmlns:p14="http://schemas.microsoft.com/office/powerpoint/2010/main" xmlns="" val="934685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B2187-0C55-037D-A2CB-C8B50161A275}"/>
              </a:ext>
            </a:extLst>
          </p:cNvPr>
          <p:cNvSpPr>
            <a:spLocks noGrp="1"/>
          </p:cNvSpPr>
          <p:nvPr>
            <p:ph type="ctrTitle"/>
          </p:nvPr>
        </p:nvSpPr>
        <p:spPr>
          <a:xfrm>
            <a:off x="127936" y="26469"/>
            <a:ext cx="8229600" cy="640882"/>
          </a:xfrm>
        </p:spPr>
        <p:txBody>
          <a:bodyPr>
            <a:normAutofit fontScale="90000"/>
          </a:bodyPr>
          <a:lstStyle/>
          <a:p>
            <a:r>
              <a:rPr lang="en-IN" dirty="0" err="1">
                <a:solidFill>
                  <a:schemeClr val="bg1"/>
                </a:solidFill>
                <a:latin typeface="Algerian" panose="04020705040A02060702" pitchFamily="82" charset="0"/>
              </a:rPr>
              <a:t>Shodhana</a:t>
            </a:r>
            <a:r>
              <a:rPr lang="en-IN" dirty="0">
                <a:solidFill>
                  <a:schemeClr val="bg1"/>
                </a:solidFill>
                <a:latin typeface="Algerian" panose="04020705040A02060702" pitchFamily="82" charset="0"/>
              </a:rPr>
              <a:t> of </a:t>
            </a:r>
            <a:r>
              <a:rPr lang="en-IN" dirty="0" err="1">
                <a:solidFill>
                  <a:schemeClr val="bg1"/>
                </a:solidFill>
                <a:latin typeface="Algerian" panose="04020705040A02060702" pitchFamily="82" charset="0"/>
              </a:rPr>
              <a:t>shankha</a:t>
            </a:r>
            <a:r>
              <a:rPr lang="en-IN" dirty="0">
                <a:solidFill>
                  <a:schemeClr val="bg1"/>
                </a:solidFill>
                <a:latin typeface="Algerian" panose="04020705040A02060702" pitchFamily="82" charset="0"/>
              </a:rPr>
              <a:t> </a:t>
            </a:r>
          </a:p>
        </p:txBody>
      </p:sp>
      <p:sp>
        <p:nvSpPr>
          <p:cNvPr id="3" name="Subtitle 2">
            <a:extLst>
              <a:ext uri="{FF2B5EF4-FFF2-40B4-BE49-F238E27FC236}">
                <a16:creationId xmlns:a16="http://schemas.microsoft.com/office/drawing/2014/main" xmlns="" id="{A40E5DA8-A83A-D985-3B24-8C5B1609EFCD}"/>
              </a:ext>
            </a:extLst>
          </p:cNvPr>
          <p:cNvSpPr>
            <a:spLocks noGrp="1"/>
          </p:cNvSpPr>
          <p:nvPr>
            <p:ph type="subTitle" idx="1"/>
          </p:nvPr>
        </p:nvSpPr>
        <p:spPr>
          <a:xfrm>
            <a:off x="114300" y="990600"/>
            <a:ext cx="8915400" cy="3124200"/>
          </a:xfrm>
        </p:spPr>
        <p:txBody>
          <a:bodyPr>
            <a:noAutofit/>
          </a:bodyPr>
          <a:lstStyle/>
          <a:p>
            <a:pPr marL="457200" indent="-457200" algn="l">
              <a:buFont typeface="Wingdings" panose="05000000000000000000" pitchFamily="2" charset="2"/>
              <a:buChar char="v"/>
            </a:pPr>
            <a:r>
              <a:rPr lang="en-US" b="1" dirty="0">
                <a:solidFill>
                  <a:srgbClr val="FF0000"/>
                </a:solidFill>
              </a:rPr>
              <a:t>Method</a:t>
            </a:r>
            <a:r>
              <a:rPr lang="en-US" b="1" dirty="0"/>
              <a:t> </a:t>
            </a:r>
            <a:r>
              <a:rPr lang="en-US" dirty="0"/>
              <a:t>–</a:t>
            </a:r>
            <a:r>
              <a:rPr lang="en-US" dirty="0" err="1"/>
              <a:t>Swedana</a:t>
            </a:r>
            <a:r>
              <a:rPr lang="en-US" dirty="0"/>
              <a:t> </a:t>
            </a:r>
          </a:p>
          <a:p>
            <a:pPr marL="457200" indent="-457200" algn="l">
              <a:buFont typeface="Wingdings" panose="05000000000000000000" pitchFamily="2" charset="2"/>
              <a:buChar char="v"/>
            </a:pPr>
            <a:r>
              <a:rPr lang="en-US" b="1" dirty="0">
                <a:solidFill>
                  <a:srgbClr val="FF0000"/>
                </a:solidFill>
              </a:rPr>
              <a:t>Material Required </a:t>
            </a:r>
            <a:r>
              <a:rPr lang="en-US" dirty="0"/>
              <a:t>- </a:t>
            </a:r>
            <a:r>
              <a:rPr lang="en-US" dirty="0" err="1"/>
              <a:t>Shankha</a:t>
            </a:r>
            <a:r>
              <a:rPr lang="en-US" dirty="0"/>
              <a:t> ,</a:t>
            </a:r>
            <a:r>
              <a:rPr lang="en-US" dirty="0" err="1"/>
              <a:t>Jambiri</a:t>
            </a:r>
            <a:r>
              <a:rPr lang="en-US" dirty="0"/>
              <a:t> </a:t>
            </a:r>
            <a:r>
              <a:rPr lang="en-US" dirty="0" err="1"/>
              <a:t>Nimbu</a:t>
            </a:r>
            <a:r>
              <a:rPr lang="en-US" dirty="0"/>
              <a:t> </a:t>
            </a:r>
            <a:r>
              <a:rPr lang="en-US" dirty="0" err="1"/>
              <a:t>Swarasa</a:t>
            </a:r>
            <a:r>
              <a:rPr lang="en-US" dirty="0"/>
              <a:t> .</a:t>
            </a:r>
          </a:p>
          <a:p>
            <a:pPr marL="457200" indent="-457200" algn="l">
              <a:buFont typeface="Wingdings" panose="05000000000000000000" pitchFamily="2" charset="2"/>
              <a:buChar char="v"/>
            </a:pPr>
            <a:r>
              <a:rPr lang="en-US" b="1" dirty="0">
                <a:solidFill>
                  <a:srgbClr val="FF0000"/>
                </a:solidFill>
              </a:rPr>
              <a:t>Apparatus</a:t>
            </a:r>
            <a:r>
              <a:rPr lang="en-US" dirty="0"/>
              <a:t> – Dola yantra </a:t>
            </a:r>
          </a:p>
          <a:p>
            <a:pPr marL="457200" indent="-457200" algn="l">
              <a:buFont typeface="Wingdings" panose="05000000000000000000" pitchFamily="2" charset="2"/>
              <a:buChar char="v"/>
            </a:pPr>
            <a:r>
              <a:rPr lang="en-US" b="1" dirty="0">
                <a:solidFill>
                  <a:srgbClr val="FF0000"/>
                </a:solidFill>
              </a:rPr>
              <a:t>Procedure</a:t>
            </a:r>
            <a:r>
              <a:rPr lang="en-US" dirty="0">
                <a:solidFill>
                  <a:srgbClr val="FF0000"/>
                </a:solidFill>
              </a:rPr>
              <a:t> -</a:t>
            </a:r>
          </a:p>
          <a:p>
            <a:pPr algn="l"/>
            <a:r>
              <a:rPr lang="en-US" dirty="0" err="1"/>
              <a:t>Shankha</a:t>
            </a:r>
            <a:r>
              <a:rPr lang="en-US" dirty="0"/>
              <a:t> is made into smaller pieces and those pieces are tied in a cloth like </a:t>
            </a:r>
            <a:r>
              <a:rPr lang="en-US" dirty="0" err="1"/>
              <a:t>pottali</a:t>
            </a:r>
            <a:r>
              <a:rPr lang="en-US" dirty="0"/>
              <a:t>. It is hung in a Dola yantra containing </a:t>
            </a:r>
            <a:r>
              <a:rPr lang="en-US" dirty="0" err="1"/>
              <a:t>Jambiri</a:t>
            </a:r>
            <a:r>
              <a:rPr lang="en-US" dirty="0"/>
              <a:t> </a:t>
            </a:r>
            <a:r>
              <a:rPr lang="en-US" dirty="0" err="1"/>
              <a:t>nimbu</a:t>
            </a:r>
            <a:r>
              <a:rPr lang="en-US" dirty="0"/>
              <a:t> </a:t>
            </a:r>
            <a:r>
              <a:rPr lang="en-US" dirty="0" err="1"/>
              <a:t>swarasa</a:t>
            </a:r>
            <a:r>
              <a:rPr lang="en-US" dirty="0"/>
              <a:t> as liquid media and subjected for </a:t>
            </a:r>
            <a:r>
              <a:rPr lang="en-US" dirty="0" err="1"/>
              <a:t>swedana</a:t>
            </a:r>
            <a:r>
              <a:rPr lang="en-US" dirty="0"/>
              <a:t> of four </a:t>
            </a:r>
            <a:r>
              <a:rPr lang="en-US" dirty="0" err="1"/>
              <a:t>yama</a:t>
            </a:r>
            <a:r>
              <a:rPr lang="en-US" dirty="0"/>
              <a:t>. Later the drug in the cloth is washed with warm water, dried and stored as </a:t>
            </a:r>
            <a:r>
              <a:rPr lang="en-US" dirty="0" err="1"/>
              <a:t>shuddha</a:t>
            </a:r>
            <a:r>
              <a:rPr lang="en-US" dirty="0"/>
              <a:t> </a:t>
            </a:r>
            <a:r>
              <a:rPr lang="en-US" dirty="0" err="1"/>
              <a:t>shankha</a:t>
            </a:r>
            <a:r>
              <a:rPr lang="en-US" dirty="0"/>
              <a:t>. </a:t>
            </a:r>
            <a:endParaRPr lang="en-IN" dirty="0"/>
          </a:p>
        </p:txBody>
      </p:sp>
    </p:spTree>
    <p:extLst>
      <p:ext uri="{BB962C8B-B14F-4D97-AF65-F5344CB8AC3E}">
        <p14:creationId xmlns:p14="http://schemas.microsoft.com/office/powerpoint/2010/main" xmlns="" val="2597817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2E4F7A-5435-161A-4AB5-9F506A7D3893}"/>
              </a:ext>
            </a:extLst>
          </p:cNvPr>
          <p:cNvSpPr>
            <a:spLocks noGrp="1"/>
          </p:cNvSpPr>
          <p:nvPr>
            <p:ph type="ctrTitle"/>
          </p:nvPr>
        </p:nvSpPr>
        <p:spPr>
          <a:xfrm>
            <a:off x="304800" y="228600"/>
            <a:ext cx="8229600" cy="685800"/>
          </a:xfrm>
        </p:spPr>
        <p:txBody>
          <a:bodyPr>
            <a:normAutofit fontScale="90000"/>
          </a:bodyPr>
          <a:lstStyle/>
          <a:p>
            <a:r>
              <a:rPr lang="en-US" dirty="0"/>
              <a:t> </a:t>
            </a:r>
            <a:r>
              <a:rPr lang="en-US" dirty="0" err="1">
                <a:solidFill>
                  <a:schemeClr val="bg1"/>
                </a:solidFill>
                <a:latin typeface="Algerian" panose="04020705040A02060702" pitchFamily="82" charset="0"/>
              </a:rPr>
              <a:t>marana</a:t>
            </a:r>
            <a:r>
              <a:rPr lang="en-US" dirty="0">
                <a:solidFill>
                  <a:schemeClr val="bg1"/>
                </a:solidFill>
                <a:latin typeface="Algerian" panose="04020705040A02060702" pitchFamily="82" charset="0"/>
              </a:rPr>
              <a:t> of </a:t>
            </a:r>
            <a:r>
              <a:rPr lang="en-US" dirty="0" err="1">
                <a:solidFill>
                  <a:schemeClr val="bg1"/>
                </a:solidFill>
                <a:latin typeface="Algerian" panose="04020705040A02060702" pitchFamily="82" charset="0"/>
              </a:rPr>
              <a:t>shankha</a:t>
            </a:r>
            <a:endParaRPr lang="en-IN" dirty="0">
              <a:solidFill>
                <a:schemeClr val="bg1"/>
              </a:solidFill>
              <a:latin typeface="Algerian" panose="04020705040A02060702" pitchFamily="82" charset="0"/>
            </a:endParaRPr>
          </a:p>
        </p:txBody>
      </p:sp>
      <p:sp>
        <p:nvSpPr>
          <p:cNvPr id="5" name="Subtitle 4">
            <a:extLst>
              <a:ext uri="{FF2B5EF4-FFF2-40B4-BE49-F238E27FC236}">
                <a16:creationId xmlns:a16="http://schemas.microsoft.com/office/drawing/2014/main" xmlns="" id="{5AA36EF4-497C-13DF-DBDE-B76221B675A8}"/>
              </a:ext>
            </a:extLst>
          </p:cNvPr>
          <p:cNvSpPr>
            <a:spLocks noGrp="1"/>
          </p:cNvSpPr>
          <p:nvPr>
            <p:ph type="subTitle" idx="1"/>
          </p:nvPr>
        </p:nvSpPr>
        <p:spPr>
          <a:xfrm>
            <a:off x="0" y="1295400"/>
            <a:ext cx="8686800" cy="3124200"/>
          </a:xfrm>
        </p:spPr>
        <p:txBody>
          <a:bodyPr>
            <a:noAutofit/>
          </a:bodyPr>
          <a:lstStyle/>
          <a:p>
            <a:pPr marL="457200" indent="-457200" algn="l">
              <a:buFont typeface="Wingdings" panose="05000000000000000000" pitchFamily="2" charset="2"/>
              <a:buChar char="v"/>
            </a:pPr>
            <a:r>
              <a:rPr lang="en-US" sz="2000" dirty="0"/>
              <a:t> </a:t>
            </a:r>
            <a:r>
              <a:rPr lang="en-US" b="1" dirty="0">
                <a:solidFill>
                  <a:srgbClr val="FF0000"/>
                </a:solidFill>
              </a:rPr>
              <a:t>Material required  -  </a:t>
            </a:r>
            <a:r>
              <a:rPr lang="en-US" b="1" dirty="0" err="1"/>
              <a:t>S</a:t>
            </a:r>
            <a:r>
              <a:rPr lang="en-US" dirty="0" err="1"/>
              <a:t>hankha</a:t>
            </a:r>
            <a:r>
              <a:rPr lang="en-US" dirty="0"/>
              <a:t> </a:t>
            </a:r>
          </a:p>
          <a:p>
            <a:pPr marL="457200" indent="-457200" algn="l">
              <a:buFont typeface="Wingdings" panose="05000000000000000000" pitchFamily="2" charset="2"/>
              <a:buChar char="v"/>
            </a:pPr>
            <a:r>
              <a:rPr lang="en-US" b="1" dirty="0">
                <a:solidFill>
                  <a:srgbClr val="FF0000"/>
                </a:solidFill>
              </a:rPr>
              <a:t>Apparatus required </a:t>
            </a:r>
            <a:r>
              <a:rPr lang="en-US" dirty="0"/>
              <a:t>–</a:t>
            </a:r>
            <a:r>
              <a:rPr lang="en-US" dirty="0" err="1"/>
              <a:t>Sarava</a:t>
            </a:r>
            <a:r>
              <a:rPr lang="en-US" dirty="0"/>
              <a:t> </a:t>
            </a:r>
            <a:r>
              <a:rPr lang="en-US" dirty="0" err="1"/>
              <a:t>Samputa</a:t>
            </a:r>
            <a:r>
              <a:rPr lang="en-US" dirty="0"/>
              <a:t> </a:t>
            </a:r>
          </a:p>
          <a:p>
            <a:pPr marL="457200" indent="-457200" algn="l">
              <a:buFont typeface="Wingdings" panose="05000000000000000000" pitchFamily="2" charset="2"/>
              <a:buChar char="v"/>
            </a:pPr>
            <a:r>
              <a:rPr lang="en-US" b="1" dirty="0">
                <a:solidFill>
                  <a:srgbClr val="FF0000"/>
                </a:solidFill>
              </a:rPr>
              <a:t>Heat treatment </a:t>
            </a:r>
            <a:r>
              <a:rPr lang="en-US" dirty="0"/>
              <a:t>– </a:t>
            </a:r>
            <a:r>
              <a:rPr lang="en-US" dirty="0" err="1"/>
              <a:t>Gajaputa</a:t>
            </a:r>
            <a:r>
              <a:rPr lang="en-US" dirty="0"/>
              <a:t> </a:t>
            </a:r>
          </a:p>
          <a:p>
            <a:pPr marL="457200" indent="-457200" algn="l">
              <a:buFont typeface="Wingdings" panose="05000000000000000000" pitchFamily="2" charset="2"/>
              <a:buChar char="v"/>
            </a:pPr>
            <a:r>
              <a:rPr lang="en-US" b="1" dirty="0">
                <a:solidFill>
                  <a:srgbClr val="FF0000"/>
                </a:solidFill>
              </a:rPr>
              <a:t>Reference</a:t>
            </a:r>
            <a:r>
              <a:rPr lang="en-US" dirty="0"/>
              <a:t> –R.T (12/17-19)</a:t>
            </a:r>
          </a:p>
          <a:p>
            <a:pPr marL="342900" indent="-342900" algn="l">
              <a:buFont typeface="Wingdings" panose="05000000000000000000" pitchFamily="2" charset="2"/>
              <a:buChar char="v"/>
            </a:pPr>
            <a:r>
              <a:rPr lang="en-US" b="1" dirty="0">
                <a:solidFill>
                  <a:srgbClr val="FF0000"/>
                </a:solidFill>
              </a:rPr>
              <a:t>  Procedure - </a:t>
            </a:r>
          </a:p>
          <a:p>
            <a:pPr algn="l"/>
            <a:r>
              <a:rPr lang="en-US" dirty="0"/>
              <a:t>The pieces of </a:t>
            </a:r>
            <a:r>
              <a:rPr lang="en-US" dirty="0" err="1"/>
              <a:t>shuddha</a:t>
            </a:r>
            <a:r>
              <a:rPr lang="en-US" dirty="0"/>
              <a:t> </a:t>
            </a:r>
            <a:r>
              <a:rPr lang="en-US" dirty="0" err="1"/>
              <a:t>shankha</a:t>
            </a:r>
            <a:r>
              <a:rPr lang="en-US" dirty="0"/>
              <a:t> are enclosed in </a:t>
            </a:r>
            <a:r>
              <a:rPr lang="en-US" dirty="0" err="1"/>
              <a:t>sarava</a:t>
            </a:r>
            <a:r>
              <a:rPr lang="en-US" dirty="0"/>
              <a:t> </a:t>
            </a:r>
            <a:r>
              <a:rPr lang="en-US" dirty="0" err="1"/>
              <a:t>samputa</a:t>
            </a:r>
            <a:r>
              <a:rPr lang="en-US" dirty="0"/>
              <a:t>. The </a:t>
            </a:r>
            <a:r>
              <a:rPr lang="en-US" dirty="0" err="1"/>
              <a:t>samputa</a:t>
            </a:r>
            <a:r>
              <a:rPr lang="en-US" dirty="0"/>
              <a:t> is sealed and dried under sun. later it is subjected for one </a:t>
            </a:r>
            <a:r>
              <a:rPr lang="en-US" dirty="0" err="1"/>
              <a:t>gaja</a:t>
            </a:r>
            <a:r>
              <a:rPr lang="en-US" dirty="0"/>
              <a:t> puta. When cool on its own, the drug material inside is taken in </a:t>
            </a:r>
            <a:r>
              <a:rPr lang="en-US" dirty="0" err="1"/>
              <a:t>khalva</a:t>
            </a:r>
            <a:r>
              <a:rPr lang="en-US" dirty="0"/>
              <a:t> yantra and triturated to fine powder form. </a:t>
            </a:r>
          </a:p>
          <a:p>
            <a:pPr algn="l"/>
            <a:endParaRPr lang="en-US" sz="2000" dirty="0"/>
          </a:p>
          <a:p>
            <a:pPr algn="l"/>
            <a:r>
              <a:rPr lang="en-US" sz="2000" dirty="0"/>
              <a:t> </a:t>
            </a:r>
            <a:endParaRPr lang="en-IN" sz="2000" dirty="0"/>
          </a:p>
        </p:txBody>
      </p:sp>
    </p:spTree>
    <p:extLst>
      <p:ext uri="{BB962C8B-B14F-4D97-AF65-F5344CB8AC3E}">
        <p14:creationId xmlns:p14="http://schemas.microsoft.com/office/powerpoint/2010/main" xmlns="" val="337818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BA65244-EFFA-D5D1-CAE8-AF7A5A6DEA2B}"/>
              </a:ext>
            </a:extLst>
          </p:cNvPr>
          <p:cNvSpPr txBox="1"/>
          <p:nvPr/>
        </p:nvSpPr>
        <p:spPr>
          <a:xfrm>
            <a:off x="469232" y="1851579"/>
            <a:ext cx="8077200" cy="2554545"/>
          </a:xfrm>
          <a:prstGeom prst="rect">
            <a:avLst/>
          </a:prstGeom>
          <a:noFill/>
        </p:spPr>
        <p:txBody>
          <a:bodyPr wrap="square" rtlCol="0">
            <a:spAutoFit/>
          </a:bodyPr>
          <a:lstStyle/>
          <a:p>
            <a:pPr algn="l"/>
            <a:r>
              <a:rPr lang="en-US" sz="3200" dirty="0"/>
              <a:t>This powder is again enclosed in </a:t>
            </a:r>
            <a:r>
              <a:rPr lang="en-US" sz="3200" dirty="0" err="1"/>
              <a:t>sarava</a:t>
            </a:r>
            <a:r>
              <a:rPr lang="en-US" sz="3200" dirty="0"/>
              <a:t> </a:t>
            </a:r>
            <a:r>
              <a:rPr lang="en-US" sz="3200" dirty="0" err="1"/>
              <a:t>samputa</a:t>
            </a:r>
            <a:r>
              <a:rPr lang="en-US" sz="3200" dirty="0"/>
              <a:t> sealed, dried and subjected for another </a:t>
            </a:r>
            <a:r>
              <a:rPr lang="en-US" sz="3200" dirty="0" err="1"/>
              <a:t>gajaputa</a:t>
            </a:r>
            <a:r>
              <a:rPr lang="en-US" sz="3200" dirty="0"/>
              <a:t>. When cool on its own the white fine powder inside the </a:t>
            </a:r>
            <a:r>
              <a:rPr lang="en-US" sz="3200" dirty="0" err="1"/>
              <a:t>sarava</a:t>
            </a:r>
            <a:r>
              <a:rPr lang="en-US" sz="3200" dirty="0"/>
              <a:t> is collected and stored as </a:t>
            </a:r>
            <a:r>
              <a:rPr lang="en-US" sz="3200" dirty="0" err="1"/>
              <a:t>shankha</a:t>
            </a:r>
            <a:r>
              <a:rPr lang="en-US" sz="3200" dirty="0"/>
              <a:t> </a:t>
            </a:r>
            <a:r>
              <a:rPr lang="en-US" sz="3200" dirty="0" err="1"/>
              <a:t>bhasma</a:t>
            </a:r>
            <a:r>
              <a:rPr lang="en-US" sz="3200" dirty="0"/>
              <a:t>. </a:t>
            </a:r>
            <a:endParaRPr lang="en-IN" sz="3200" dirty="0"/>
          </a:p>
        </p:txBody>
      </p:sp>
    </p:spTree>
    <p:extLst>
      <p:ext uri="{BB962C8B-B14F-4D97-AF65-F5344CB8AC3E}">
        <p14:creationId xmlns:p14="http://schemas.microsoft.com/office/powerpoint/2010/main" xmlns="" val="297513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811EB-5A8A-EE23-E2FB-DFCADD922BA1}"/>
              </a:ext>
            </a:extLst>
          </p:cNvPr>
          <p:cNvSpPr>
            <a:spLocks noGrp="1"/>
          </p:cNvSpPr>
          <p:nvPr>
            <p:ph type="title"/>
          </p:nvPr>
        </p:nvSpPr>
        <p:spPr/>
        <p:txBody>
          <a:bodyPr/>
          <a:lstStyle/>
          <a:p>
            <a:r>
              <a:rPr lang="en-IN" dirty="0">
                <a:solidFill>
                  <a:schemeClr val="bg1"/>
                </a:solidFill>
                <a:latin typeface="Algerian" panose="04020705040A02060702" pitchFamily="82" charset="0"/>
              </a:rPr>
              <a:t>SHAMBUKA</a:t>
            </a:r>
            <a:r>
              <a:rPr lang="en-IN" dirty="0">
                <a:latin typeface="Algerian" panose="04020705040A02060702" pitchFamily="82" charset="0"/>
              </a:rPr>
              <a:t> </a:t>
            </a:r>
          </a:p>
        </p:txBody>
      </p:sp>
      <p:pic>
        <p:nvPicPr>
          <p:cNvPr id="4" name="Picture 3">
            <a:extLst>
              <a:ext uri="{FF2B5EF4-FFF2-40B4-BE49-F238E27FC236}">
                <a16:creationId xmlns:a16="http://schemas.microsoft.com/office/drawing/2014/main" xmlns="" id="{53B9EDC4-1E0D-9A0C-C322-704CCCAAFA3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1362074"/>
            <a:ext cx="7391400" cy="4733926"/>
          </a:xfrm>
          <a:prstGeom prst="rect">
            <a:avLst/>
          </a:prstGeom>
        </p:spPr>
      </p:pic>
    </p:spTree>
    <p:extLst>
      <p:ext uri="{BB962C8B-B14F-4D97-AF65-F5344CB8AC3E}">
        <p14:creationId xmlns:p14="http://schemas.microsoft.com/office/powerpoint/2010/main" xmlns="" val="4044732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0EA96BF-8D06-8351-3B77-48E91F1E75E1}"/>
              </a:ext>
            </a:extLst>
          </p:cNvPr>
          <p:cNvSpPr>
            <a:spLocks noGrp="1"/>
          </p:cNvSpPr>
          <p:nvPr>
            <p:ph type="ctrTitle"/>
          </p:nvPr>
        </p:nvSpPr>
        <p:spPr>
          <a:xfrm>
            <a:off x="76200" y="533400"/>
            <a:ext cx="8229600" cy="559869"/>
          </a:xfrm>
        </p:spPr>
        <p:txBody>
          <a:bodyPr>
            <a:normAutofit fontScale="90000"/>
          </a:bodyPr>
          <a:lstStyle/>
          <a:p>
            <a:r>
              <a:rPr lang="en-IN" dirty="0">
                <a:solidFill>
                  <a:schemeClr val="bg1"/>
                </a:solidFill>
                <a:latin typeface="Algerian" panose="04020705040A02060702" pitchFamily="82" charset="0"/>
              </a:rPr>
              <a:t>SHAMBUKA</a:t>
            </a:r>
            <a:r>
              <a:rPr lang="en-IN" dirty="0">
                <a:latin typeface="Algerian" panose="04020705040A02060702" pitchFamily="82" charset="0"/>
              </a:rPr>
              <a:t> </a:t>
            </a:r>
          </a:p>
        </p:txBody>
      </p:sp>
      <p:sp>
        <p:nvSpPr>
          <p:cNvPr id="5" name="Subtitle 4">
            <a:extLst>
              <a:ext uri="{FF2B5EF4-FFF2-40B4-BE49-F238E27FC236}">
                <a16:creationId xmlns:a16="http://schemas.microsoft.com/office/drawing/2014/main" xmlns="" id="{E3CED849-08AA-0AAA-0998-26516BD51E10}"/>
              </a:ext>
            </a:extLst>
          </p:cNvPr>
          <p:cNvSpPr>
            <a:spLocks noGrp="1"/>
          </p:cNvSpPr>
          <p:nvPr>
            <p:ph type="subTitle" idx="1"/>
          </p:nvPr>
        </p:nvSpPr>
        <p:spPr>
          <a:xfrm>
            <a:off x="381000" y="1371600"/>
            <a:ext cx="7848600" cy="1752600"/>
          </a:xfrm>
        </p:spPr>
        <p:txBody>
          <a:bodyPr>
            <a:noAutofit/>
          </a:bodyPr>
          <a:lstStyle/>
          <a:p>
            <a:pPr marL="457200" indent="-457200" algn="l">
              <a:buFont typeface="Wingdings" panose="05000000000000000000" pitchFamily="2" charset="2"/>
              <a:buChar char="v"/>
            </a:pPr>
            <a:r>
              <a:rPr lang="en-IN" sz="2400" b="1" dirty="0">
                <a:solidFill>
                  <a:srgbClr val="C00000"/>
                </a:solidFill>
              </a:rPr>
              <a:t>Name</a:t>
            </a:r>
            <a:r>
              <a:rPr lang="en-IN" sz="2400" dirty="0"/>
              <a:t> – </a:t>
            </a:r>
            <a:r>
              <a:rPr lang="en-IN" sz="2400" dirty="0" err="1"/>
              <a:t>Shambuka</a:t>
            </a:r>
            <a:r>
              <a:rPr lang="en-IN" sz="2400" dirty="0"/>
              <a:t> </a:t>
            </a:r>
          </a:p>
          <a:p>
            <a:pPr marL="457200" indent="-457200" algn="l">
              <a:buFont typeface="Wingdings" panose="05000000000000000000" pitchFamily="2" charset="2"/>
              <a:buChar char="v"/>
            </a:pPr>
            <a:r>
              <a:rPr lang="en-IN" sz="2400" b="1" dirty="0">
                <a:solidFill>
                  <a:srgbClr val="C00000"/>
                </a:solidFill>
              </a:rPr>
              <a:t>Group</a:t>
            </a:r>
            <a:r>
              <a:rPr lang="en-IN" sz="2400" dirty="0"/>
              <a:t> - Sudha Varga </a:t>
            </a:r>
          </a:p>
          <a:p>
            <a:pPr marL="457200" indent="-457200" algn="l">
              <a:buFont typeface="Wingdings" panose="05000000000000000000" pitchFamily="2" charset="2"/>
              <a:buChar char="v"/>
            </a:pPr>
            <a:r>
              <a:rPr lang="en-IN" sz="2400" b="1" dirty="0">
                <a:solidFill>
                  <a:srgbClr val="C00000"/>
                </a:solidFill>
              </a:rPr>
              <a:t>English name </a:t>
            </a:r>
            <a:r>
              <a:rPr lang="en-IN" sz="2400" dirty="0"/>
              <a:t>- pila</a:t>
            </a:r>
          </a:p>
          <a:p>
            <a:pPr marL="457200" indent="-457200" algn="l">
              <a:buFont typeface="Wingdings" panose="05000000000000000000" pitchFamily="2" charset="2"/>
              <a:buChar char="v"/>
            </a:pPr>
            <a:r>
              <a:rPr lang="en-IN" sz="2400" b="1" dirty="0">
                <a:solidFill>
                  <a:srgbClr val="C00000"/>
                </a:solidFill>
              </a:rPr>
              <a:t>Synonyms</a:t>
            </a:r>
            <a:r>
              <a:rPr lang="en-IN" sz="2400" dirty="0"/>
              <a:t> – </a:t>
            </a:r>
            <a:r>
              <a:rPr lang="en-IN" sz="2400" dirty="0" err="1"/>
              <a:t>Shankhanka</a:t>
            </a:r>
            <a:r>
              <a:rPr lang="en-IN" sz="2400" dirty="0"/>
              <a:t>, </a:t>
            </a:r>
            <a:r>
              <a:rPr lang="en-IN" sz="2400" dirty="0" err="1"/>
              <a:t>Shambuka</a:t>
            </a:r>
            <a:r>
              <a:rPr lang="en-IN" sz="2400" dirty="0"/>
              <a:t>  , </a:t>
            </a:r>
            <a:r>
              <a:rPr lang="en-IN" sz="2400" dirty="0" err="1"/>
              <a:t>Nakhshankha</a:t>
            </a:r>
            <a:r>
              <a:rPr lang="en-IN" sz="2400" dirty="0"/>
              <a:t>  etc.</a:t>
            </a:r>
          </a:p>
          <a:p>
            <a:pPr marL="457200" indent="-457200" algn="l">
              <a:buFont typeface="Wingdings" panose="05000000000000000000" pitchFamily="2" charset="2"/>
              <a:buChar char="v"/>
            </a:pPr>
            <a:r>
              <a:rPr lang="en-IN" sz="2400" b="1" dirty="0">
                <a:solidFill>
                  <a:srgbClr val="C00000"/>
                </a:solidFill>
              </a:rPr>
              <a:t>Properties</a:t>
            </a:r>
            <a:r>
              <a:rPr lang="en-IN" sz="2400" dirty="0">
                <a:solidFill>
                  <a:srgbClr val="C00000"/>
                </a:solidFill>
              </a:rPr>
              <a:t> –</a:t>
            </a:r>
            <a:r>
              <a:rPr lang="en-IN" sz="2400" dirty="0"/>
              <a:t> </a:t>
            </a:r>
            <a:r>
              <a:rPr lang="en-IN" sz="2400" dirty="0">
                <a:solidFill>
                  <a:schemeClr val="bg1">
                    <a:lumMod val="95000"/>
                    <a:lumOff val="5000"/>
                  </a:schemeClr>
                </a:solidFill>
              </a:rPr>
              <a:t>Rasa</a:t>
            </a:r>
            <a:r>
              <a:rPr lang="en-IN" sz="2400" dirty="0"/>
              <a:t>: </a:t>
            </a:r>
            <a:r>
              <a:rPr lang="en-IN" sz="2400" dirty="0" err="1"/>
              <a:t>katu</a:t>
            </a:r>
            <a:r>
              <a:rPr lang="en-IN" sz="2400" dirty="0"/>
              <a:t> </a:t>
            </a:r>
            <a:r>
              <a:rPr lang="en-IN" sz="2400" dirty="0" err="1"/>
              <a:t>kasaya</a:t>
            </a:r>
            <a:r>
              <a:rPr lang="en-IN" sz="2400" dirty="0"/>
              <a:t> , </a:t>
            </a:r>
            <a:r>
              <a:rPr lang="en-IN" sz="2400" dirty="0">
                <a:solidFill>
                  <a:schemeClr val="bg1">
                    <a:lumMod val="95000"/>
                    <a:lumOff val="5000"/>
                  </a:schemeClr>
                </a:solidFill>
              </a:rPr>
              <a:t>Guna</a:t>
            </a:r>
            <a:r>
              <a:rPr lang="en-IN" sz="2400" dirty="0"/>
              <a:t> : Tikshna , </a:t>
            </a:r>
            <a:r>
              <a:rPr lang="en-IN" sz="2400" dirty="0" err="1">
                <a:solidFill>
                  <a:schemeClr val="bg1">
                    <a:lumMod val="95000"/>
                    <a:lumOff val="5000"/>
                  </a:schemeClr>
                </a:solidFill>
              </a:rPr>
              <a:t>Virya</a:t>
            </a:r>
            <a:r>
              <a:rPr lang="en-IN" sz="2400" dirty="0">
                <a:solidFill>
                  <a:schemeClr val="bg1">
                    <a:lumMod val="95000"/>
                    <a:lumOff val="5000"/>
                  </a:schemeClr>
                </a:solidFill>
              </a:rPr>
              <a:t> </a:t>
            </a:r>
            <a:r>
              <a:rPr lang="en-IN" sz="2400" dirty="0"/>
              <a:t>: </a:t>
            </a:r>
            <a:r>
              <a:rPr lang="en-IN" sz="2400" dirty="0" err="1"/>
              <a:t>sheeta</a:t>
            </a:r>
            <a:r>
              <a:rPr lang="en-IN" sz="2400" dirty="0"/>
              <a:t> , </a:t>
            </a:r>
            <a:r>
              <a:rPr lang="en-IN" sz="2400" dirty="0" err="1">
                <a:solidFill>
                  <a:schemeClr val="bg1">
                    <a:lumMod val="95000"/>
                    <a:lumOff val="5000"/>
                  </a:schemeClr>
                </a:solidFill>
              </a:rPr>
              <a:t>Vipaka</a:t>
            </a:r>
            <a:r>
              <a:rPr lang="en-IN" sz="2400" dirty="0"/>
              <a:t> : Madhura </a:t>
            </a:r>
          </a:p>
          <a:p>
            <a:pPr marL="457200" indent="-457200" algn="l">
              <a:buFont typeface="Wingdings" panose="05000000000000000000" pitchFamily="2" charset="2"/>
              <a:buChar char="v"/>
            </a:pPr>
            <a:r>
              <a:rPr lang="en-IN" sz="2400" b="1" dirty="0">
                <a:solidFill>
                  <a:srgbClr val="C00000"/>
                </a:solidFill>
              </a:rPr>
              <a:t>Karma</a:t>
            </a:r>
            <a:r>
              <a:rPr lang="en-IN" sz="2400" dirty="0"/>
              <a:t> – Deepana  , </a:t>
            </a:r>
            <a:r>
              <a:rPr lang="en-IN" sz="2400" dirty="0" err="1"/>
              <a:t>Pachana</a:t>
            </a:r>
            <a:r>
              <a:rPr lang="en-IN" sz="2400" dirty="0"/>
              <a:t> , </a:t>
            </a:r>
            <a:r>
              <a:rPr lang="en-IN" sz="2400" dirty="0" err="1"/>
              <a:t>Grahi</a:t>
            </a:r>
            <a:r>
              <a:rPr lang="en-IN" sz="2400" dirty="0"/>
              <a:t> </a:t>
            </a:r>
          </a:p>
          <a:p>
            <a:pPr algn="l"/>
            <a:endParaRPr lang="en-IN" sz="2400" dirty="0"/>
          </a:p>
        </p:txBody>
      </p:sp>
    </p:spTree>
    <p:extLst>
      <p:ext uri="{BB962C8B-B14F-4D97-AF65-F5344CB8AC3E}">
        <p14:creationId xmlns:p14="http://schemas.microsoft.com/office/powerpoint/2010/main" xmlns="" val="90114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6230259-DB80-BBE2-1C6C-6F391B41A2BF}"/>
              </a:ext>
            </a:extLst>
          </p:cNvPr>
          <p:cNvSpPr>
            <a:spLocks noGrp="1"/>
          </p:cNvSpPr>
          <p:nvPr>
            <p:ph type="title"/>
          </p:nvPr>
        </p:nvSpPr>
        <p:spPr>
          <a:xfrm>
            <a:off x="228600" y="609600"/>
            <a:ext cx="8229600" cy="579438"/>
          </a:xfrm>
        </p:spPr>
        <p:txBody>
          <a:bodyPr>
            <a:normAutofit/>
          </a:bodyPr>
          <a:lstStyle/>
          <a:p>
            <a:r>
              <a:rPr lang="en-IN" sz="2800" dirty="0">
                <a:solidFill>
                  <a:schemeClr val="bg1"/>
                </a:solidFill>
                <a:latin typeface="Algerian" panose="04020705040A02060702" pitchFamily="82" charset="0"/>
              </a:rPr>
              <a:t>SHODHANA (PURIFICATION) OF SHABUKA </a:t>
            </a:r>
          </a:p>
        </p:txBody>
      </p:sp>
      <p:sp>
        <p:nvSpPr>
          <p:cNvPr id="8" name="TextBox 7">
            <a:extLst>
              <a:ext uri="{FF2B5EF4-FFF2-40B4-BE49-F238E27FC236}">
                <a16:creationId xmlns:a16="http://schemas.microsoft.com/office/drawing/2014/main" xmlns="" id="{3430291E-3278-B6AC-D798-843E9036A671}"/>
              </a:ext>
            </a:extLst>
          </p:cNvPr>
          <p:cNvSpPr txBox="1"/>
          <p:nvPr/>
        </p:nvSpPr>
        <p:spPr>
          <a:xfrm>
            <a:off x="196917" y="1905000"/>
            <a:ext cx="8750166" cy="3539430"/>
          </a:xfrm>
          <a:prstGeom prst="rect">
            <a:avLst/>
          </a:prstGeom>
          <a:noFill/>
        </p:spPr>
        <p:txBody>
          <a:bodyPr wrap="square">
            <a:spAutoFit/>
          </a:bodyPr>
          <a:lstStyle/>
          <a:p>
            <a:r>
              <a:rPr lang="en-IN" sz="2800" b="1" dirty="0">
                <a:solidFill>
                  <a:srgbClr val="C00000"/>
                </a:solidFill>
              </a:rPr>
              <a:t>Material Required </a:t>
            </a:r>
            <a:r>
              <a:rPr lang="en-IN" sz="2800" dirty="0"/>
              <a:t>– </a:t>
            </a:r>
            <a:r>
              <a:rPr lang="en-IN" sz="2800" dirty="0" err="1"/>
              <a:t>Ashuddha</a:t>
            </a:r>
            <a:r>
              <a:rPr lang="en-IN" sz="2800" dirty="0"/>
              <a:t> </a:t>
            </a:r>
            <a:r>
              <a:rPr lang="en-IN" sz="2800" dirty="0" err="1"/>
              <a:t>Shambuka</a:t>
            </a:r>
            <a:r>
              <a:rPr lang="en-IN" sz="2800" dirty="0"/>
              <a:t> , </a:t>
            </a:r>
            <a:r>
              <a:rPr lang="en-IN" sz="2800" dirty="0" err="1"/>
              <a:t>Nimbu</a:t>
            </a:r>
            <a:r>
              <a:rPr lang="en-IN" sz="2800" dirty="0"/>
              <a:t> </a:t>
            </a:r>
            <a:r>
              <a:rPr lang="en-IN" sz="2800" dirty="0" err="1"/>
              <a:t>Swarasa</a:t>
            </a:r>
            <a:r>
              <a:rPr lang="en-IN" sz="2800" dirty="0"/>
              <a:t> . </a:t>
            </a:r>
          </a:p>
          <a:p>
            <a:r>
              <a:rPr lang="en-IN" sz="2800" b="1" dirty="0" err="1">
                <a:solidFill>
                  <a:srgbClr val="C00000"/>
                </a:solidFill>
              </a:rPr>
              <a:t>Appratus</a:t>
            </a:r>
            <a:r>
              <a:rPr lang="en-IN" sz="2800" b="1" dirty="0">
                <a:solidFill>
                  <a:srgbClr val="C00000"/>
                </a:solidFill>
              </a:rPr>
              <a:t> required </a:t>
            </a:r>
            <a:r>
              <a:rPr lang="en-IN" sz="2800" dirty="0"/>
              <a:t>– </a:t>
            </a:r>
            <a:r>
              <a:rPr lang="en-IN" sz="2800" dirty="0" err="1"/>
              <a:t>Gaja</a:t>
            </a:r>
            <a:r>
              <a:rPr lang="en-IN" sz="2800" dirty="0"/>
              <a:t> puta  .</a:t>
            </a:r>
          </a:p>
          <a:p>
            <a:r>
              <a:rPr lang="en-IN" sz="2800" b="1" dirty="0">
                <a:solidFill>
                  <a:srgbClr val="C00000"/>
                </a:solidFill>
              </a:rPr>
              <a:t>Reference</a:t>
            </a:r>
            <a:r>
              <a:rPr lang="en-IN" sz="2800" dirty="0"/>
              <a:t> – Rasa </a:t>
            </a:r>
            <a:r>
              <a:rPr lang="en-IN" sz="2800" dirty="0" err="1"/>
              <a:t>Tarangini</a:t>
            </a:r>
            <a:r>
              <a:rPr lang="en-IN" sz="2800" dirty="0"/>
              <a:t> ( 12/58 ) .</a:t>
            </a:r>
          </a:p>
          <a:p>
            <a:r>
              <a:rPr lang="en-IN" sz="2800" b="1" dirty="0">
                <a:solidFill>
                  <a:srgbClr val="C00000"/>
                </a:solidFill>
              </a:rPr>
              <a:t>Procedure</a:t>
            </a:r>
            <a:r>
              <a:rPr lang="en-IN" sz="2800" dirty="0"/>
              <a:t> – </a:t>
            </a:r>
            <a:r>
              <a:rPr lang="en-IN" sz="2800" dirty="0" err="1"/>
              <a:t>shambuka</a:t>
            </a:r>
            <a:r>
              <a:rPr lang="en-IN" sz="2800" dirty="0"/>
              <a:t> has been taken in a clay pot with the </a:t>
            </a:r>
            <a:r>
              <a:rPr lang="en-IN" sz="2800" dirty="0" err="1"/>
              <a:t>nimbu</a:t>
            </a:r>
            <a:r>
              <a:rPr lang="en-IN" sz="2800" dirty="0"/>
              <a:t> </a:t>
            </a:r>
            <a:r>
              <a:rPr lang="en-IN" sz="2800" dirty="0" err="1"/>
              <a:t>swarasa</a:t>
            </a:r>
            <a:r>
              <a:rPr lang="en-IN" sz="2800" dirty="0"/>
              <a:t> or any other amla Dravya and has to be boiled for one and half hour to obtain pure </a:t>
            </a:r>
            <a:r>
              <a:rPr lang="en-IN" sz="2800" dirty="0" err="1"/>
              <a:t>shambuka</a:t>
            </a:r>
            <a:r>
              <a:rPr lang="en-IN" sz="2800" dirty="0"/>
              <a:t>  .</a:t>
            </a:r>
          </a:p>
        </p:txBody>
      </p:sp>
    </p:spTree>
    <p:extLst>
      <p:ext uri="{BB962C8B-B14F-4D97-AF65-F5344CB8AC3E}">
        <p14:creationId xmlns:p14="http://schemas.microsoft.com/office/powerpoint/2010/main" xmlns="" val="160789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9A5F94D-8904-72AE-B1BB-754E99FCA603}"/>
              </a:ext>
            </a:extLst>
          </p:cNvPr>
          <p:cNvSpPr>
            <a:spLocks noGrp="1"/>
          </p:cNvSpPr>
          <p:nvPr>
            <p:ph type="title"/>
          </p:nvPr>
        </p:nvSpPr>
        <p:spPr>
          <a:xfrm>
            <a:off x="304800" y="152400"/>
            <a:ext cx="8229600" cy="715962"/>
          </a:xfrm>
        </p:spPr>
        <p:txBody>
          <a:bodyPr>
            <a:normAutofit/>
          </a:bodyPr>
          <a:lstStyle/>
          <a:p>
            <a:r>
              <a:rPr lang="en-IN" sz="3200" dirty="0">
                <a:solidFill>
                  <a:schemeClr val="bg1"/>
                </a:solidFill>
                <a:latin typeface="Algerian" panose="04020705040A02060702" pitchFamily="82" charset="0"/>
              </a:rPr>
              <a:t>MARANA (PROCESSING) OF SHAMBUKA</a:t>
            </a:r>
          </a:p>
        </p:txBody>
      </p:sp>
      <p:sp>
        <p:nvSpPr>
          <p:cNvPr id="4" name="TextBox 3">
            <a:extLst>
              <a:ext uri="{FF2B5EF4-FFF2-40B4-BE49-F238E27FC236}">
                <a16:creationId xmlns:a16="http://schemas.microsoft.com/office/drawing/2014/main" xmlns="" id="{27676D48-F50A-44BA-445B-2AF258F29238}"/>
              </a:ext>
            </a:extLst>
          </p:cNvPr>
          <p:cNvSpPr txBox="1"/>
          <p:nvPr/>
        </p:nvSpPr>
        <p:spPr>
          <a:xfrm>
            <a:off x="316832" y="1524000"/>
            <a:ext cx="8305800" cy="3385542"/>
          </a:xfrm>
          <a:prstGeom prst="rect">
            <a:avLst/>
          </a:prstGeom>
          <a:noFill/>
        </p:spPr>
        <p:txBody>
          <a:bodyPr wrap="square" rtlCol="0">
            <a:spAutoFit/>
          </a:bodyPr>
          <a:lstStyle/>
          <a:p>
            <a:r>
              <a:rPr lang="en-IN" sz="2800" b="1" dirty="0">
                <a:solidFill>
                  <a:srgbClr val="C00000"/>
                </a:solidFill>
              </a:rPr>
              <a:t>Materials Required </a:t>
            </a:r>
            <a:r>
              <a:rPr lang="en-IN" sz="2800" dirty="0"/>
              <a:t>– Shuddha </a:t>
            </a:r>
            <a:r>
              <a:rPr lang="en-IN" sz="2800" dirty="0" err="1"/>
              <a:t>shambuka</a:t>
            </a:r>
            <a:r>
              <a:rPr lang="en-IN" sz="2800" dirty="0"/>
              <a:t> , Kumari </a:t>
            </a:r>
            <a:r>
              <a:rPr lang="en-IN" sz="2800" dirty="0" err="1"/>
              <a:t>swrasa</a:t>
            </a:r>
            <a:r>
              <a:rPr lang="en-IN" sz="2800" dirty="0"/>
              <a:t> </a:t>
            </a:r>
          </a:p>
          <a:p>
            <a:r>
              <a:rPr lang="en-IN" sz="2800" b="1" dirty="0">
                <a:solidFill>
                  <a:srgbClr val="C00000"/>
                </a:solidFill>
              </a:rPr>
              <a:t>Apparatus</a:t>
            </a:r>
            <a:r>
              <a:rPr lang="en-IN" sz="2800" dirty="0"/>
              <a:t> – </a:t>
            </a:r>
            <a:r>
              <a:rPr lang="en-IN" sz="2800" dirty="0" err="1"/>
              <a:t>Gaja</a:t>
            </a:r>
            <a:r>
              <a:rPr lang="en-IN" sz="2800" dirty="0"/>
              <a:t> Puta </a:t>
            </a:r>
          </a:p>
          <a:p>
            <a:r>
              <a:rPr lang="en-IN" sz="2800" b="1" dirty="0">
                <a:solidFill>
                  <a:srgbClr val="C00000"/>
                </a:solidFill>
              </a:rPr>
              <a:t>Procedure</a:t>
            </a:r>
            <a:r>
              <a:rPr lang="en-IN" sz="2800" dirty="0"/>
              <a:t> – </a:t>
            </a:r>
            <a:r>
              <a:rPr lang="en-IN" sz="2800" dirty="0" err="1"/>
              <a:t>Shambuka</a:t>
            </a:r>
            <a:r>
              <a:rPr lang="en-IN" sz="2800" dirty="0"/>
              <a:t> has to be triturated with kumari </a:t>
            </a:r>
            <a:r>
              <a:rPr lang="en-IN" sz="2800" dirty="0" err="1"/>
              <a:t>swrasa</a:t>
            </a:r>
            <a:r>
              <a:rPr lang="en-IN" sz="2800" dirty="0"/>
              <a:t> and then it has to be sun dried and after that </a:t>
            </a:r>
            <a:r>
              <a:rPr lang="en-IN" sz="2800" dirty="0" err="1"/>
              <a:t>gaja</a:t>
            </a:r>
            <a:r>
              <a:rPr lang="en-IN" sz="2800" dirty="0"/>
              <a:t> puta has to apply to complete </a:t>
            </a:r>
            <a:r>
              <a:rPr lang="en-IN" sz="2800" dirty="0" err="1"/>
              <a:t>tha</a:t>
            </a:r>
            <a:r>
              <a:rPr lang="en-IN" sz="2800" dirty="0"/>
              <a:t> </a:t>
            </a:r>
            <a:r>
              <a:rPr lang="en-IN" sz="2800" dirty="0" err="1"/>
              <a:t>marana</a:t>
            </a:r>
            <a:r>
              <a:rPr lang="en-IN" sz="2800" dirty="0"/>
              <a:t> of </a:t>
            </a:r>
            <a:r>
              <a:rPr lang="en-IN" sz="2800" dirty="0" err="1"/>
              <a:t>shambuka</a:t>
            </a:r>
            <a:r>
              <a:rPr lang="en-IN" sz="2800" dirty="0"/>
              <a:t> and to obtain the Bhasma . </a:t>
            </a:r>
          </a:p>
          <a:p>
            <a:endParaRPr lang="en-IN" dirty="0"/>
          </a:p>
        </p:txBody>
      </p:sp>
    </p:spTree>
    <p:extLst>
      <p:ext uri="{BB962C8B-B14F-4D97-AF65-F5344CB8AC3E}">
        <p14:creationId xmlns:p14="http://schemas.microsoft.com/office/powerpoint/2010/main" xmlns="" val="2852197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DE4E989-A9A7-3CCC-B600-437ECBBE3FC4}"/>
              </a:ext>
            </a:extLst>
          </p:cNvPr>
          <p:cNvSpPr>
            <a:spLocks noGrp="1"/>
          </p:cNvSpPr>
          <p:nvPr>
            <p:ph type="ctrTitle"/>
          </p:nvPr>
        </p:nvSpPr>
        <p:spPr>
          <a:xfrm>
            <a:off x="228600" y="-76200"/>
            <a:ext cx="8229600" cy="762000"/>
          </a:xfrm>
        </p:spPr>
        <p:txBody>
          <a:bodyPr/>
          <a:lstStyle/>
          <a:p>
            <a:r>
              <a:rPr lang="en-IN" dirty="0" err="1">
                <a:solidFill>
                  <a:schemeClr val="bg1"/>
                </a:solidFill>
                <a:latin typeface="Algerian" panose="04020705040A02060702" pitchFamily="82" charset="0"/>
              </a:rPr>
              <a:t>samudraphena</a:t>
            </a:r>
            <a:endParaRPr lang="en-IN" dirty="0">
              <a:solidFill>
                <a:schemeClr val="bg1"/>
              </a:solidFill>
              <a:latin typeface="Algerian" panose="04020705040A02060702" pitchFamily="82" charset="0"/>
            </a:endParaRPr>
          </a:p>
        </p:txBody>
      </p:sp>
      <p:sp>
        <p:nvSpPr>
          <p:cNvPr id="5" name="Subtitle 4">
            <a:extLst>
              <a:ext uri="{FF2B5EF4-FFF2-40B4-BE49-F238E27FC236}">
                <a16:creationId xmlns:a16="http://schemas.microsoft.com/office/drawing/2014/main" xmlns="" id="{2C785DD0-A166-EAFC-ADFC-C6EE0DD90741}"/>
              </a:ext>
            </a:extLst>
          </p:cNvPr>
          <p:cNvSpPr>
            <a:spLocks noGrp="1"/>
          </p:cNvSpPr>
          <p:nvPr>
            <p:ph type="subTitle" idx="1"/>
          </p:nvPr>
        </p:nvSpPr>
        <p:spPr>
          <a:xfrm>
            <a:off x="76200" y="4724400"/>
            <a:ext cx="8686800" cy="1805539"/>
          </a:xfrm>
        </p:spPr>
        <p:txBody>
          <a:bodyPr>
            <a:normAutofit fontScale="85000" lnSpcReduction="20000"/>
          </a:bodyPr>
          <a:lstStyle/>
          <a:p>
            <a:pPr marL="457200" indent="-457200" algn="l">
              <a:buFont typeface="Wingdings" panose="05000000000000000000" pitchFamily="2" charset="2"/>
              <a:buChar char="v"/>
            </a:pPr>
            <a:r>
              <a:rPr lang="en-IN" b="1" i="1" dirty="0">
                <a:solidFill>
                  <a:srgbClr val="FF0000"/>
                </a:solidFill>
              </a:rPr>
              <a:t>Name</a:t>
            </a:r>
            <a:r>
              <a:rPr lang="en-IN" dirty="0"/>
              <a:t> –</a:t>
            </a:r>
            <a:r>
              <a:rPr lang="en-IN" dirty="0" err="1"/>
              <a:t>Samudraphena</a:t>
            </a:r>
            <a:r>
              <a:rPr lang="en-IN" dirty="0"/>
              <a:t> </a:t>
            </a:r>
          </a:p>
          <a:p>
            <a:pPr marL="457200" indent="-457200" algn="l">
              <a:buFont typeface="Wingdings" panose="05000000000000000000" pitchFamily="2" charset="2"/>
              <a:buChar char="v"/>
            </a:pPr>
            <a:r>
              <a:rPr lang="en-IN" b="1" i="1" dirty="0">
                <a:solidFill>
                  <a:srgbClr val="FF0000"/>
                </a:solidFill>
              </a:rPr>
              <a:t>Group</a:t>
            </a:r>
            <a:r>
              <a:rPr lang="en-IN" dirty="0"/>
              <a:t> –Sudha </a:t>
            </a:r>
            <a:r>
              <a:rPr lang="en-IN" dirty="0" err="1"/>
              <a:t>varga</a:t>
            </a:r>
            <a:r>
              <a:rPr lang="en-IN" dirty="0"/>
              <a:t> </a:t>
            </a:r>
          </a:p>
          <a:p>
            <a:pPr marL="457200" indent="-457200" algn="l">
              <a:buFont typeface="Wingdings" panose="05000000000000000000" pitchFamily="2" charset="2"/>
              <a:buChar char="v"/>
            </a:pPr>
            <a:r>
              <a:rPr lang="en-IN" b="1" i="1" dirty="0">
                <a:solidFill>
                  <a:srgbClr val="FF0000"/>
                </a:solidFill>
              </a:rPr>
              <a:t>English name </a:t>
            </a:r>
            <a:r>
              <a:rPr lang="en-IN" dirty="0"/>
              <a:t>–Cuttle fish bone</a:t>
            </a:r>
          </a:p>
          <a:p>
            <a:pPr marL="457200" indent="-457200" algn="l">
              <a:buFont typeface="Wingdings" panose="05000000000000000000" pitchFamily="2" charset="2"/>
              <a:buChar char="v"/>
            </a:pPr>
            <a:r>
              <a:rPr lang="en-IN" b="1" i="1" dirty="0">
                <a:solidFill>
                  <a:srgbClr val="FF0000"/>
                </a:solidFill>
              </a:rPr>
              <a:t>Synonyms</a:t>
            </a:r>
            <a:r>
              <a:rPr lang="en-IN" dirty="0"/>
              <a:t> –</a:t>
            </a:r>
            <a:r>
              <a:rPr lang="en-IN" dirty="0" err="1"/>
              <a:t>Samudraphena,Phena</a:t>
            </a:r>
            <a:r>
              <a:rPr lang="en-IN" dirty="0"/>
              <a:t> ,</a:t>
            </a:r>
            <a:r>
              <a:rPr lang="en-IN" dirty="0" err="1"/>
              <a:t>Saphena</a:t>
            </a:r>
            <a:r>
              <a:rPr lang="en-IN" dirty="0"/>
              <a:t>, </a:t>
            </a:r>
            <a:r>
              <a:rPr lang="en-IN" dirty="0" err="1"/>
              <a:t>Phenaka</a:t>
            </a:r>
            <a:r>
              <a:rPr lang="en-IN" dirty="0"/>
              <a:t> , </a:t>
            </a:r>
            <a:r>
              <a:rPr lang="en-IN" dirty="0" err="1"/>
              <a:t>Abdhiphena</a:t>
            </a:r>
            <a:r>
              <a:rPr lang="en-IN" dirty="0"/>
              <a:t> </a:t>
            </a:r>
          </a:p>
          <a:p>
            <a:pPr algn="l"/>
            <a:endParaRPr lang="en-IN" dirty="0"/>
          </a:p>
          <a:p>
            <a:pPr marL="457200" indent="-457200" algn="l">
              <a:buFont typeface="Wingdings" panose="05000000000000000000" pitchFamily="2" charset="2"/>
              <a:buChar char="v"/>
            </a:pPr>
            <a:endParaRPr lang="en-IN" dirty="0"/>
          </a:p>
        </p:txBody>
      </p:sp>
      <p:pic>
        <p:nvPicPr>
          <p:cNvPr id="7" name="Picture 6">
            <a:extLst>
              <a:ext uri="{FF2B5EF4-FFF2-40B4-BE49-F238E27FC236}">
                <a16:creationId xmlns:a16="http://schemas.microsoft.com/office/drawing/2014/main" xmlns="" id="{07DCC2E1-5CAE-DA43-F796-3AEE67A74C5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0600" y="685800"/>
            <a:ext cx="6400800" cy="3505200"/>
          </a:xfrm>
          <a:prstGeom prst="rect">
            <a:avLst/>
          </a:prstGeom>
        </p:spPr>
      </p:pic>
    </p:spTree>
    <p:extLst>
      <p:ext uri="{BB962C8B-B14F-4D97-AF65-F5344CB8AC3E}">
        <p14:creationId xmlns:p14="http://schemas.microsoft.com/office/powerpoint/2010/main" xmlns="" val="175798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31EEAD7-965E-794E-7884-16240AD4689C}"/>
              </a:ext>
            </a:extLst>
          </p:cNvPr>
          <p:cNvSpPr txBox="1"/>
          <p:nvPr/>
        </p:nvSpPr>
        <p:spPr>
          <a:xfrm>
            <a:off x="609600" y="762000"/>
            <a:ext cx="7848600" cy="5262979"/>
          </a:xfrm>
          <a:prstGeom prst="rect">
            <a:avLst/>
          </a:prstGeom>
          <a:noFill/>
        </p:spPr>
        <p:txBody>
          <a:bodyPr wrap="square" rtlCol="0">
            <a:spAutoFit/>
          </a:bodyPr>
          <a:lstStyle/>
          <a:p>
            <a:pPr marL="457200" indent="-457200">
              <a:buFont typeface="Wingdings" panose="05000000000000000000" pitchFamily="2" charset="2"/>
              <a:buChar char="Ø"/>
            </a:pPr>
            <a:r>
              <a:rPr lang="en-IN" sz="2800" dirty="0"/>
              <a:t> </a:t>
            </a:r>
            <a:r>
              <a:rPr lang="en-IN" sz="2800" dirty="0" err="1"/>
              <a:t>Bhasmas</a:t>
            </a:r>
            <a:r>
              <a:rPr lang="en-IN" sz="2800" dirty="0"/>
              <a:t> of Sudha </a:t>
            </a:r>
            <a:r>
              <a:rPr lang="en-IN" sz="2800" dirty="0" err="1"/>
              <a:t>vargiya</a:t>
            </a:r>
            <a:r>
              <a:rPr lang="en-IN" sz="2800" dirty="0"/>
              <a:t> </a:t>
            </a:r>
            <a:r>
              <a:rPr lang="en-IN" sz="2800" dirty="0" err="1"/>
              <a:t>Dravyas</a:t>
            </a:r>
            <a:r>
              <a:rPr lang="en-IN" sz="2800" dirty="0"/>
              <a:t> have attained importance in prevention and cure of conditions such as -</a:t>
            </a:r>
          </a:p>
          <a:p>
            <a:pPr marL="457200" indent="-457200">
              <a:buFont typeface="Wingdings" panose="05000000000000000000" pitchFamily="2" charset="2"/>
              <a:buChar char="Ø"/>
            </a:pPr>
            <a:r>
              <a:rPr lang="en-IN" sz="2800" dirty="0" err="1"/>
              <a:t>AmlaPitta</a:t>
            </a:r>
            <a:r>
              <a:rPr lang="en-IN" sz="2800" dirty="0"/>
              <a:t> (hyperacidity)</a:t>
            </a:r>
          </a:p>
          <a:p>
            <a:pPr marL="457200" indent="-457200">
              <a:buFont typeface="Wingdings" panose="05000000000000000000" pitchFamily="2" charset="2"/>
              <a:buChar char="Ø"/>
            </a:pPr>
            <a:r>
              <a:rPr lang="en-IN" sz="2800" dirty="0"/>
              <a:t> </a:t>
            </a:r>
            <a:r>
              <a:rPr lang="en-IN" sz="2800" dirty="0" err="1"/>
              <a:t>Grahani</a:t>
            </a:r>
            <a:r>
              <a:rPr lang="en-IN" sz="2800" dirty="0"/>
              <a:t> (IBS)</a:t>
            </a:r>
          </a:p>
          <a:p>
            <a:pPr marL="457200" indent="-457200">
              <a:buFont typeface="Wingdings" panose="05000000000000000000" pitchFamily="2" charset="2"/>
              <a:buChar char="Ø"/>
            </a:pPr>
            <a:r>
              <a:rPr lang="en-IN" sz="2800" dirty="0"/>
              <a:t> </a:t>
            </a:r>
            <a:r>
              <a:rPr lang="en-IN" sz="2800" dirty="0" err="1"/>
              <a:t>Annadrava</a:t>
            </a:r>
            <a:r>
              <a:rPr lang="en-IN" sz="2800" dirty="0"/>
              <a:t> </a:t>
            </a:r>
            <a:r>
              <a:rPr lang="en-IN" sz="2800" dirty="0" err="1"/>
              <a:t>shula</a:t>
            </a:r>
            <a:r>
              <a:rPr lang="en-IN" sz="2800" dirty="0"/>
              <a:t> (Gastric ulcer) </a:t>
            </a:r>
          </a:p>
          <a:p>
            <a:pPr marL="457200" indent="-457200">
              <a:buFont typeface="Wingdings" panose="05000000000000000000" pitchFamily="2" charset="2"/>
              <a:buChar char="Ø"/>
            </a:pPr>
            <a:r>
              <a:rPr lang="en-IN" sz="2800" dirty="0" err="1"/>
              <a:t>Parinaam</a:t>
            </a:r>
            <a:r>
              <a:rPr lang="en-IN" sz="2800" dirty="0"/>
              <a:t> </a:t>
            </a:r>
            <a:r>
              <a:rPr lang="en-IN" sz="2800" dirty="0" err="1"/>
              <a:t>shula</a:t>
            </a:r>
            <a:r>
              <a:rPr lang="en-IN" sz="2800" dirty="0"/>
              <a:t> (Duodenal ulcer)</a:t>
            </a:r>
          </a:p>
          <a:p>
            <a:pPr marL="457200" indent="-457200">
              <a:buFont typeface="Wingdings" panose="05000000000000000000" pitchFamily="2" charset="2"/>
              <a:buChar char="Ø"/>
            </a:pPr>
            <a:r>
              <a:rPr lang="en-IN" sz="2800" dirty="0"/>
              <a:t> </a:t>
            </a:r>
            <a:r>
              <a:rPr lang="en-IN" sz="2800" dirty="0" err="1"/>
              <a:t>Atisara</a:t>
            </a:r>
            <a:r>
              <a:rPr lang="en-IN" sz="2800" dirty="0"/>
              <a:t> (</a:t>
            </a:r>
            <a:r>
              <a:rPr lang="en-IN" sz="2800" dirty="0" err="1"/>
              <a:t>Diarrhea</a:t>
            </a:r>
            <a:r>
              <a:rPr lang="en-IN" sz="2800" dirty="0"/>
              <a:t>) etc</a:t>
            </a:r>
          </a:p>
          <a:p>
            <a:pPr marL="457200" indent="-457200">
              <a:buFont typeface="Wingdings" panose="05000000000000000000" pitchFamily="2" charset="2"/>
              <a:buChar char="Ø"/>
            </a:pPr>
            <a:r>
              <a:rPr lang="en-IN" sz="2800" dirty="0"/>
              <a:t> </a:t>
            </a:r>
            <a:r>
              <a:rPr lang="en-IN" sz="2800" dirty="0" err="1"/>
              <a:t>Bhasmas</a:t>
            </a:r>
            <a:r>
              <a:rPr lang="en-IN" sz="2800" dirty="0"/>
              <a:t> are considered as nano medicine in Ayurveda which is therapeutically very potent in small dose, quick acting and without specific taste</a:t>
            </a:r>
          </a:p>
        </p:txBody>
      </p:sp>
    </p:spTree>
    <p:extLst>
      <p:ext uri="{BB962C8B-B14F-4D97-AF65-F5344CB8AC3E}">
        <p14:creationId xmlns:p14="http://schemas.microsoft.com/office/powerpoint/2010/main" xmlns="" val="663898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629AC86-FCE4-7B36-1702-F0CE93C6BD39}"/>
              </a:ext>
            </a:extLst>
          </p:cNvPr>
          <p:cNvSpPr txBox="1"/>
          <p:nvPr/>
        </p:nvSpPr>
        <p:spPr>
          <a:xfrm>
            <a:off x="609600" y="457200"/>
            <a:ext cx="8229600" cy="5262979"/>
          </a:xfrm>
          <a:prstGeom prst="rect">
            <a:avLst/>
          </a:prstGeom>
          <a:noFill/>
        </p:spPr>
        <p:txBody>
          <a:bodyPr wrap="square" rtlCol="0">
            <a:spAutoFit/>
          </a:bodyPr>
          <a:lstStyle/>
          <a:p>
            <a:pPr marL="457200" indent="-457200">
              <a:buFont typeface="Wingdings" panose="05000000000000000000" pitchFamily="2" charset="2"/>
              <a:buChar char="v"/>
            </a:pPr>
            <a:r>
              <a:rPr lang="en-US" sz="2400" b="1" dirty="0">
                <a:solidFill>
                  <a:srgbClr val="C00000"/>
                </a:solidFill>
              </a:rPr>
              <a:t>Properties</a:t>
            </a:r>
            <a:r>
              <a:rPr lang="en-US" sz="2400" dirty="0">
                <a:solidFill>
                  <a:srgbClr val="C00000"/>
                </a:solidFill>
              </a:rPr>
              <a:t> </a:t>
            </a:r>
            <a:r>
              <a:rPr lang="en-US" sz="2400" dirty="0"/>
              <a:t>– Shuddha </a:t>
            </a:r>
            <a:r>
              <a:rPr lang="en-US" sz="2400" dirty="0" err="1"/>
              <a:t>samudraphena</a:t>
            </a:r>
            <a:r>
              <a:rPr lang="en-US" sz="2400" dirty="0"/>
              <a:t> will have Kashaya rasa and  </a:t>
            </a:r>
            <a:r>
              <a:rPr lang="en-US" sz="2400" dirty="0" err="1"/>
              <a:t>sheeta</a:t>
            </a:r>
            <a:r>
              <a:rPr lang="en-US" sz="2400" dirty="0"/>
              <a:t> </a:t>
            </a:r>
            <a:r>
              <a:rPr lang="en-US" sz="2400" dirty="0" err="1"/>
              <a:t>virya</a:t>
            </a:r>
            <a:r>
              <a:rPr lang="en-US" sz="2400" dirty="0"/>
              <a:t>.</a:t>
            </a:r>
            <a:endParaRPr lang="en-IN" sz="2400" dirty="0"/>
          </a:p>
          <a:p>
            <a:pPr marL="457200" indent="-457200" algn="l">
              <a:buFont typeface="Wingdings" panose="05000000000000000000" pitchFamily="2" charset="2"/>
              <a:buChar char="v"/>
            </a:pPr>
            <a:endParaRPr lang="en-IN" sz="2400" dirty="0"/>
          </a:p>
          <a:p>
            <a:pPr marL="342900" indent="-342900" algn="l">
              <a:buFont typeface="Wingdings" panose="05000000000000000000" pitchFamily="2" charset="2"/>
              <a:buChar char="v"/>
            </a:pPr>
            <a:r>
              <a:rPr lang="en-IN" sz="2400" b="1" dirty="0" err="1">
                <a:solidFill>
                  <a:srgbClr val="C00000"/>
                </a:solidFill>
              </a:rPr>
              <a:t>Discription</a:t>
            </a:r>
            <a:r>
              <a:rPr lang="en-IN" sz="2400" b="1" dirty="0">
                <a:solidFill>
                  <a:srgbClr val="C00000"/>
                </a:solidFill>
              </a:rPr>
              <a:t> in Samhita - </a:t>
            </a:r>
            <a:r>
              <a:rPr lang="en-IN" sz="2400" b="1" dirty="0"/>
              <a:t>I</a:t>
            </a:r>
            <a:r>
              <a:rPr lang="en-IN" sz="2400" dirty="0"/>
              <a:t>t has been prescribed for various aliment in </a:t>
            </a:r>
            <a:r>
              <a:rPr lang="en-IN" sz="2400" dirty="0" err="1"/>
              <a:t>allmost</a:t>
            </a:r>
            <a:r>
              <a:rPr lang="en-IN" sz="2400" dirty="0"/>
              <a:t> all major classics (</a:t>
            </a:r>
            <a:r>
              <a:rPr lang="en-IN" sz="2400" dirty="0" err="1"/>
              <a:t>samhitas</a:t>
            </a:r>
            <a:r>
              <a:rPr lang="en-IN" sz="2400" dirty="0"/>
              <a:t>) .</a:t>
            </a:r>
          </a:p>
          <a:p>
            <a:pPr marL="457200" indent="-457200" algn="l">
              <a:buFont typeface="Wingdings" panose="05000000000000000000" pitchFamily="2" charset="2"/>
              <a:buChar char="v"/>
            </a:pPr>
            <a:endParaRPr lang="en-IN" sz="2400" dirty="0"/>
          </a:p>
          <a:p>
            <a:pPr marL="342900" indent="-342900" algn="l">
              <a:buFont typeface="Wingdings" panose="05000000000000000000" pitchFamily="2" charset="2"/>
              <a:buChar char="v"/>
            </a:pPr>
            <a:r>
              <a:rPr lang="en-IN" sz="2400" dirty="0"/>
              <a:t>Where as </a:t>
            </a:r>
            <a:r>
              <a:rPr lang="en-IN" sz="2400" dirty="0" err="1"/>
              <a:t>Sushuruta</a:t>
            </a:r>
            <a:r>
              <a:rPr lang="en-IN" sz="2400" dirty="0"/>
              <a:t> has </a:t>
            </a:r>
            <a:r>
              <a:rPr lang="en-IN" sz="2400" dirty="0" err="1"/>
              <a:t>reffered</a:t>
            </a:r>
            <a:r>
              <a:rPr lang="en-IN" sz="2400" dirty="0"/>
              <a:t> it at several </a:t>
            </a:r>
            <a:r>
              <a:rPr lang="en-IN" sz="2400" dirty="0" err="1"/>
              <a:t>placec</a:t>
            </a:r>
            <a:r>
              <a:rPr lang="en-IN" sz="2400" dirty="0"/>
              <a:t> .</a:t>
            </a:r>
          </a:p>
          <a:p>
            <a:pPr algn="l"/>
            <a:r>
              <a:rPr lang="en-IN" sz="2400" dirty="0"/>
              <a:t> </a:t>
            </a:r>
          </a:p>
          <a:p>
            <a:pPr marL="457200" indent="-457200" algn="l">
              <a:buFont typeface="Wingdings" panose="05000000000000000000" pitchFamily="2" charset="2"/>
              <a:buChar char="v"/>
            </a:pPr>
            <a:r>
              <a:rPr lang="en-IN" sz="2400" dirty="0"/>
              <a:t>For arresting the excessive bleeding (S.S 14/36) .</a:t>
            </a:r>
          </a:p>
          <a:p>
            <a:pPr marL="457200" indent="-457200" algn="l">
              <a:buFont typeface="Wingdings" panose="05000000000000000000" pitchFamily="2" charset="2"/>
              <a:buChar char="v"/>
            </a:pPr>
            <a:endParaRPr lang="en-IN" sz="2400" dirty="0"/>
          </a:p>
          <a:p>
            <a:pPr marL="457200" indent="-457200" algn="l">
              <a:buFont typeface="Wingdings" panose="05000000000000000000" pitchFamily="2" charset="2"/>
              <a:buChar char="v"/>
            </a:pPr>
            <a:r>
              <a:rPr lang="en-IN" sz="2400" dirty="0"/>
              <a:t>Treatment of </a:t>
            </a:r>
            <a:r>
              <a:rPr lang="en-IN" sz="2400" dirty="0" err="1"/>
              <a:t>Kustha</a:t>
            </a:r>
            <a:r>
              <a:rPr lang="en-IN" sz="2400" dirty="0"/>
              <a:t> in the form of </a:t>
            </a:r>
            <a:r>
              <a:rPr lang="en-IN" sz="2400" dirty="0" err="1"/>
              <a:t>lepa</a:t>
            </a:r>
            <a:r>
              <a:rPr lang="en-IN" sz="2400" dirty="0"/>
              <a:t> (</a:t>
            </a:r>
            <a:r>
              <a:rPr lang="en-IN" sz="2400" dirty="0" err="1"/>
              <a:t>S.Chi</a:t>
            </a:r>
            <a:r>
              <a:rPr lang="en-IN" sz="2400" dirty="0"/>
              <a:t>. 9/10) .</a:t>
            </a:r>
          </a:p>
          <a:p>
            <a:pPr marL="457200" indent="-457200" algn="l">
              <a:buFont typeface="Wingdings" panose="05000000000000000000" pitchFamily="2" charset="2"/>
              <a:buChar char="v"/>
            </a:pPr>
            <a:endParaRPr lang="en-IN" sz="2400" dirty="0"/>
          </a:p>
          <a:p>
            <a:pPr marL="457200" indent="-457200" algn="l">
              <a:buFont typeface="Wingdings" panose="05000000000000000000" pitchFamily="2" charset="2"/>
              <a:buChar char="v"/>
            </a:pPr>
            <a:r>
              <a:rPr lang="en-IN" sz="2400" dirty="0"/>
              <a:t>As one of the ingredient in </a:t>
            </a:r>
            <a:r>
              <a:rPr lang="en-IN" sz="2400" dirty="0" err="1"/>
              <a:t>churnanjana</a:t>
            </a:r>
            <a:r>
              <a:rPr lang="en-IN" sz="2400" dirty="0"/>
              <a:t> in the treatment of </a:t>
            </a:r>
            <a:r>
              <a:rPr lang="en-IN" sz="2400" dirty="0" err="1"/>
              <a:t>shula</a:t>
            </a:r>
            <a:r>
              <a:rPr lang="en-IN" sz="2400" dirty="0"/>
              <a:t> (S .UT 12/51)</a:t>
            </a:r>
          </a:p>
        </p:txBody>
      </p:sp>
    </p:spTree>
    <p:extLst>
      <p:ext uri="{BB962C8B-B14F-4D97-AF65-F5344CB8AC3E}">
        <p14:creationId xmlns:p14="http://schemas.microsoft.com/office/powerpoint/2010/main" xmlns="" val="3373532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29AB8-BD51-D0F2-E6E2-78097D7B3D40}"/>
              </a:ext>
            </a:extLst>
          </p:cNvPr>
          <p:cNvSpPr>
            <a:spLocks noGrp="1"/>
          </p:cNvSpPr>
          <p:nvPr>
            <p:ph type="ctrTitle"/>
          </p:nvPr>
        </p:nvSpPr>
        <p:spPr>
          <a:xfrm>
            <a:off x="304800" y="381000"/>
            <a:ext cx="8229600" cy="581525"/>
          </a:xfrm>
        </p:spPr>
        <p:txBody>
          <a:bodyPr>
            <a:normAutofit/>
          </a:bodyPr>
          <a:lstStyle/>
          <a:p>
            <a:r>
              <a:rPr lang="en-IN" sz="3600" dirty="0">
                <a:solidFill>
                  <a:schemeClr val="bg1"/>
                </a:solidFill>
                <a:latin typeface="Algerian" panose="04020705040A02060702" pitchFamily="82" charset="0"/>
              </a:rPr>
              <a:t>SHODHANA of </a:t>
            </a:r>
            <a:r>
              <a:rPr lang="en-IN" sz="3600" dirty="0" err="1">
                <a:solidFill>
                  <a:schemeClr val="bg1"/>
                </a:solidFill>
                <a:latin typeface="Algerian" panose="04020705040A02060702" pitchFamily="82" charset="0"/>
              </a:rPr>
              <a:t>samudraphena</a:t>
            </a:r>
            <a:r>
              <a:rPr lang="en-IN" sz="3600" dirty="0">
                <a:solidFill>
                  <a:schemeClr val="bg1"/>
                </a:solidFill>
                <a:latin typeface="Algerian" panose="04020705040A02060702" pitchFamily="82" charset="0"/>
              </a:rPr>
              <a:t> </a:t>
            </a:r>
          </a:p>
        </p:txBody>
      </p:sp>
      <p:sp>
        <p:nvSpPr>
          <p:cNvPr id="3" name="Subtitle 2">
            <a:extLst>
              <a:ext uri="{FF2B5EF4-FFF2-40B4-BE49-F238E27FC236}">
                <a16:creationId xmlns:a16="http://schemas.microsoft.com/office/drawing/2014/main" xmlns="" id="{744D8C32-9576-6677-2279-73D083861CB1}"/>
              </a:ext>
            </a:extLst>
          </p:cNvPr>
          <p:cNvSpPr>
            <a:spLocks noGrp="1"/>
          </p:cNvSpPr>
          <p:nvPr>
            <p:ph type="subTitle" idx="1"/>
          </p:nvPr>
        </p:nvSpPr>
        <p:spPr>
          <a:xfrm>
            <a:off x="152400" y="1295400"/>
            <a:ext cx="8686800" cy="1752600"/>
          </a:xfrm>
        </p:spPr>
        <p:txBody>
          <a:bodyPr>
            <a:noAutofit/>
          </a:bodyPr>
          <a:lstStyle/>
          <a:p>
            <a:pPr marL="457200" indent="-457200" algn="l">
              <a:buFont typeface="Wingdings" panose="05000000000000000000" pitchFamily="2" charset="2"/>
              <a:buChar char="v"/>
            </a:pPr>
            <a:r>
              <a:rPr lang="en-IN" b="1" dirty="0" err="1">
                <a:solidFill>
                  <a:srgbClr val="C00000"/>
                </a:solidFill>
              </a:rPr>
              <a:t>Shodhana</a:t>
            </a:r>
            <a:r>
              <a:rPr lang="en-IN" b="1" dirty="0">
                <a:solidFill>
                  <a:srgbClr val="C00000"/>
                </a:solidFill>
              </a:rPr>
              <a:t> Methods- </a:t>
            </a:r>
            <a:r>
              <a:rPr lang="en-IN" dirty="0"/>
              <a:t>Bhavana </a:t>
            </a:r>
          </a:p>
          <a:p>
            <a:pPr marL="457200" indent="-457200" algn="l">
              <a:buFont typeface="Wingdings" panose="05000000000000000000" pitchFamily="2" charset="2"/>
              <a:buChar char="v"/>
            </a:pPr>
            <a:r>
              <a:rPr lang="en-IN" b="1" dirty="0">
                <a:solidFill>
                  <a:srgbClr val="C00000"/>
                </a:solidFill>
              </a:rPr>
              <a:t>Material </a:t>
            </a:r>
            <a:r>
              <a:rPr lang="en-IN" b="1" dirty="0" err="1">
                <a:solidFill>
                  <a:srgbClr val="C00000"/>
                </a:solidFill>
              </a:rPr>
              <a:t>requird</a:t>
            </a:r>
            <a:r>
              <a:rPr lang="en-IN" b="1" dirty="0">
                <a:solidFill>
                  <a:srgbClr val="C00000"/>
                </a:solidFill>
              </a:rPr>
              <a:t> </a:t>
            </a:r>
            <a:r>
              <a:rPr lang="en-IN" dirty="0"/>
              <a:t>– Samudra </a:t>
            </a:r>
            <a:r>
              <a:rPr lang="en-IN" dirty="0" err="1"/>
              <a:t>phena</a:t>
            </a:r>
            <a:r>
              <a:rPr lang="en-IN" dirty="0"/>
              <a:t> ,</a:t>
            </a:r>
            <a:r>
              <a:rPr lang="en-IN" dirty="0" err="1"/>
              <a:t>Nimbu</a:t>
            </a:r>
            <a:r>
              <a:rPr lang="en-IN" dirty="0"/>
              <a:t> </a:t>
            </a:r>
            <a:r>
              <a:rPr lang="en-IN" dirty="0" err="1"/>
              <a:t>Swaras</a:t>
            </a:r>
            <a:r>
              <a:rPr lang="en-IN" dirty="0"/>
              <a:t> </a:t>
            </a:r>
          </a:p>
          <a:p>
            <a:pPr marL="457200" indent="-457200" algn="l">
              <a:buFont typeface="Wingdings" panose="05000000000000000000" pitchFamily="2" charset="2"/>
              <a:buChar char="v"/>
            </a:pPr>
            <a:r>
              <a:rPr lang="en-IN" b="1" dirty="0">
                <a:solidFill>
                  <a:srgbClr val="C00000"/>
                </a:solidFill>
              </a:rPr>
              <a:t>Apparatus required </a:t>
            </a:r>
            <a:r>
              <a:rPr lang="en-IN" dirty="0"/>
              <a:t>–</a:t>
            </a:r>
            <a:r>
              <a:rPr lang="en-IN" dirty="0" err="1"/>
              <a:t>Khalva</a:t>
            </a:r>
            <a:r>
              <a:rPr lang="en-IN" dirty="0"/>
              <a:t> Yantra </a:t>
            </a:r>
          </a:p>
          <a:p>
            <a:pPr marL="457200" indent="-457200" algn="l">
              <a:buFont typeface="Wingdings" panose="05000000000000000000" pitchFamily="2" charset="2"/>
              <a:buChar char="v"/>
            </a:pPr>
            <a:r>
              <a:rPr lang="en-IN" b="1" dirty="0">
                <a:solidFill>
                  <a:srgbClr val="C00000"/>
                </a:solidFill>
              </a:rPr>
              <a:t>Reference</a:t>
            </a:r>
            <a:r>
              <a:rPr lang="en-IN" b="1" dirty="0">
                <a:solidFill>
                  <a:srgbClr val="FFC000"/>
                </a:solidFill>
              </a:rPr>
              <a:t> </a:t>
            </a:r>
            <a:r>
              <a:rPr lang="en-IN" dirty="0"/>
              <a:t>–</a:t>
            </a:r>
            <a:r>
              <a:rPr lang="en-IN" dirty="0" err="1"/>
              <a:t>Rasendra</a:t>
            </a:r>
            <a:r>
              <a:rPr lang="en-IN" dirty="0"/>
              <a:t> </a:t>
            </a:r>
            <a:r>
              <a:rPr lang="en-IN" dirty="0" err="1"/>
              <a:t>Chudamani</a:t>
            </a:r>
            <a:r>
              <a:rPr lang="en-IN" dirty="0"/>
              <a:t>/Rasa </a:t>
            </a:r>
            <a:r>
              <a:rPr lang="en-IN" dirty="0" err="1"/>
              <a:t>Tarangini</a:t>
            </a:r>
            <a:r>
              <a:rPr lang="en-IN" dirty="0"/>
              <a:t> </a:t>
            </a:r>
          </a:p>
          <a:p>
            <a:pPr marL="457200" indent="-457200" algn="l">
              <a:buFont typeface="Wingdings" panose="05000000000000000000" pitchFamily="2" charset="2"/>
              <a:buChar char="v"/>
            </a:pPr>
            <a:r>
              <a:rPr lang="en-IN" b="1" dirty="0">
                <a:solidFill>
                  <a:srgbClr val="C00000"/>
                </a:solidFill>
              </a:rPr>
              <a:t>Procedure-</a:t>
            </a:r>
            <a:r>
              <a:rPr lang="en-IN" dirty="0">
                <a:solidFill>
                  <a:srgbClr val="C00000"/>
                </a:solidFill>
              </a:rPr>
              <a:t> </a:t>
            </a:r>
            <a:r>
              <a:rPr lang="en-IN" dirty="0"/>
              <a:t>Scratch the hard shell part on the dorsal side and take the soft part in a mortar and pestle.</a:t>
            </a:r>
          </a:p>
          <a:p>
            <a:pPr marL="457200" indent="-457200" algn="l">
              <a:buFont typeface="Wingdings" panose="05000000000000000000" pitchFamily="2" charset="2"/>
              <a:buChar char="v"/>
            </a:pPr>
            <a:r>
              <a:rPr lang="en-IN" dirty="0"/>
              <a:t>Levigate it with lemon juice and desiccate the material and store .</a:t>
            </a:r>
          </a:p>
          <a:p>
            <a:pPr marL="457200" indent="-457200" algn="l">
              <a:buFont typeface="Wingdings" panose="05000000000000000000" pitchFamily="2" charset="2"/>
              <a:buChar char="v"/>
            </a:pPr>
            <a:endParaRPr lang="en-IN" dirty="0"/>
          </a:p>
          <a:p>
            <a:pPr marL="457200" indent="-457200" algn="l">
              <a:buFont typeface="Wingdings" panose="05000000000000000000" pitchFamily="2" charset="2"/>
              <a:buChar char="v"/>
            </a:pPr>
            <a:endParaRPr lang="en-IN" sz="2000" dirty="0"/>
          </a:p>
          <a:p>
            <a:pPr algn="l"/>
            <a:endParaRPr lang="en-IN" sz="2000" dirty="0"/>
          </a:p>
        </p:txBody>
      </p:sp>
    </p:spTree>
    <p:extLst>
      <p:ext uri="{BB962C8B-B14F-4D97-AF65-F5344CB8AC3E}">
        <p14:creationId xmlns:p14="http://schemas.microsoft.com/office/powerpoint/2010/main" xmlns="" val="266918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50ABF1A-9E44-6D1E-A691-28EEA5B4DDEA}"/>
              </a:ext>
            </a:extLst>
          </p:cNvPr>
          <p:cNvSpPr txBox="1"/>
          <p:nvPr/>
        </p:nvSpPr>
        <p:spPr>
          <a:xfrm>
            <a:off x="533400" y="1219200"/>
            <a:ext cx="8077200" cy="3970318"/>
          </a:xfrm>
          <a:prstGeom prst="rect">
            <a:avLst/>
          </a:prstGeom>
          <a:noFill/>
        </p:spPr>
        <p:txBody>
          <a:bodyPr wrap="square" rtlCol="0">
            <a:spAutoFit/>
          </a:bodyPr>
          <a:lstStyle/>
          <a:p>
            <a:pPr marL="457200" indent="-457200" algn="l">
              <a:buFont typeface="Wingdings" panose="05000000000000000000" pitchFamily="2" charset="2"/>
              <a:buChar char="v"/>
            </a:pPr>
            <a:r>
              <a:rPr lang="en-IN" sz="2800" b="1" dirty="0">
                <a:solidFill>
                  <a:srgbClr val="C00000"/>
                </a:solidFill>
                <a:latin typeface="Arial Black" panose="020B0A04020102020204" pitchFamily="34" charset="0"/>
              </a:rPr>
              <a:t>Latest Research </a:t>
            </a:r>
            <a:r>
              <a:rPr lang="en-IN" sz="2800" dirty="0"/>
              <a:t>:The experiment was conducted to determine the feasibility of cuttle fish back bone as a new xenograft in the treatment of bone defects and </a:t>
            </a:r>
            <a:r>
              <a:rPr lang="en-IN" sz="2800" dirty="0" err="1"/>
              <a:t>prelimintry</a:t>
            </a:r>
            <a:r>
              <a:rPr lang="en-IN" sz="2800" dirty="0"/>
              <a:t> data on callus formation , </a:t>
            </a:r>
            <a:r>
              <a:rPr lang="en-IN" sz="2800" dirty="0" err="1"/>
              <a:t>osterogenic</a:t>
            </a:r>
            <a:r>
              <a:rPr lang="en-IN" sz="2800" dirty="0"/>
              <a:t> capacity and bone repairing suggest that cuttlefish neck bone could be </a:t>
            </a:r>
            <a:r>
              <a:rPr lang="en-IN" sz="2800" dirty="0" err="1"/>
              <a:t>considerd</a:t>
            </a:r>
            <a:r>
              <a:rPr lang="en-IN" sz="2800" dirty="0"/>
              <a:t> an alternative xenograft material in </a:t>
            </a:r>
            <a:r>
              <a:rPr lang="en-IN" sz="2800" dirty="0" err="1"/>
              <a:t>orthpaedic</a:t>
            </a:r>
            <a:r>
              <a:rPr lang="en-IN" sz="2800" dirty="0"/>
              <a:t> application .  (Zafer </a:t>
            </a:r>
            <a:r>
              <a:rPr lang="en-IN" sz="2800" dirty="0" err="1"/>
              <a:t>okumus</a:t>
            </a:r>
            <a:r>
              <a:rPr lang="en-IN" sz="2800" dirty="0"/>
              <a:t> 2004)</a:t>
            </a:r>
          </a:p>
        </p:txBody>
      </p:sp>
    </p:spTree>
    <p:extLst>
      <p:ext uri="{BB962C8B-B14F-4D97-AF65-F5344CB8AC3E}">
        <p14:creationId xmlns:p14="http://schemas.microsoft.com/office/powerpoint/2010/main" xmlns="" val="99914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DA76679-B685-4899-D7FE-B02716337568}"/>
              </a:ext>
            </a:extLst>
          </p:cNvPr>
          <p:cNvSpPr>
            <a:spLocks noGrp="1"/>
          </p:cNvSpPr>
          <p:nvPr>
            <p:ph type="ctrTitle"/>
          </p:nvPr>
        </p:nvSpPr>
        <p:spPr>
          <a:xfrm>
            <a:off x="304800" y="76200"/>
            <a:ext cx="8229600" cy="762000"/>
          </a:xfrm>
        </p:spPr>
        <p:txBody>
          <a:bodyPr/>
          <a:lstStyle/>
          <a:p>
            <a:r>
              <a:rPr lang="en-IN" dirty="0" err="1">
                <a:solidFill>
                  <a:schemeClr val="bg1"/>
                </a:solidFill>
                <a:latin typeface="Algerian" panose="04020705040A02060702" pitchFamily="82" charset="0"/>
              </a:rPr>
              <a:t>Kurmapristha</a:t>
            </a:r>
            <a:r>
              <a:rPr lang="en-IN" dirty="0">
                <a:solidFill>
                  <a:schemeClr val="bg1"/>
                </a:solidFill>
              </a:rPr>
              <a:t> </a:t>
            </a:r>
          </a:p>
        </p:txBody>
      </p:sp>
      <p:sp>
        <p:nvSpPr>
          <p:cNvPr id="5" name="Subtitle 4">
            <a:extLst>
              <a:ext uri="{FF2B5EF4-FFF2-40B4-BE49-F238E27FC236}">
                <a16:creationId xmlns:a16="http://schemas.microsoft.com/office/drawing/2014/main" xmlns="" id="{AF1CED3B-E8C8-AABD-D183-A0AA555D84DA}"/>
              </a:ext>
            </a:extLst>
          </p:cNvPr>
          <p:cNvSpPr>
            <a:spLocks noGrp="1"/>
          </p:cNvSpPr>
          <p:nvPr>
            <p:ph type="subTitle" idx="1"/>
          </p:nvPr>
        </p:nvSpPr>
        <p:spPr>
          <a:xfrm>
            <a:off x="1371600" y="4267200"/>
            <a:ext cx="6400800" cy="2264898"/>
          </a:xfrm>
        </p:spPr>
        <p:txBody>
          <a:bodyPr/>
          <a:lstStyle/>
          <a:p>
            <a:pPr marL="457200" indent="-457200" algn="l">
              <a:buFont typeface="Wingdings" panose="05000000000000000000" pitchFamily="2" charset="2"/>
              <a:buChar char="v"/>
            </a:pPr>
            <a:r>
              <a:rPr lang="en-IN" b="1" dirty="0">
                <a:solidFill>
                  <a:srgbClr val="C00000"/>
                </a:solidFill>
              </a:rPr>
              <a:t>Name</a:t>
            </a:r>
            <a:r>
              <a:rPr lang="en-IN" dirty="0"/>
              <a:t> - </a:t>
            </a:r>
            <a:r>
              <a:rPr lang="en-IN" dirty="0" err="1"/>
              <a:t>kurmapristha</a:t>
            </a:r>
            <a:r>
              <a:rPr lang="en-IN" dirty="0"/>
              <a:t> </a:t>
            </a:r>
          </a:p>
          <a:p>
            <a:pPr marL="457200" indent="-457200" algn="l">
              <a:buFont typeface="Wingdings" panose="05000000000000000000" pitchFamily="2" charset="2"/>
              <a:buChar char="v"/>
            </a:pPr>
            <a:r>
              <a:rPr lang="en-IN" b="1" dirty="0">
                <a:solidFill>
                  <a:srgbClr val="C00000"/>
                </a:solidFill>
              </a:rPr>
              <a:t>Group</a:t>
            </a:r>
            <a:r>
              <a:rPr lang="en-IN" dirty="0">
                <a:solidFill>
                  <a:srgbClr val="C00000"/>
                </a:solidFill>
              </a:rPr>
              <a:t> </a:t>
            </a:r>
            <a:r>
              <a:rPr lang="en-IN" dirty="0"/>
              <a:t>–Sudha </a:t>
            </a:r>
            <a:r>
              <a:rPr lang="en-IN" dirty="0" err="1"/>
              <a:t>verga</a:t>
            </a:r>
            <a:r>
              <a:rPr lang="en-IN" dirty="0"/>
              <a:t> </a:t>
            </a:r>
          </a:p>
          <a:p>
            <a:pPr marL="457200" indent="-457200" algn="l">
              <a:buFont typeface="Wingdings" panose="05000000000000000000" pitchFamily="2" charset="2"/>
              <a:buChar char="v"/>
            </a:pPr>
            <a:r>
              <a:rPr lang="en-IN" b="1" dirty="0">
                <a:solidFill>
                  <a:srgbClr val="C00000"/>
                </a:solidFill>
              </a:rPr>
              <a:t>English name </a:t>
            </a:r>
            <a:r>
              <a:rPr lang="en-IN" dirty="0"/>
              <a:t>–Tortoise bone </a:t>
            </a:r>
          </a:p>
        </p:txBody>
      </p:sp>
      <p:pic>
        <p:nvPicPr>
          <p:cNvPr id="7" name="Picture 6">
            <a:extLst>
              <a:ext uri="{FF2B5EF4-FFF2-40B4-BE49-F238E27FC236}">
                <a16:creationId xmlns:a16="http://schemas.microsoft.com/office/drawing/2014/main" xmlns="" id="{A7FFBC4F-CB74-F1E4-1D45-FD746826ABB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8800" y="990600"/>
            <a:ext cx="4724400" cy="3124200"/>
          </a:xfrm>
          <a:prstGeom prst="rect">
            <a:avLst/>
          </a:prstGeom>
        </p:spPr>
      </p:pic>
    </p:spTree>
    <p:extLst>
      <p:ext uri="{BB962C8B-B14F-4D97-AF65-F5344CB8AC3E}">
        <p14:creationId xmlns:p14="http://schemas.microsoft.com/office/powerpoint/2010/main" xmlns="" val="3280462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01E056E-E552-9DD5-2BBC-DCED56E534F0}"/>
              </a:ext>
            </a:extLst>
          </p:cNvPr>
          <p:cNvSpPr/>
          <p:nvPr/>
        </p:nvSpPr>
        <p:spPr>
          <a:xfrm>
            <a:off x="914400" y="1219200"/>
            <a:ext cx="67818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latin typeface="Algerian" panose="04020705040A02060702" pitchFamily="82" charset="0"/>
              </a:rPr>
              <a:t>SHODHANA OF KURMAPRISTHA</a:t>
            </a:r>
            <a:r>
              <a:rPr lang="en-IN" b="1" dirty="0">
                <a:solidFill>
                  <a:schemeClr val="bg1"/>
                </a:solidFill>
                <a:latin typeface="Algerian" panose="04020705040A02060702" pitchFamily="82" charset="0"/>
              </a:rPr>
              <a:t> </a:t>
            </a:r>
          </a:p>
        </p:txBody>
      </p:sp>
      <p:sp>
        <p:nvSpPr>
          <p:cNvPr id="8" name="TextBox 7">
            <a:extLst>
              <a:ext uri="{FF2B5EF4-FFF2-40B4-BE49-F238E27FC236}">
                <a16:creationId xmlns:a16="http://schemas.microsoft.com/office/drawing/2014/main" xmlns="" id="{BC6819D9-AC92-3FBA-099A-2D1D8091946A}"/>
              </a:ext>
            </a:extLst>
          </p:cNvPr>
          <p:cNvSpPr txBox="1"/>
          <p:nvPr/>
        </p:nvSpPr>
        <p:spPr>
          <a:xfrm>
            <a:off x="609600" y="2895600"/>
            <a:ext cx="7391400" cy="1815882"/>
          </a:xfrm>
          <a:prstGeom prst="rect">
            <a:avLst/>
          </a:prstGeom>
          <a:noFill/>
        </p:spPr>
        <p:txBody>
          <a:bodyPr wrap="square" rtlCol="0">
            <a:spAutoFit/>
          </a:bodyPr>
          <a:lstStyle/>
          <a:p>
            <a:r>
              <a:rPr lang="en-IN" sz="2800" dirty="0"/>
              <a:t>Take a small pieces of </a:t>
            </a:r>
            <a:r>
              <a:rPr lang="en-IN" sz="2800" dirty="0" err="1"/>
              <a:t>ashuddha</a:t>
            </a:r>
            <a:r>
              <a:rPr lang="en-IN" sz="2800" dirty="0"/>
              <a:t> </a:t>
            </a:r>
            <a:r>
              <a:rPr lang="en-IN" sz="2800" dirty="0" err="1"/>
              <a:t>Kurmapristhaand</a:t>
            </a:r>
            <a:r>
              <a:rPr lang="en-IN" sz="2800" dirty="0"/>
              <a:t> apply </a:t>
            </a:r>
            <a:r>
              <a:rPr lang="en-IN" sz="2800" dirty="0" err="1"/>
              <a:t>swedana</a:t>
            </a:r>
            <a:r>
              <a:rPr lang="en-IN" sz="2800" dirty="0"/>
              <a:t> (boil) with </a:t>
            </a:r>
            <a:r>
              <a:rPr lang="en-IN" sz="2800" dirty="0" err="1"/>
              <a:t>nimbu</a:t>
            </a:r>
            <a:r>
              <a:rPr lang="en-IN" sz="2800" dirty="0"/>
              <a:t> </a:t>
            </a:r>
            <a:r>
              <a:rPr lang="en-IN" sz="2800" dirty="0" err="1"/>
              <a:t>swarasa</a:t>
            </a:r>
            <a:r>
              <a:rPr lang="en-IN" sz="2800" dirty="0"/>
              <a:t> for 2 </a:t>
            </a:r>
            <a:r>
              <a:rPr lang="en-IN" sz="2800" dirty="0" err="1"/>
              <a:t>yama</a:t>
            </a:r>
            <a:r>
              <a:rPr lang="en-IN" sz="2800" dirty="0"/>
              <a:t> (6 hours) and get </a:t>
            </a:r>
            <a:r>
              <a:rPr lang="en-IN" sz="2800" dirty="0" err="1"/>
              <a:t>shuddha</a:t>
            </a:r>
            <a:r>
              <a:rPr lang="en-IN" sz="2800" dirty="0"/>
              <a:t> </a:t>
            </a:r>
            <a:r>
              <a:rPr lang="en-IN" sz="2800" dirty="0" err="1"/>
              <a:t>Kurmapristha</a:t>
            </a:r>
            <a:r>
              <a:rPr lang="en-IN" sz="2800" dirty="0"/>
              <a:t> </a:t>
            </a:r>
          </a:p>
        </p:txBody>
      </p:sp>
    </p:spTree>
    <p:extLst>
      <p:ext uri="{BB962C8B-B14F-4D97-AF65-F5344CB8AC3E}">
        <p14:creationId xmlns:p14="http://schemas.microsoft.com/office/powerpoint/2010/main" xmlns="" val="2556425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C89F5D-21B4-A66B-F6DA-0A5962E6E1CA}"/>
              </a:ext>
            </a:extLst>
          </p:cNvPr>
          <p:cNvSpPr/>
          <p:nvPr/>
        </p:nvSpPr>
        <p:spPr>
          <a:xfrm>
            <a:off x="609600" y="1026855"/>
            <a:ext cx="7010400" cy="68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bg1"/>
                </a:solidFill>
                <a:latin typeface="Algerian" panose="04020705040A02060702" pitchFamily="82" charset="0"/>
              </a:rPr>
              <a:t>MARANA  OF KURMAPRISTHA </a:t>
            </a:r>
          </a:p>
        </p:txBody>
      </p:sp>
      <p:sp>
        <p:nvSpPr>
          <p:cNvPr id="3" name="TextBox 2">
            <a:extLst>
              <a:ext uri="{FF2B5EF4-FFF2-40B4-BE49-F238E27FC236}">
                <a16:creationId xmlns:a16="http://schemas.microsoft.com/office/drawing/2014/main" xmlns="" id="{829DB811-7302-F542-07D0-B272FD3737C1}"/>
              </a:ext>
            </a:extLst>
          </p:cNvPr>
          <p:cNvSpPr txBox="1"/>
          <p:nvPr/>
        </p:nvSpPr>
        <p:spPr>
          <a:xfrm>
            <a:off x="762000" y="2590800"/>
            <a:ext cx="7543800" cy="3046988"/>
          </a:xfrm>
          <a:prstGeom prst="rect">
            <a:avLst/>
          </a:prstGeom>
          <a:noFill/>
        </p:spPr>
        <p:txBody>
          <a:bodyPr wrap="square" rtlCol="0">
            <a:spAutoFit/>
          </a:bodyPr>
          <a:lstStyle/>
          <a:p>
            <a:r>
              <a:rPr lang="en-IN" sz="3200" dirty="0"/>
              <a:t>Small pieces of </a:t>
            </a:r>
            <a:r>
              <a:rPr lang="en-IN" sz="3200" dirty="0" err="1"/>
              <a:t>shuddha</a:t>
            </a:r>
            <a:r>
              <a:rPr lang="en-IN" sz="3200" dirty="0"/>
              <a:t> </a:t>
            </a:r>
            <a:r>
              <a:rPr lang="en-IN" sz="3200" dirty="0" err="1"/>
              <a:t>Kurmapristha</a:t>
            </a:r>
            <a:r>
              <a:rPr lang="en-IN" sz="3200" dirty="0"/>
              <a:t>  keep amidst kumari </a:t>
            </a:r>
            <a:r>
              <a:rPr lang="en-IN" sz="3200" dirty="0" err="1"/>
              <a:t>swarasa</a:t>
            </a:r>
            <a:r>
              <a:rPr lang="en-IN" sz="3200" dirty="0"/>
              <a:t> and subject to puta, collect and again rub with kumari </a:t>
            </a:r>
            <a:r>
              <a:rPr lang="en-IN" sz="3200" dirty="0" err="1"/>
              <a:t>swarasa</a:t>
            </a:r>
            <a:r>
              <a:rPr lang="en-IN" sz="3200" dirty="0"/>
              <a:t> and again subject to puta  </a:t>
            </a:r>
            <a:r>
              <a:rPr lang="en-US" sz="3200" dirty="0"/>
              <a:t>for 2 times and collect white </a:t>
            </a:r>
            <a:r>
              <a:rPr lang="en-US" sz="3200" dirty="0" err="1"/>
              <a:t>coloured</a:t>
            </a:r>
            <a:r>
              <a:rPr lang="en-US" sz="3200" dirty="0"/>
              <a:t> </a:t>
            </a:r>
            <a:r>
              <a:rPr lang="en-US" sz="3200" dirty="0" err="1"/>
              <a:t>Kurmapristha</a:t>
            </a:r>
            <a:r>
              <a:rPr lang="en-US" sz="3200" dirty="0"/>
              <a:t> </a:t>
            </a:r>
            <a:r>
              <a:rPr lang="en-US" sz="3200" dirty="0" err="1"/>
              <a:t>bhasma</a:t>
            </a:r>
            <a:r>
              <a:rPr lang="en-IN" sz="3200" dirty="0"/>
              <a:t> .</a:t>
            </a:r>
          </a:p>
        </p:txBody>
      </p:sp>
    </p:spTree>
    <p:extLst>
      <p:ext uri="{BB962C8B-B14F-4D97-AF65-F5344CB8AC3E}">
        <p14:creationId xmlns:p14="http://schemas.microsoft.com/office/powerpoint/2010/main" xmlns="" val="1923112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DCAC8B-7696-20DF-3F1A-7CA829B342AB}"/>
              </a:ext>
            </a:extLst>
          </p:cNvPr>
          <p:cNvSpPr>
            <a:spLocks noGrp="1"/>
          </p:cNvSpPr>
          <p:nvPr>
            <p:ph type="ctrTitle"/>
          </p:nvPr>
        </p:nvSpPr>
        <p:spPr>
          <a:xfrm>
            <a:off x="228600" y="35293"/>
            <a:ext cx="8229600" cy="762000"/>
          </a:xfrm>
        </p:spPr>
        <p:txBody>
          <a:bodyPr/>
          <a:lstStyle/>
          <a:p>
            <a:r>
              <a:rPr lang="en-IN" dirty="0" err="1">
                <a:solidFill>
                  <a:schemeClr val="bg1"/>
                </a:solidFill>
                <a:latin typeface="Algerian" panose="04020705040A02060702" pitchFamily="82" charset="0"/>
              </a:rPr>
              <a:t>Kukkutanda</a:t>
            </a:r>
            <a:r>
              <a:rPr lang="en-IN" dirty="0">
                <a:solidFill>
                  <a:schemeClr val="bg1"/>
                </a:solidFill>
                <a:latin typeface="Algerian" panose="04020705040A02060702" pitchFamily="82" charset="0"/>
              </a:rPr>
              <a:t> </a:t>
            </a:r>
            <a:r>
              <a:rPr lang="en-IN" dirty="0" err="1">
                <a:solidFill>
                  <a:schemeClr val="bg1"/>
                </a:solidFill>
                <a:latin typeface="Algerian" panose="04020705040A02060702" pitchFamily="82" charset="0"/>
              </a:rPr>
              <a:t>tawak</a:t>
            </a:r>
            <a:r>
              <a:rPr lang="en-IN" dirty="0">
                <a:solidFill>
                  <a:schemeClr val="bg1"/>
                </a:solidFill>
                <a:latin typeface="Algerian" panose="04020705040A02060702" pitchFamily="82" charset="0"/>
              </a:rPr>
              <a:t> </a:t>
            </a:r>
          </a:p>
        </p:txBody>
      </p:sp>
      <p:sp>
        <p:nvSpPr>
          <p:cNvPr id="5" name="Subtitle 4">
            <a:extLst>
              <a:ext uri="{FF2B5EF4-FFF2-40B4-BE49-F238E27FC236}">
                <a16:creationId xmlns:a16="http://schemas.microsoft.com/office/drawing/2014/main" xmlns="" id="{254AFBDB-17E6-4B41-9887-B5AAC8DB4BE1}"/>
              </a:ext>
            </a:extLst>
          </p:cNvPr>
          <p:cNvSpPr>
            <a:spLocks noGrp="1"/>
          </p:cNvSpPr>
          <p:nvPr>
            <p:ph type="subTitle" idx="1"/>
          </p:nvPr>
        </p:nvSpPr>
        <p:spPr>
          <a:xfrm>
            <a:off x="228600" y="4572000"/>
            <a:ext cx="8763000" cy="1752600"/>
          </a:xfrm>
        </p:spPr>
        <p:txBody>
          <a:bodyPr>
            <a:noAutofit/>
          </a:bodyPr>
          <a:lstStyle/>
          <a:p>
            <a:pPr marL="457200" indent="-457200" algn="l">
              <a:buFont typeface="Wingdings" panose="05000000000000000000" pitchFamily="2" charset="2"/>
              <a:buChar char="v"/>
            </a:pPr>
            <a:r>
              <a:rPr lang="en-IN" b="1" dirty="0">
                <a:solidFill>
                  <a:srgbClr val="C00000"/>
                </a:solidFill>
              </a:rPr>
              <a:t>Name</a:t>
            </a:r>
            <a:r>
              <a:rPr lang="en-IN" dirty="0"/>
              <a:t> –</a:t>
            </a:r>
            <a:r>
              <a:rPr lang="en-IN" dirty="0" err="1"/>
              <a:t>Kukkutanda</a:t>
            </a:r>
            <a:r>
              <a:rPr lang="en-IN" dirty="0"/>
              <a:t> </a:t>
            </a:r>
            <a:r>
              <a:rPr lang="en-IN" dirty="0" err="1"/>
              <a:t>Twak</a:t>
            </a:r>
            <a:endParaRPr lang="en-IN" dirty="0"/>
          </a:p>
          <a:p>
            <a:pPr marL="457200" indent="-457200" algn="l">
              <a:buFont typeface="Wingdings" panose="05000000000000000000" pitchFamily="2" charset="2"/>
              <a:buChar char="v"/>
            </a:pPr>
            <a:r>
              <a:rPr lang="en-IN" b="1" dirty="0">
                <a:solidFill>
                  <a:srgbClr val="C00000"/>
                </a:solidFill>
              </a:rPr>
              <a:t>Group</a:t>
            </a:r>
            <a:r>
              <a:rPr lang="en-IN" dirty="0"/>
              <a:t> – Sudha </a:t>
            </a:r>
            <a:r>
              <a:rPr lang="en-IN" dirty="0" err="1"/>
              <a:t>varga</a:t>
            </a:r>
            <a:r>
              <a:rPr lang="en-IN" dirty="0"/>
              <a:t>, </a:t>
            </a:r>
          </a:p>
          <a:p>
            <a:pPr marL="457200" indent="-457200" algn="l">
              <a:buFont typeface="Wingdings" panose="05000000000000000000" pitchFamily="2" charset="2"/>
              <a:buChar char="v"/>
            </a:pPr>
            <a:r>
              <a:rPr lang="en-IN" b="1" dirty="0">
                <a:solidFill>
                  <a:srgbClr val="C00000"/>
                </a:solidFill>
              </a:rPr>
              <a:t>English name </a:t>
            </a:r>
            <a:r>
              <a:rPr lang="en-IN" dirty="0"/>
              <a:t>–Egg shell </a:t>
            </a:r>
          </a:p>
          <a:p>
            <a:pPr algn="l"/>
            <a:endParaRPr lang="en-IN" sz="1600" dirty="0"/>
          </a:p>
        </p:txBody>
      </p:sp>
      <p:pic>
        <p:nvPicPr>
          <p:cNvPr id="7" name="Picture 6">
            <a:extLst>
              <a:ext uri="{FF2B5EF4-FFF2-40B4-BE49-F238E27FC236}">
                <a16:creationId xmlns:a16="http://schemas.microsoft.com/office/drawing/2014/main" xmlns="" id="{7E9E8BE4-0C3A-2548-10EC-BBF92F601B6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47799" y="990600"/>
            <a:ext cx="5791201" cy="3276600"/>
          </a:xfrm>
          <a:prstGeom prst="rect">
            <a:avLst/>
          </a:prstGeom>
        </p:spPr>
      </p:pic>
    </p:spTree>
    <p:extLst>
      <p:ext uri="{BB962C8B-B14F-4D97-AF65-F5344CB8AC3E}">
        <p14:creationId xmlns:p14="http://schemas.microsoft.com/office/powerpoint/2010/main" xmlns="" val="2814446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6DF6716-04A6-0EB3-45B0-AFDAB6954110}"/>
              </a:ext>
            </a:extLst>
          </p:cNvPr>
          <p:cNvSpPr>
            <a:spLocks noGrp="1"/>
          </p:cNvSpPr>
          <p:nvPr>
            <p:ph type="ctrTitle"/>
          </p:nvPr>
        </p:nvSpPr>
        <p:spPr>
          <a:xfrm>
            <a:off x="149192" y="76200"/>
            <a:ext cx="8229600" cy="646497"/>
          </a:xfrm>
        </p:spPr>
        <p:txBody>
          <a:bodyPr>
            <a:normAutofit/>
          </a:bodyPr>
          <a:lstStyle/>
          <a:p>
            <a:r>
              <a:rPr lang="en-IN" sz="2800" dirty="0" err="1">
                <a:solidFill>
                  <a:schemeClr val="bg1"/>
                </a:solidFill>
                <a:latin typeface="Algerian" panose="04020705040A02060702" pitchFamily="82" charset="0"/>
              </a:rPr>
              <a:t>Shodhana</a:t>
            </a:r>
            <a:r>
              <a:rPr lang="en-IN" sz="2800" dirty="0">
                <a:solidFill>
                  <a:schemeClr val="bg1"/>
                </a:solidFill>
                <a:latin typeface="Algerian" panose="04020705040A02060702" pitchFamily="82" charset="0"/>
              </a:rPr>
              <a:t>  OF KUKKUTANDATAWAKA </a:t>
            </a:r>
          </a:p>
        </p:txBody>
      </p:sp>
      <p:sp>
        <p:nvSpPr>
          <p:cNvPr id="5" name="Subtitle 4">
            <a:extLst>
              <a:ext uri="{FF2B5EF4-FFF2-40B4-BE49-F238E27FC236}">
                <a16:creationId xmlns:a16="http://schemas.microsoft.com/office/drawing/2014/main" xmlns="" id="{031098A5-7520-DE1E-2D9B-F646D9636D52}"/>
              </a:ext>
            </a:extLst>
          </p:cNvPr>
          <p:cNvSpPr>
            <a:spLocks noGrp="1"/>
          </p:cNvSpPr>
          <p:nvPr>
            <p:ph type="subTitle" idx="1"/>
          </p:nvPr>
        </p:nvSpPr>
        <p:spPr>
          <a:xfrm>
            <a:off x="152400" y="1143000"/>
            <a:ext cx="8534400" cy="1752600"/>
          </a:xfrm>
        </p:spPr>
        <p:txBody>
          <a:bodyPr>
            <a:noAutofit/>
          </a:bodyPr>
          <a:lstStyle/>
          <a:p>
            <a:pPr marL="457200" indent="-457200" algn="l">
              <a:buFont typeface="Wingdings" panose="05000000000000000000" pitchFamily="2" charset="2"/>
              <a:buChar char="v"/>
            </a:pPr>
            <a:r>
              <a:rPr lang="en-IN" b="1" dirty="0">
                <a:solidFill>
                  <a:srgbClr val="C00000"/>
                </a:solidFill>
              </a:rPr>
              <a:t>Method</a:t>
            </a:r>
            <a:r>
              <a:rPr lang="en-IN" dirty="0"/>
              <a:t> –</a:t>
            </a:r>
            <a:r>
              <a:rPr lang="en-IN" dirty="0" err="1"/>
              <a:t>Nimajjan</a:t>
            </a:r>
            <a:r>
              <a:rPr lang="en-IN" dirty="0"/>
              <a:t> and </a:t>
            </a:r>
            <a:r>
              <a:rPr lang="en-IN" dirty="0" err="1"/>
              <a:t>Kshalan</a:t>
            </a:r>
            <a:endParaRPr lang="en-IN" dirty="0"/>
          </a:p>
          <a:p>
            <a:pPr marL="457200" indent="-457200" algn="l">
              <a:buFont typeface="Wingdings" panose="05000000000000000000" pitchFamily="2" charset="2"/>
              <a:buChar char="v"/>
            </a:pPr>
            <a:r>
              <a:rPr lang="en-IN" b="1" dirty="0">
                <a:solidFill>
                  <a:srgbClr val="C00000"/>
                </a:solidFill>
              </a:rPr>
              <a:t>Material Required </a:t>
            </a:r>
            <a:r>
              <a:rPr lang="en-IN" dirty="0"/>
              <a:t>–</a:t>
            </a:r>
            <a:r>
              <a:rPr lang="en-IN" dirty="0" err="1"/>
              <a:t>Kukkutanda</a:t>
            </a:r>
            <a:r>
              <a:rPr lang="en-IN" dirty="0"/>
              <a:t> </a:t>
            </a:r>
            <a:r>
              <a:rPr lang="en-IN" dirty="0" err="1"/>
              <a:t>Tawaka</a:t>
            </a:r>
            <a:r>
              <a:rPr lang="en-IN" dirty="0"/>
              <a:t> 1 part </a:t>
            </a:r>
            <a:r>
              <a:rPr lang="en-IN" b="1" i="1" dirty="0" err="1">
                <a:solidFill>
                  <a:srgbClr val="002060"/>
                </a:solidFill>
              </a:rPr>
              <a:t>Navasadar</a:t>
            </a:r>
            <a:r>
              <a:rPr lang="en-IN" dirty="0">
                <a:solidFill>
                  <a:srgbClr val="002060"/>
                </a:solidFill>
              </a:rPr>
              <a:t> </a:t>
            </a:r>
            <a:r>
              <a:rPr lang="en-IN" dirty="0"/>
              <a:t>1/8</a:t>
            </a:r>
            <a:r>
              <a:rPr lang="en-IN" baseline="30000" dirty="0"/>
              <a:t>th</a:t>
            </a:r>
            <a:r>
              <a:rPr lang="en-IN" dirty="0"/>
              <a:t> part and </a:t>
            </a:r>
            <a:r>
              <a:rPr lang="en-IN" b="1" i="1" dirty="0" err="1">
                <a:solidFill>
                  <a:srgbClr val="002060"/>
                </a:solidFill>
              </a:rPr>
              <a:t>Saindhava</a:t>
            </a:r>
            <a:r>
              <a:rPr lang="en-IN" b="1" i="1" dirty="0">
                <a:solidFill>
                  <a:srgbClr val="002060"/>
                </a:solidFill>
              </a:rPr>
              <a:t> </a:t>
            </a:r>
            <a:r>
              <a:rPr lang="en-IN" b="1" i="1" dirty="0" err="1">
                <a:solidFill>
                  <a:srgbClr val="002060"/>
                </a:solidFill>
              </a:rPr>
              <a:t>Lavan</a:t>
            </a:r>
            <a:r>
              <a:rPr lang="en-IN" b="1" i="1" dirty="0">
                <a:solidFill>
                  <a:srgbClr val="002060"/>
                </a:solidFill>
              </a:rPr>
              <a:t> </a:t>
            </a:r>
            <a:r>
              <a:rPr lang="en-IN" dirty="0"/>
              <a:t>1/8</a:t>
            </a:r>
            <a:r>
              <a:rPr lang="en-IN" baseline="30000" dirty="0"/>
              <a:t>th</a:t>
            </a:r>
            <a:r>
              <a:rPr lang="en-IN" dirty="0"/>
              <a:t> part </a:t>
            </a:r>
          </a:p>
          <a:p>
            <a:pPr marL="457200" indent="-457200" algn="l">
              <a:buFont typeface="Wingdings" panose="05000000000000000000" pitchFamily="2" charset="2"/>
              <a:buChar char="v"/>
            </a:pPr>
            <a:r>
              <a:rPr lang="en-IN" b="1" dirty="0">
                <a:solidFill>
                  <a:srgbClr val="C00000"/>
                </a:solidFill>
              </a:rPr>
              <a:t>Procedure</a:t>
            </a:r>
            <a:r>
              <a:rPr lang="en-IN" dirty="0"/>
              <a:t> –Dissolve the </a:t>
            </a:r>
            <a:r>
              <a:rPr lang="en-IN" b="1" i="1" dirty="0" err="1">
                <a:solidFill>
                  <a:srgbClr val="002060"/>
                </a:solidFill>
              </a:rPr>
              <a:t>Saindhava</a:t>
            </a:r>
            <a:r>
              <a:rPr lang="en-IN" b="1" i="1" dirty="0">
                <a:solidFill>
                  <a:srgbClr val="002060"/>
                </a:solidFill>
              </a:rPr>
              <a:t> </a:t>
            </a:r>
            <a:r>
              <a:rPr lang="en-IN" b="1" i="1" dirty="0" err="1">
                <a:solidFill>
                  <a:srgbClr val="002060"/>
                </a:solidFill>
              </a:rPr>
              <a:t>lavan</a:t>
            </a:r>
            <a:r>
              <a:rPr lang="en-IN" b="1" i="1" dirty="0">
                <a:solidFill>
                  <a:srgbClr val="002060"/>
                </a:solidFill>
              </a:rPr>
              <a:t> </a:t>
            </a:r>
            <a:r>
              <a:rPr lang="en-IN" dirty="0"/>
              <a:t>and </a:t>
            </a:r>
            <a:r>
              <a:rPr lang="en-IN" b="1" i="1" dirty="0" err="1">
                <a:solidFill>
                  <a:srgbClr val="002060"/>
                </a:solidFill>
              </a:rPr>
              <a:t>Navasadar</a:t>
            </a:r>
            <a:r>
              <a:rPr lang="en-IN" dirty="0"/>
              <a:t> in the said proportion in water and step the shell in the water and allow to stay for 4-5 days </a:t>
            </a:r>
          </a:p>
          <a:p>
            <a:pPr marL="457200" indent="-457200" algn="l">
              <a:buFont typeface="Wingdings" panose="05000000000000000000" pitchFamily="2" charset="2"/>
              <a:buChar char="v"/>
            </a:pPr>
            <a:r>
              <a:rPr lang="en-IN" dirty="0"/>
              <a:t>Remove the inner membrane and wash with water </a:t>
            </a:r>
          </a:p>
        </p:txBody>
      </p:sp>
    </p:spTree>
    <p:extLst>
      <p:ext uri="{BB962C8B-B14F-4D97-AF65-F5344CB8AC3E}">
        <p14:creationId xmlns:p14="http://schemas.microsoft.com/office/powerpoint/2010/main" xmlns="" val="3833084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2D5F1D-BEB8-6002-D9D0-4DEAC94CB9FD}"/>
              </a:ext>
            </a:extLst>
          </p:cNvPr>
          <p:cNvSpPr>
            <a:spLocks noGrp="1"/>
          </p:cNvSpPr>
          <p:nvPr>
            <p:ph type="ctrTitle"/>
          </p:nvPr>
        </p:nvSpPr>
        <p:spPr>
          <a:xfrm>
            <a:off x="152400" y="381000"/>
            <a:ext cx="8229600" cy="609600"/>
          </a:xfrm>
        </p:spPr>
        <p:txBody>
          <a:bodyPr>
            <a:normAutofit/>
          </a:bodyPr>
          <a:lstStyle/>
          <a:p>
            <a:r>
              <a:rPr lang="en-IN" sz="3200" dirty="0">
                <a:solidFill>
                  <a:schemeClr val="bg1"/>
                </a:solidFill>
                <a:latin typeface="Algerian" panose="04020705040A02060702" pitchFamily="82" charset="0"/>
              </a:rPr>
              <a:t>MARANA of </a:t>
            </a:r>
            <a:r>
              <a:rPr lang="en-IN" sz="3200" dirty="0" err="1">
                <a:solidFill>
                  <a:schemeClr val="bg1"/>
                </a:solidFill>
                <a:latin typeface="Algerian" panose="04020705040A02060702" pitchFamily="82" charset="0"/>
              </a:rPr>
              <a:t>kukkutanda</a:t>
            </a:r>
            <a:r>
              <a:rPr lang="en-IN" sz="3200" dirty="0">
                <a:solidFill>
                  <a:schemeClr val="bg1"/>
                </a:solidFill>
                <a:latin typeface="Algerian" panose="04020705040A02060702" pitchFamily="82" charset="0"/>
              </a:rPr>
              <a:t> </a:t>
            </a:r>
            <a:r>
              <a:rPr lang="en-IN" sz="3200" dirty="0" err="1">
                <a:solidFill>
                  <a:schemeClr val="bg1"/>
                </a:solidFill>
                <a:latin typeface="Algerian" panose="04020705040A02060702" pitchFamily="82" charset="0"/>
              </a:rPr>
              <a:t>tawaka</a:t>
            </a:r>
            <a:endParaRPr lang="en-IN" sz="3200" dirty="0">
              <a:solidFill>
                <a:schemeClr val="bg1"/>
              </a:solidFill>
              <a:latin typeface="Algerian" panose="04020705040A02060702" pitchFamily="82" charset="0"/>
            </a:endParaRPr>
          </a:p>
        </p:txBody>
      </p:sp>
      <p:sp>
        <p:nvSpPr>
          <p:cNvPr id="5" name="Subtitle 4">
            <a:extLst>
              <a:ext uri="{FF2B5EF4-FFF2-40B4-BE49-F238E27FC236}">
                <a16:creationId xmlns:a16="http://schemas.microsoft.com/office/drawing/2014/main" xmlns="" id="{74B7EA65-FB0E-19A6-C65D-84405E33C03A}"/>
              </a:ext>
            </a:extLst>
          </p:cNvPr>
          <p:cNvSpPr>
            <a:spLocks noGrp="1"/>
          </p:cNvSpPr>
          <p:nvPr>
            <p:ph type="subTitle" idx="1"/>
          </p:nvPr>
        </p:nvSpPr>
        <p:spPr>
          <a:xfrm>
            <a:off x="0" y="1066800"/>
            <a:ext cx="8903368" cy="5257800"/>
          </a:xfrm>
        </p:spPr>
        <p:txBody>
          <a:bodyPr>
            <a:noAutofit/>
          </a:bodyPr>
          <a:lstStyle/>
          <a:p>
            <a:pPr lvl="1" algn="l"/>
            <a:r>
              <a:rPr lang="en-IN" b="1" dirty="0" err="1">
                <a:solidFill>
                  <a:srgbClr val="FF0000"/>
                </a:solidFill>
              </a:rPr>
              <a:t>Sawedana</a:t>
            </a:r>
            <a:r>
              <a:rPr lang="en-IN" b="1" dirty="0">
                <a:solidFill>
                  <a:srgbClr val="FF0000"/>
                </a:solidFill>
              </a:rPr>
              <a:t> -</a:t>
            </a:r>
          </a:p>
          <a:p>
            <a:pPr lvl="1" algn="l"/>
            <a:r>
              <a:rPr lang="en-IN" b="1" dirty="0">
                <a:solidFill>
                  <a:srgbClr val="FF0000"/>
                </a:solidFill>
              </a:rPr>
              <a:t> Required</a:t>
            </a:r>
            <a:r>
              <a:rPr lang="en-IN" dirty="0"/>
              <a:t> </a:t>
            </a:r>
            <a:r>
              <a:rPr lang="en-IN" b="1" dirty="0">
                <a:solidFill>
                  <a:srgbClr val="FF0000"/>
                </a:solidFill>
              </a:rPr>
              <a:t>material</a:t>
            </a:r>
            <a:r>
              <a:rPr lang="en-IN" dirty="0"/>
              <a:t>–Shuddha </a:t>
            </a:r>
            <a:r>
              <a:rPr lang="en-IN" b="1" i="1" dirty="0" err="1"/>
              <a:t>kukkutanda</a:t>
            </a:r>
            <a:r>
              <a:rPr lang="en-IN" b="1" i="1" dirty="0"/>
              <a:t> </a:t>
            </a:r>
            <a:r>
              <a:rPr lang="en-IN" b="1" i="1" dirty="0" err="1"/>
              <a:t>Tawak</a:t>
            </a:r>
            <a:r>
              <a:rPr lang="en-IN" b="1" i="1" dirty="0"/>
              <a:t> </a:t>
            </a:r>
            <a:r>
              <a:rPr lang="en-IN" dirty="0"/>
              <a:t>, </a:t>
            </a:r>
            <a:r>
              <a:rPr lang="en-IN" b="1" i="1" dirty="0"/>
              <a:t>Kumari</a:t>
            </a:r>
            <a:r>
              <a:rPr lang="en-IN" dirty="0"/>
              <a:t> </a:t>
            </a:r>
            <a:r>
              <a:rPr lang="en-IN" b="1" i="1" dirty="0" err="1"/>
              <a:t>Swaras</a:t>
            </a:r>
            <a:r>
              <a:rPr lang="en-IN" dirty="0"/>
              <a:t> </a:t>
            </a:r>
          </a:p>
          <a:p>
            <a:pPr algn="l"/>
            <a:r>
              <a:rPr lang="en-IN" sz="2400" b="1" dirty="0">
                <a:solidFill>
                  <a:srgbClr val="FF0000"/>
                </a:solidFill>
              </a:rPr>
              <a:t>      Apparatus</a:t>
            </a:r>
            <a:r>
              <a:rPr lang="en-IN" sz="2400" dirty="0"/>
              <a:t> – </a:t>
            </a:r>
            <a:r>
              <a:rPr lang="en-IN" sz="2400" dirty="0" err="1"/>
              <a:t>Khalva</a:t>
            </a:r>
            <a:r>
              <a:rPr lang="en-IN" sz="2400" dirty="0"/>
              <a:t> Yantra , </a:t>
            </a:r>
            <a:r>
              <a:rPr lang="en-IN" sz="2400" dirty="0" err="1"/>
              <a:t>Sharava</a:t>
            </a:r>
            <a:r>
              <a:rPr lang="en-IN" sz="2400" dirty="0"/>
              <a:t> (puta) yantra .</a:t>
            </a:r>
          </a:p>
          <a:p>
            <a:pPr algn="l"/>
            <a:r>
              <a:rPr lang="en-IN" sz="2400" b="1" dirty="0">
                <a:solidFill>
                  <a:srgbClr val="FF0000"/>
                </a:solidFill>
              </a:rPr>
              <a:t>      Repetition</a:t>
            </a:r>
            <a:r>
              <a:rPr lang="en-IN" sz="2400" dirty="0"/>
              <a:t> - 3 cycle </a:t>
            </a:r>
          </a:p>
          <a:p>
            <a:pPr algn="l"/>
            <a:r>
              <a:rPr lang="en-IN" sz="2400" b="1" dirty="0">
                <a:solidFill>
                  <a:srgbClr val="FF0000"/>
                </a:solidFill>
              </a:rPr>
              <a:t>      Procedure</a:t>
            </a:r>
            <a:r>
              <a:rPr lang="en-IN" sz="2400" dirty="0"/>
              <a:t> – Grind the Shuddha </a:t>
            </a:r>
            <a:r>
              <a:rPr lang="en-IN" sz="2400" dirty="0" err="1"/>
              <a:t>Kukkutanda</a:t>
            </a:r>
            <a:r>
              <a:rPr lang="en-IN" sz="2400" dirty="0"/>
              <a:t> </a:t>
            </a:r>
            <a:r>
              <a:rPr lang="en-IN" sz="2400" dirty="0" err="1"/>
              <a:t>Tawaka</a:t>
            </a:r>
            <a:r>
              <a:rPr lang="en-IN" sz="2400" dirty="0"/>
              <a:t> to fine                    powder by taking them in a mortar and pestle. </a:t>
            </a:r>
          </a:p>
          <a:p>
            <a:pPr algn="l"/>
            <a:r>
              <a:rPr lang="en-IN" sz="2400" dirty="0"/>
              <a:t>      Levigate with </a:t>
            </a:r>
            <a:r>
              <a:rPr lang="en-IN" sz="2400" b="1" i="1" dirty="0"/>
              <a:t>Kumari </a:t>
            </a:r>
            <a:r>
              <a:rPr lang="en-IN" sz="2400" b="1" i="1" dirty="0" err="1"/>
              <a:t>Swarasa</a:t>
            </a:r>
            <a:r>
              <a:rPr lang="en-IN" sz="2400" dirty="0"/>
              <a:t>, prepare </a:t>
            </a:r>
            <a:r>
              <a:rPr lang="en-IN" sz="2400" dirty="0" err="1"/>
              <a:t>pillets</a:t>
            </a:r>
            <a:r>
              <a:rPr lang="en-IN" sz="2400" dirty="0"/>
              <a:t> and desiccate them in shade. </a:t>
            </a:r>
          </a:p>
          <a:p>
            <a:pPr algn="l"/>
            <a:r>
              <a:rPr lang="en-IN" sz="2400" dirty="0"/>
              <a:t>      Encapsulate the pellets in earthen </a:t>
            </a:r>
            <a:r>
              <a:rPr lang="en-IN" sz="2400" dirty="0" err="1"/>
              <a:t>soccers</a:t>
            </a:r>
            <a:r>
              <a:rPr lang="en-IN" sz="2400" dirty="0"/>
              <a:t> ,seal the joint and subject the capsule to </a:t>
            </a:r>
            <a:r>
              <a:rPr lang="en-IN" sz="2400" dirty="0" err="1"/>
              <a:t>Gaja</a:t>
            </a:r>
            <a:r>
              <a:rPr lang="en-IN" sz="2400" dirty="0"/>
              <a:t> puta .</a:t>
            </a:r>
          </a:p>
          <a:p>
            <a:pPr algn="l"/>
            <a:r>
              <a:rPr lang="en-IN" sz="2400" dirty="0"/>
              <a:t>      Collect the material on </a:t>
            </a:r>
            <a:r>
              <a:rPr lang="en-IN" sz="2400" dirty="0" err="1"/>
              <a:t>anneling</a:t>
            </a:r>
            <a:r>
              <a:rPr lang="en-IN" sz="2400" dirty="0"/>
              <a:t> and repeat the process for    </a:t>
            </a:r>
            <a:r>
              <a:rPr lang="en-IN" sz="2400" b="1" i="1" dirty="0"/>
              <a:t>three</a:t>
            </a:r>
            <a:r>
              <a:rPr lang="en-IN" sz="2400" dirty="0"/>
              <a:t> time . </a:t>
            </a:r>
          </a:p>
          <a:p>
            <a:pPr marL="457200" indent="-457200" algn="l">
              <a:buFont typeface="Wingdings" panose="05000000000000000000" pitchFamily="2" charset="2"/>
              <a:buChar char="v"/>
            </a:pPr>
            <a:endParaRPr lang="en-IN" sz="2400" dirty="0"/>
          </a:p>
        </p:txBody>
      </p:sp>
    </p:spTree>
    <p:extLst>
      <p:ext uri="{BB962C8B-B14F-4D97-AF65-F5344CB8AC3E}">
        <p14:creationId xmlns:p14="http://schemas.microsoft.com/office/powerpoint/2010/main" xmlns="" val="3369465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53B807-66E2-357B-4FDE-32CFF52CEE6D}"/>
              </a:ext>
            </a:extLst>
          </p:cNvPr>
          <p:cNvSpPr txBox="1"/>
          <p:nvPr/>
        </p:nvSpPr>
        <p:spPr>
          <a:xfrm>
            <a:off x="647700" y="348734"/>
            <a:ext cx="7848600" cy="584775"/>
          </a:xfrm>
          <a:prstGeom prst="rect">
            <a:avLst/>
          </a:prstGeom>
          <a:noFill/>
        </p:spPr>
        <p:txBody>
          <a:bodyPr wrap="square" rtlCol="0">
            <a:spAutoFit/>
          </a:bodyPr>
          <a:lstStyle/>
          <a:p>
            <a:pPr marL="285750" indent="-285750">
              <a:buFont typeface="Wingdings" panose="05000000000000000000" pitchFamily="2" charset="2"/>
              <a:buChar char="q"/>
            </a:pPr>
            <a:r>
              <a:rPr lang="en-IN" sz="3200" b="1" dirty="0">
                <a:solidFill>
                  <a:schemeClr val="bg1"/>
                </a:solidFill>
                <a:latin typeface="Algerian" panose="04020705040A02060702" pitchFamily="82" charset="0"/>
              </a:rPr>
              <a:t>DOSE AND ADJUVANT ( ANUPAN </a:t>
            </a:r>
            <a:r>
              <a:rPr lang="en-IN" sz="2800" dirty="0">
                <a:solidFill>
                  <a:schemeClr val="bg1"/>
                </a:solidFill>
                <a:latin typeface="Algerian" panose="04020705040A02060702" pitchFamily="82" charset="0"/>
              </a:rPr>
              <a:t>)</a:t>
            </a:r>
          </a:p>
        </p:txBody>
      </p:sp>
      <p:sp>
        <p:nvSpPr>
          <p:cNvPr id="8" name="Rectangle 7">
            <a:extLst>
              <a:ext uri="{FF2B5EF4-FFF2-40B4-BE49-F238E27FC236}">
                <a16:creationId xmlns:a16="http://schemas.microsoft.com/office/drawing/2014/main" xmlns="" id="{E7308F1D-1068-D3F1-8DE5-2E04C847F3CB}"/>
              </a:ext>
            </a:extLst>
          </p:cNvPr>
          <p:cNvSpPr/>
          <p:nvPr/>
        </p:nvSpPr>
        <p:spPr>
          <a:xfrm>
            <a:off x="304800" y="985386"/>
            <a:ext cx="22860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VARGA </a:t>
            </a:r>
          </a:p>
        </p:txBody>
      </p:sp>
      <p:sp>
        <p:nvSpPr>
          <p:cNvPr id="10" name="Rectangle 9">
            <a:extLst>
              <a:ext uri="{FF2B5EF4-FFF2-40B4-BE49-F238E27FC236}">
                <a16:creationId xmlns:a16="http://schemas.microsoft.com/office/drawing/2014/main" xmlns="" id="{C1393731-4209-50AA-764D-4EB2025A8775}"/>
              </a:ext>
            </a:extLst>
          </p:cNvPr>
          <p:cNvSpPr/>
          <p:nvPr/>
        </p:nvSpPr>
        <p:spPr>
          <a:xfrm>
            <a:off x="3321117" y="952500"/>
            <a:ext cx="20574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DOSE</a:t>
            </a:r>
          </a:p>
        </p:txBody>
      </p:sp>
      <p:sp>
        <p:nvSpPr>
          <p:cNvPr id="11" name="Rectangle 10">
            <a:extLst>
              <a:ext uri="{FF2B5EF4-FFF2-40B4-BE49-F238E27FC236}">
                <a16:creationId xmlns:a16="http://schemas.microsoft.com/office/drawing/2014/main" xmlns="" id="{52EADE1F-658D-476A-3FB8-0B8E1252F377}"/>
              </a:ext>
            </a:extLst>
          </p:cNvPr>
          <p:cNvSpPr/>
          <p:nvPr/>
        </p:nvSpPr>
        <p:spPr>
          <a:xfrm>
            <a:off x="6324600" y="937260"/>
            <a:ext cx="2057400" cy="5486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ANUPAN</a:t>
            </a:r>
            <a:r>
              <a:rPr lang="en-IN" dirty="0"/>
              <a:t>  </a:t>
            </a:r>
          </a:p>
        </p:txBody>
      </p:sp>
      <p:sp>
        <p:nvSpPr>
          <p:cNvPr id="12" name="TextBox 11">
            <a:extLst>
              <a:ext uri="{FF2B5EF4-FFF2-40B4-BE49-F238E27FC236}">
                <a16:creationId xmlns:a16="http://schemas.microsoft.com/office/drawing/2014/main" xmlns="" id="{8BC2B73C-61B5-ED08-554A-E228828A8960}"/>
              </a:ext>
            </a:extLst>
          </p:cNvPr>
          <p:cNvSpPr txBox="1"/>
          <p:nvPr/>
        </p:nvSpPr>
        <p:spPr>
          <a:xfrm>
            <a:off x="28877" y="1905000"/>
            <a:ext cx="2942122" cy="4339650"/>
          </a:xfrm>
          <a:prstGeom prst="rect">
            <a:avLst/>
          </a:prstGeom>
          <a:noFill/>
        </p:spPr>
        <p:txBody>
          <a:bodyPr wrap="square" rtlCol="0">
            <a:spAutoFit/>
          </a:bodyPr>
          <a:lstStyle/>
          <a:p>
            <a:pPr marL="342900" indent="-342900">
              <a:buFont typeface="+mj-lt"/>
              <a:buAutoNum type="alphaLcParenR"/>
            </a:pPr>
            <a:r>
              <a:rPr lang="en-IN" sz="2400" b="1" dirty="0">
                <a:solidFill>
                  <a:srgbClr val="002060"/>
                </a:solidFill>
              </a:rPr>
              <a:t>Sudha</a:t>
            </a:r>
          </a:p>
          <a:p>
            <a:pPr marL="342900" indent="-342900">
              <a:buFont typeface="+mj-lt"/>
              <a:buAutoNum type="alphaLcParenR"/>
            </a:pPr>
            <a:endParaRPr lang="en-IN" sz="2400" b="1" dirty="0">
              <a:solidFill>
                <a:srgbClr val="002060"/>
              </a:solidFill>
            </a:endParaRPr>
          </a:p>
          <a:p>
            <a:pPr marL="342900" indent="-342900">
              <a:buFont typeface="+mj-lt"/>
              <a:buAutoNum type="alphaLcParenR"/>
            </a:pPr>
            <a:r>
              <a:rPr lang="en-IN" sz="2400" b="1" dirty="0" err="1">
                <a:solidFill>
                  <a:srgbClr val="002060"/>
                </a:solidFill>
              </a:rPr>
              <a:t>Khatika</a:t>
            </a:r>
            <a:endParaRPr lang="en-IN" sz="2400" b="1" dirty="0">
              <a:solidFill>
                <a:srgbClr val="002060"/>
              </a:solidFill>
            </a:endParaRPr>
          </a:p>
          <a:p>
            <a:pPr marL="342900" indent="-342900">
              <a:buFont typeface="+mj-lt"/>
              <a:buAutoNum type="alphaLcParenR"/>
            </a:pPr>
            <a:r>
              <a:rPr lang="en-IN" sz="2400" b="1" dirty="0" err="1">
                <a:solidFill>
                  <a:srgbClr val="002060"/>
                </a:solidFill>
              </a:rPr>
              <a:t>Godanti</a:t>
            </a:r>
            <a:r>
              <a:rPr lang="en-IN" sz="2400" b="1" dirty="0">
                <a:solidFill>
                  <a:srgbClr val="002060"/>
                </a:solidFill>
              </a:rPr>
              <a:t> </a:t>
            </a:r>
          </a:p>
          <a:p>
            <a:pPr marL="342900" indent="-342900">
              <a:buFont typeface="+mj-lt"/>
              <a:buAutoNum type="alphaLcParenR"/>
            </a:pPr>
            <a:endParaRPr lang="en-IN" sz="2400" b="1" dirty="0">
              <a:solidFill>
                <a:srgbClr val="002060"/>
              </a:solidFill>
            </a:endParaRPr>
          </a:p>
          <a:p>
            <a:pPr marL="342900" indent="-342900">
              <a:buFont typeface="+mj-lt"/>
              <a:buAutoNum type="alphaLcParenR"/>
            </a:pPr>
            <a:r>
              <a:rPr lang="en-IN" sz="2400" b="1" dirty="0" err="1">
                <a:solidFill>
                  <a:srgbClr val="002060"/>
                </a:solidFill>
              </a:rPr>
              <a:t>Shawetanjana</a:t>
            </a:r>
            <a:endParaRPr lang="en-IN" sz="2400" b="1" dirty="0">
              <a:solidFill>
                <a:srgbClr val="002060"/>
              </a:solidFill>
            </a:endParaRPr>
          </a:p>
          <a:p>
            <a:pPr marL="342900" indent="-342900">
              <a:buFont typeface="+mj-lt"/>
              <a:buAutoNum type="alphaLcParenR"/>
            </a:pPr>
            <a:endParaRPr lang="en-IN" sz="2400" b="1" dirty="0">
              <a:solidFill>
                <a:srgbClr val="002060"/>
              </a:solidFill>
            </a:endParaRPr>
          </a:p>
          <a:p>
            <a:pPr marL="342900" indent="-342900">
              <a:buFont typeface="+mj-lt"/>
              <a:buAutoNum type="alphaLcParenR"/>
            </a:pPr>
            <a:r>
              <a:rPr lang="en-IN" sz="2400" b="1" dirty="0" err="1">
                <a:solidFill>
                  <a:srgbClr val="002060"/>
                </a:solidFill>
              </a:rPr>
              <a:t>Mringashiringa</a:t>
            </a:r>
            <a:endParaRPr lang="en-IN" sz="2400" b="1" dirty="0">
              <a:solidFill>
                <a:srgbClr val="002060"/>
              </a:solidFill>
            </a:endParaRPr>
          </a:p>
          <a:p>
            <a:pPr marL="342900" indent="-342900">
              <a:buFont typeface="+mj-lt"/>
              <a:buAutoNum type="alphaLcParenR"/>
            </a:pPr>
            <a:endParaRPr lang="en-IN" sz="2400" b="1" dirty="0">
              <a:solidFill>
                <a:srgbClr val="002060"/>
              </a:solidFill>
            </a:endParaRPr>
          </a:p>
          <a:p>
            <a:pPr marL="342900" indent="-342900">
              <a:buFont typeface="+mj-lt"/>
              <a:buAutoNum type="alphaLcParenR"/>
            </a:pPr>
            <a:r>
              <a:rPr lang="en-IN" sz="2400" b="1" dirty="0" err="1">
                <a:solidFill>
                  <a:srgbClr val="002060"/>
                </a:solidFill>
              </a:rPr>
              <a:t>Shukti</a:t>
            </a:r>
            <a:endParaRPr lang="en-IN" sz="2400" b="1" dirty="0">
              <a:solidFill>
                <a:srgbClr val="002060"/>
              </a:solidFill>
            </a:endParaRPr>
          </a:p>
          <a:p>
            <a:pPr marL="342900" indent="-342900">
              <a:buFont typeface="+mj-lt"/>
              <a:buAutoNum type="alphaLcParenR"/>
            </a:pPr>
            <a:endParaRPr lang="en-IN" b="1" dirty="0">
              <a:solidFill>
                <a:srgbClr val="002060"/>
              </a:solidFill>
            </a:endParaRPr>
          </a:p>
          <a:p>
            <a:pPr marL="342900" indent="-342900">
              <a:buFont typeface="+mj-lt"/>
              <a:buAutoNum type="alphaLcParenR"/>
            </a:pPr>
            <a:endParaRPr lang="en-IN" dirty="0"/>
          </a:p>
        </p:txBody>
      </p:sp>
      <p:sp>
        <p:nvSpPr>
          <p:cNvPr id="13" name="TextBox 12">
            <a:extLst>
              <a:ext uri="{FF2B5EF4-FFF2-40B4-BE49-F238E27FC236}">
                <a16:creationId xmlns:a16="http://schemas.microsoft.com/office/drawing/2014/main" xmlns="" id="{15FA9DA5-AD17-3AFD-31E1-2DE3E5D0CFAE}"/>
              </a:ext>
            </a:extLst>
          </p:cNvPr>
          <p:cNvSpPr txBox="1"/>
          <p:nvPr/>
        </p:nvSpPr>
        <p:spPr>
          <a:xfrm>
            <a:off x="2895600" y="1905000"/>
            <a:ext cx="3276600" cy="4062651"/>
          </a:xfrm>
          <a:prstGeom prst="rect">
            <a:avLst/>
          </a:prstGeom>
          <a:noFill/>
        </p:spPr>
        <p:txBody>
          <a:bodyPr wrap="square" rtlCol="0">
            <a:spAutoFit/>
          </a:bodyPr>
          <a:lstStyle/>
          <a:p>
            <a:pPr marL="342900" indent="-342900">
              <a:buFont typeface="+mj-lt"/>
              <a:buAutoNum type="alphaLcParenR"/>
            </a:pPr>
            <a:r>
              <a:rPr lang="en-IN" sz="2000" dirty="0"/>
              <a:t>2 –Tola</a:t>
            </a:r>
          </a:p>
          <a:p>
            <a:r>
              <a:rPr lang="en-IN" sz="2000" dirty="0"/>
              <a:t>1 year child 30-60  drop</a:t>
            </a:r>
          </a:p>
          <a:p>
            <a:endParaRPr lang="en-IN" sz="2000" dirty="0"/>
          </a:p>
          <a:p>
            <a:r>
              <a:rPr lang="en-IN" sz="2000" dirty="0"/>
              <a:t>b) 1/2 to 1 </a:t>
            </a:r>
            <a:r>
              <a:rPr lang="en-IN" sz="2000" dirty="0" err="1"/>
              <a:t>masha</a:t>
            </a:r>
            <a:endParaRPr lang="en-IN" sz="2000" dirty="0"/>
          </a:p>
          <a:p>
            <a:r>
              <a:rPr lang="en-IN" sz="2000" dirty="0"/>
              <a:t>c)  1-3 </a:t>
            </a:r>
            <a:r>
              <a:rPr lang="en-IN" sz="2000" dirty="0" err="1"/>
              <a:t>Ratti</a:t>
            </a:r>
            <a:r>
              <a:rPr lang="en-IN" sz="2000" dirty="0"/>
              <a:t> (</a:t>
            </a:r>
            <a:r>
              <a:rPr lang="en-IN" sz="2000" dirty="0" err="1"/>
              <a:t>Rasatarangini</a:t>
            </a:r>
            <a:r>
              <a:rPr lang="en-IN" sz="2000" dirty="0"/>
              <a:t>) </a:t>
            </a:r>
          </a:p>
          <a:p>
            <a:r>
              <a:rPr lang="en-IN" sz="2000" dirty="0"/>
              <a:t>     1-2 Masha(</a:t>
            </a:r>
            <a:r>
              <a:rPr lang="en-IN" sz="2000" dirty="0" err="1"/>
              <a:t>rasamritama</a:t>
            </a:r>
            <a:r>
              <a:rPr lang="en-IN" sz="2000" dirty="0"/>
              <a:t>)</a:t>
            </a:r>
          </a:p>
          <a:p>
            <a:r>
              <a:rPr lang="en-IN" sz="2000" dirty="0"/>
              <a:t>d) According to </a:t>
            </a:r>
            <a:r>
              <a:rPr lang="en-IN" sz="2000" dirty="0" err="1"/>
              <a:t>Godnti</a:t>
            </a:r>
            <a:endParaRPr lang="en-IN" sz="2000" dirty="0"/>
          </a:p>
          <a:p>
            <a:endParaRPr lang="en-IN" sz="2000" dirty="0"/>
          </a:p>
          <a:p>
            <a:r>
              <a:rPr lang="en-IN" sz="2000" dirty="0"/>
              <a:t>e) 1-2 </a:t>
            </a:r>
            <a:r>
              <a:rPr lang="en-IN" sz="2000" dirty="0" err="1"/>
              <a:t>Ratti</a:t>
            </a:r>
            <a:endParaRPr lang="en-IN" sz="2000" dirty="0"/>
          </a:p>
          <a:p>
            <a:endParaRPr lang="en-IN" sz="2000" dirty="0"/>
          </a:p>
          <a:p>
            <a:endParaRPr lang="en-IN" sz="2000" dirty="0"/>
          </a:p>
          <a:p>
            <a:r>
              <a:rPr lang="en-IN" sz="2000" dirty="0"/>
              <a:t>f) 2 </a:t>
            </a:r>
            <a:r>
              <a:rPr lang="en-IN" sz="2000" dirty="0" err="1"/>
              <a:t>Ratti</a:t>
            </a:r>
            <a:endParaRPr lang="en-IN" sz="2000" dirty="0"/>
          </a:p>
          <a:p>
            <a:endParaRPr lang="en-IN" dirty="0"/>
          </a:p>
        </p:txBody>
      </p:sp>
      <p:sp>
        <p:nvSpPr>
          <p:cNvPr id="15" name="TextBox 14">
            <a:extLst>
              <a:ext uri="{FF2B5EF4-FFF2-40B4-BE49-F238E27FC236}">
                <a16:creationId xmlns:a16="http://schemas.microsoft.com/office/drawing/2014/main" xmlns="" id="{8FF0AD10-925E-E144-4B4F-345537545F0D}"/>
              </a:ext>
            </a:extLst>
          </p:cNvPr>
          <p:cNvSpPr txBox="1"/>
          <p:nvPr/>
        </p:nvSpPr>
        <p:spPr>
          <a:xfrm>
            <a:off x="6173002" y="1905000"/>
            <a:ext cx="2942122" cy="4154984"/>
          </a:xfrm>
          <a:prstGeom prst="rect">
            <a:avLst/>
          </a:prstGeom>
          <a:noFill/>
        </p:spPr>
        <p:txBody>
          <a:bodyPr wrap="square" rtlCol="0">
            <a:spAutoFit/>
          </a:bodyPr>
          <a:lstStyle/>
          <a:p>
            <a:pPr marL="342900" indent="-342900">
              <a:buFont typeface="+mj-lt"/>
              <a:buAutoNum type="alphaLcParenR"/>
            </a:pPr>
            <a:r>
              <a:rPr lang="en-IN" sz="2400" dirty="0"/>
              <a:t>………</a:t>
            </a:r>
          </a:p>
          <a:p>
            <a:pPr marL="342900" indent="-342900">
              <a:buFont typeface="+mj-lt"/>
              <a:buAutoNum type="alphaLcParenR"/>
            </a:pPr>
            <a:endParaRPr lang="en-IN" sz="2400" dirty="0"/>
          </a:p>
          <a:p>
            <a:pPr marL="342900" indent="-342900">
              <a:buFont typeface="+mj-lt"/>
              <a:buAutoNum type="alphaLcParenR"/>
            </a:pPr>
            <a:r>
              <a:rPr lang="en-IN" sz="2400" dirty="0"/>
              <a:t>Water</a:t>
            </a:r>
          </a:p>
          <a:p>
            <a:r>
              <a:rPr lang="en-IN" sz="2400" dirty="0"/>
              <a:t>c) Honey , milk, Cow </a:t>
            </a:r>
            <a:r>
              <a:rPr lang="en-IN" sz="2400" dirty="0" err="1"/>
              <a:t>Ghrita</a:t>
            </a:r>
            <a:endParaRPr lang="en-IN" sz="2400" dirty="0"/>
          </a:p>
          <a:p>
            <a:r>
              <a:rPr lang="en-IN" sz="2400" dirty="0"/>
              <a:t>d) According to </a:t>
            </a:r>
            <a:r>
              <a:rPr lang="en-IN" sz="2400" dirty="0" err="1"/>
              <a:t>Godanti</a:t>
            </a:r>
            <a:endParaRPr lang="en-IN" sz="2400" dirty="0"/>
          </a:p>
          <a:p>
            <a:r>
              <a:rPr lang="en-IN" sz="2400" dirty="0"/>
              <a:t>e) Honey  , </a:t>
            </a:r>
            <a:r>
              <a:rPr lang="en-IN" sz="2400" dirty="0" err="1"/>
              <a:t>Ghrita</a:t>
            </a:r>
            <a:r>
              <a:rPr lang="en-IN" sz="2400" dirty="0"/>
              <a:t> , Milk,  </a:t>
            </a:r>
            <a:r>
              <a:rPr lang="en-IN" sz="2400" dirty="0" err="1"/>
              <a:t>Navaneet</a:t>
            </a:r>
            <a:r>
              <a:rPr lang="en-IN" sz="2400" dirty="0"/>
              <a:t> </a:t>
            </a:r>
          </a:p>
          <a:p>
            <a:r>
              <a:rPr lang="en-IN" sz="2400" dirty="0"/>
              <a:t>f) Honey , </a:t>
            </a:r>
            <a:r>
              <a:rPr lang="en-IN" sz="2400" dirty="0" err="1"/>
              <a:t>Ghrita</a:t>
            </a:r>
            <a:r>
              <a:rPr lang="en-IN" sz="2400" dirty="0"/>
              <a:t> , Milk </a:t>
            </a:r>
          </a:p>
        </p:txBody>
      </p:sp>
    </p:spTree>
    <p:extLst>
      <p:ext uri="{BB962C8B-B14F-4D97-AF65-F5344CB8AC3E}">
        <p14:creationId xmlns:p14="http://schemas.microsoft.com/office/powerpoint/2010/main" xmlns="" val="30737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F59757B-3F88-C35F-99FF-CB0FE0A0ABE7}"/>
              </a:ext>
            </a:extLst>
          </p:cNvPr>
          <p:cNvSpPr txBox="1"/>
          <p:nvPr/>
        </p:nvSpPr>
        <p:spPr>
          <a:xfrm>
            <a:off x="381000" y="762000"/>
            <a:ext cx="8610600" cy="5201424"/>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In the current kinetic era, </a:t>
            </a:r>
            <a:r>
              <a:rPr lang="en-US" sz="2800" dirty="0" err="1"/>
              <a:t>Rasaushadhis</a:t>
            </a:r>
            <a:r>
              <a:rPr lang="en-US" sz="2800" dirty="0"/>
              <a:t> have given Ayurveda a complete novel health care look.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US" sz="2800" dirty="0"/>
              <a:t>All the drugs enlisted in Sudha Varga Dravya have calcium in compound form, as salts.</a:t>
            </a:r>
          </a:p>
          <a:p>
            <a:pPr marL="457200" indent="-457200">
              <a:buFont typeface="Wingdings" panose="05000000000000000000" pitchFamily="2" charset="2"/>
              <a:buChar char="Ø"/>
            </a:pPr>
            <a:r>
              <a:rPr lang="en-US" sz="2800" dirty="0"/>
              <a:t> It plays very essential role in physiology and regulation of gastrointestinal secretions. </a:t>
            </a:r>
          </a:p>
          <a:p>
            <a:pPr marL="457200" indent="-457200">
              <a:buFont typeface="Wingdings" panose="05000000000000000000" pitchFamily="2" charset="2"/>
              <a:buChar char="Ø"/>
            </a:pPr>
            <a:endParaRPr lang="en-US" sz="2800" dirty="0"/>
          </a:p>
          <a:p>
            <a:pPr marL="457200" indent="-457200">
              <a:buFont typeface="Wingdings" panose="05000000000000000000" pitchFamily="2" charset="2"/>
              <a:buChar char="Ø"/>
            </a:pPr>
            <a:r>
              <a:rPr lang="en-IN" sz="2800" dirty="0"/>
              <a:t>In </a:t>
            </a:r>
            <a:r>
              <a:rPr lang="en-IN" sz="2800" dirty="0" err="1"/>
              <a:t>Charak</a:t>
            </a:r>
            <a:r>
              <a:rPr lang="en-IN" sz="2800" dirty="0"/>
              <a:t> Samhita and </a:t>
            </a:r>
            <a:r>
              <a:rPr lang="en-IN" sz="2800" dirty="0" err="1"/>
              <a:t>Sushuruta</a:t>
            </a:r>
            <a:r>
              <a:rPr lang="en-IN" sz="2800" dirty="0"/>
              <a:t> Samhita Sudha comes under </a:t>
            </a:r>
            <a:r>
              <a:rPr lang="en-IN" sz="2800" dirty="0" err="1"/>
              <a:t>Parthiva</a:t>
            </a:r>
            <a:r>
              <a:rPr lang="en-IN" sz="2800" dirty="0"/>
              <a:t> Dravya.</a:t>
            </a:r>
          </a:p>
          <a:p>
            <a:r>
              <a:rPr lang="en-IN" sz="2400" dirty="0"/>
              <a:t> </a:t>
            </a:r>
            <a:endParaRPr lang="en-IN" dirty="0"/>
          </a:p>
        </p:txBody>
      </p:sp>
    </p:spTree>
    <p:extLst>
      <p:ext uri="{BB962C8B-B14F-4D97-AF65-F5344CB8AC3E}">
        <p14:creationId xmlns:p14="http://schemas.microsoft.com/office/powerpoint/2010/main" xmlns="" val="1322030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C4B4E8-4E21-B044-E5CE-71A50DAA0E51}"/>
              </a:ext>
            </a:extLst>
          </p:cNvPr>
          <p:cNvSpPr txBox="1"/>
          <p:nvPr/>
        </p:nvSpPr>
        <p:spPr>
          <a:xfrm>
            <a:off x="152400" y="1524000"/>
            <a:ext cx="3200400" cy="3785652"/>
          </a:xfrm>
          <a:prstGeom prst="rect">
            <a:avLst/>
          </a:prstGeom>
          <a:noFill/>
        </p:spPr>
        <p:txBody>
          <a:bodyPr wrap="square" rtlCol="0">
            <a:spAutoFit/>
          </a:bodyPr>
          <a:lstStyle/>
          <a:p>
            <a:r>
              <a:rPr lang="en-IN" sz="2400" b="1" dirty="0">
                <a:solidFill>
                  <a:srgbClr val="002060"/>
                </a:solidFill>
              </a:rPr>
              <a:t>g) </a:t>
            </a:r>
            <a:r>
              <a:rPr lang="en-IN" sz="2400" b="1" dirty="0" err="1">
                <a:solidFill>
                  <a:srgbClr val="002060"/>
                </a:solidFill>
              </a:rPr>
              <a:t>Shankha</a:t>
            </a:r>
            <a:endParaRPr lang="en-IN" sz="2400" b="1" dirty="0">
              <a:solidFill>
                <a:srgbClr val="002060"/>
              </a:solidFill>
            </a:endParaRPr>
          </a:p>
          <a:p>
            <a:pPr marL="342900" indent="-342900">
              <a:buFont typeface="+mj-lt"/>
              <a:buAutoNum type="alphaLcParenR"/>
            </a:pPr>
            <a:endParaRPr lang="en-IN" sz="2400" b="1" dirty="0">
              <a:solidFill>
                <a:srgbClr val="002060"/>
              </a:solidFill>
            </a:endParaRPr>
          </a:p>
          <a:p>
            <a:r>
              <a:rPr lang="en-IN" sz="2400" b="1" dirty="0">
                <a:solidFill>
                  <a:srgbClr val="002060"/>
                </a:solidFill>
              </a:rPr>
              <a:t>h) </a:t>
            </a:r>
            <a:r>
              <a:rPr lang="en-IN" sz="2400" b="1" dirty="0" err="1">
                <a:solidFill>
                  <a:srgbClr val="002060"/>
                </a:solidFill>
              </a:rPr>
              <a:t>Shambuka</a:t>
            </a:r>
            <a:r>
              <a:rPr lang="en-IN" sz="2400" b="1" dirty="0">
                <a:solidFill>
                  <a:srgbClr val="002060"/>
                </a:solidFill>
              </a:rPr>
              <a:t> </a:t>
            </a:r>
          </a:p>
          <a:p>
            <a:pPr marL="342900" indent="-342900">
              <a:buFont typeface="+mj-lt"/>
              <a:buAutoNum type="alphaLcParenR"/>
            </a:pPr>
            <a:endParaRPr lang="en-IN" sz="2400" b="1" dirty="0">
              <a:solidFill>
                <a:srgbClr val="002060"/>
              </a:solidFill>
            </a:endParaRPr>
          </a:p>
          <a:p>
            <a:r>
              <a:rPr lang="en-IN" sz="2400" b="1" dirty="0" err="1">
                <a:solidFill>
                  <a:srgbClr val="002060"/>
                </a:solidFill>
              </a:rPr>
              <a:t>i</a:t>
            </a:r>
            <a:r>
              <a:rPr lang="en-IN" sz="2400" b="1" dirty="0">
                <a:solidFill>
                  <a:srgbClr val="002060"/>
                </a:solidFill>
              </a:rPr>
              <a:t>) </a:t>
            </a:r>
            <a:r>
              <a:rPr lang="en-IN" sz="2400" b="1" dirty="0" err="1">
                <a:solidFill>
                  <a:srgbClr val="002060"/>
                </a:solidFill>
              </a:rPr>
              <a:t>Samudraphena</a:t>
            </a:r>
            <a:r>
              <a:rPr lang="en-IN" sz="2400" b="1" dirty="0">
                <a:solidFill>
                  <a:srgbClr val="002060"/>
                </a:solidFill>
              </a:rPr>
              <a:t> </a:t>
            </a:r>
          </a:p>
          <a:p>
            <a:pPr marL="342900" indent="-342900">
              <a:buFont typeface="+mj-lt"/>
              <a:buAutoNum type="alphaLcParenR"/>
            </a:pPr>
            <a:endParaRPr lang="en-IN" sz="2400" b="1" dirty="0">
              <a:solidFill>
                <a:srgbClr val="002060"/>
              </a:solidFill>
            </a:endParaRPr>
          </a:p>
          <a:p>
            <a:r>
              <a:rPr lang="en-IN" sz="2400" b="1" dirty="0">
                <a:solidFill>
                  <a:srgbClr val="002060"/>
                </a:solidFill>
              </a:rPr>
              <a:t>j) </a:t>
            </a:r>
            <a:r>
              <a:rPr lang="en-IN" sz="2400" b="1" dirty="0" err="1">
                <a:solidFill>
                  <a:srgbClr val="002060"/>
                </a:solidFill>
              </a:rPr>
              <a:t>Kurmapristha</a:t>
            </a:r>
            <a:endParaRPr lang="en-IN" sz="2400" b="1" dirty="0">
              <a:solidFill>
                <a:srgbClr val="002060"/>
              </a:solidFill>
            </a:endParaRPr>
          </a:p>
          <a:p>
            <a:r>
              <a:rPr lang="en-IN" sz="2400" b="1" dirty="0">
                <a:solidFill>
                  <a:srgbClr val="002060"/>
                </a:solidFill>
              </a:rPr>
              <a:t> </a:t>
            </a:r>
          </a:p>
          <a:p>
            <a:pPr marL="342900" indent="-342900">
              <a:buFont typeface="+mj-lt"/>
              <a:buAutoNum type="alphaLcParenR"/>
            </a:pPr>
            <a:endParaRPr lang="en-IN" sz="2400" b="1" dirty="0">
              <a:solidFill>
                <a:srgbClr val="002060"/>
              </a:solidFill>
            </a:endParaRPr>
          </a:p>
          <a:p>
            <a:r>
              <a:rPr lang="en-IN" sz="2400" b="1" dirty="0">
                <a:solidFill>
                  <a:srgbClr val="002060"/>
                </a:solidFill>
              </a:rPr>
              <a:t>k)</a:t>
            </a:r>
            <a:r>
              <a:rPr lang="en-IN" sz="2400" b="1" dirty="0" err="1">
                <a:solidFill>
                  <a:srgbClr val="002060"/>
                </a:solidFill>
              </a:rPr>
              <a:t>kukkutandatawaka</a:t>
            </a:r>
            <a:endParaRPr lang="en-IN" sz="2400" b="1" dirty="0">
              <a:solidFill>
                <a:srgbClr val="002060"/>
              </a:solidFill>
            </a:endParaRPr>
          </a:p>
        </p:txBody>
      </p:sp>
      <p:sp>
        <p:nvSpPr>
          <p:cNvPr id="4" name="Rectangle 3">
            <a:extLst>
              <a:ext uri="{FF2B5EF4-FFF2-40B4-BE49-F238E27FC236}">
                <a16:creationId xmlns:a16="http://schemas.microsoft.com/office/drawing/2014/main" xmlns="" id="{F968F66C-0F81-EB23-6F5B-FFBC91219D23}"/>
              </a:ext>
            </a:extLst>
          </p:cNvPr>
          <p:cNvSpPr/>
          <p:nvPr/>
        </p:nvSpPr>
        <p:spPr>
          <a:xfrm>
            <a:off x="228600" y="609600"/>
            <a:ext cx="22098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VARGA</a:t>
            </a:r>
          </a:p>
        </p:txBody>
      </p:sp>
      <p:sp>
        <p:nvSpPr>
          <p:cNvPr id="5" name="Rectangle 4">
            <a:extLst>
              <a:ext uri="{FF2B5EF4-FFF2-40B4-BE49-F238E27FC236}">
                <a16:creationId xmlns:a16="http://schemas.microsoft.com/office/drawing/2014/main" xmlns="" id="{49C40E92-4F67-B3BB-30CE-90C467C0E793}"/>
              </a:ext>
            </a:extLst>
          </p:cNvPr>
          <p:cNvSpPr/>
          <p:nvPr/>
        </p:nvSpPr>
        <p:spPr>
          <a:xfrm>
            <a:off x="3027948" y="620027"/>
            <a:ext cx="28194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DOSE</a:t>
            </a:r>
          </a:p>
        </p:txBody>
      </p:sp>
      <p:sp>
        <p:nvSpPr>
          <p:cNvPr id="6" name="Rectangle 5">
            <a:extLst>
              <a:ext uri="{FF2B5EF4-FFF2-40B4-BE49-F238E27FC236}">
                <a16:creationId xmlns:a16="http://schemas.microsoft.com/office/drawing/2014/main" xmlns="" id="{84FAE293-2909-A5B8-EB4F-1190D632B2B1}"/>
              </a:ext>
            </a:extLst>
          </p:cNvPr>
          <p:cNvSpPr/>
          <p:nvPr/>
        </p:nvSpPr>
        <p:spPr>
          <a:xfrm>
            <a:off x="6116053" y="620027"/>
            <a:ext cx="28194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ANUPAN</a:t>
            </a:r>
          </a:p>
        </p:txBody>
      </p:sp>
      <p:sp>
        <p:nvSpPr>
          <p:cNvPr id="7" name="TextBox 6">
            <a:extLst>
              <a:ext uri="{FF2B5EF4-FFF2-40B4-BE49-F238E27FC236}">
                <a16:creationId xmlns:a16="http://schemas.microsoft.com/office/drawing/2014/main" xmlns="" id="{3E5138AF-1A9A-116A-642E-15D8518A076B}"/>
              </a:ext>
            </a:extLst>
          </p:cNvPr>
          <p:cNvSpPr txBox="1"/>
          <p:nvPr/>
        </p:nvSpPr>
        <p:spPr>
          <a:xfrm>
            <a:off x="3495174" y="1708666"/>
            <a:ext cx="2153652" cy="4524315"/>
          </a:xfrm>
          <a:prstGeom prst="rect">
            <a:avLst/>
          </a:prstGeom>
          <a:noFill/>
        </p:spPr>
        <p:txBody>
          <a:bodyPr wrap="square" rtlCol="0">
            <a:spAutoFit/>
          </a:bodyPr>
          <a:lstStyle/>
          <a:p>
            <a:r>
              <a:rPr lang="en-IN" sz="2400" dirty="0"/>
              <a:t>g) 2 </a:t>
            </a:r>
            <a:r>
              <a:rPr lang="en-IN" sz="2400" dirty="0" err="1"/>
              <a:t>Ratti</a:t>
            </a:r>
            <a:endParaRPr lang="en-IN" sz="2400" dirty="0"/>
          </a:p>
          <a:p>
            <a:endParaRPr lang="en-IN" sz="2400" dirty="0"/>
          </a:p>
          <a:p>
            <a:r>
              <a:rPr lang="en-IN" sz="2400" dirty="0"/>
              <a:t>h) 2 </a:t>
            </a:r>
            <a:r>
              <a:rPr lang="en-IN" sz="2400" dirty="0" err="1"/>
              <a:t>Ratti</a:t>
            </a:r>
            <a:endParaRPr lang="en-IN" sz="2400" dirty="0"/>
          </a:p>
          <a:p>
            <a:endParaRPr lang="en-IN" sz="2400" dirty="0"/>
          </a:p>
          <a:p>
            <a:pPr marL="514350" indent="-514350">
              <a:buAutoNum type="romanLcParenR"/>
            </a:pPr>
            <a:r>
              <a:rPr lang="en-IN" sz="2400" dirty="0"/>
              <a:t>2 </a:t>
            </a:r>
            <a:r>
              <a:rPr lang="en-IN" sz="2400" dirty="0" err="1"/>
              <a:t>Ratti</a:t>
            </a:r>
            <a:endParaRPr lang="en-IN" sz="2400" dirty="0"/>
          </a:p>
          <a:p>
            <a:pPr marL="514350" indent="-514350">
              <a:buAutoNum type="romanLcParenR"/>
            </a:pPr>
            <a:endParaRPr lang="en-IN" sz="2400" dirty="0"/>
          </a:p>
          <a:p>
            <a:r>
              <a:rPr lang="en-IN" sz="2400" dirty="0"/>
              <a:t>j) 2- 4 </a:t>
            </a:r>
            <a:r>
              <a:rPr lang="en-IN" sz="2400" dirty="0" err="1"/>
              <a:t>Ratti</a:t>
            </a:r>
            <a:endParaRPr lang="en-IN" sz="2400" dirty="0"/>
          </a:p>
          <a:p>
            <a:endParaRPr lang="en-IN" sz="2400" dirty="0"/>
          </a:p>
          <a:p>
            <a:endParaRPr lang="en-IN" sz="2400" dirty="0"/>
          </a:p>
          <a:p>
            <a:r>
              <a:rPr lang="en-IN" sz="2400" dirty="0"/>
              <a:t>k) 2-4 </a:t>
            </a:r>
            <a:r>
              <a:rPr lang="en-IN" sz="2400" dirty="0" err="1"/>
              <a:t>Ratti</a:t>
            </a:r>
            <a:endParaRPr lang="en-IN" sz="2400" dirty="0"/>
          </a:p>
          <a:p>
            <a:endParaRPr lang="en-IN" sz="2400" dirty="0"/>
          </a:p>
          <a:p>
            <a:endParaRPr lang="en-IN" sz="2400" dirty="0"/>
          </a:p>
        </p:txBody>
      </p:sp>
      <p:sp>
        <p:nvSpPr>
          <p:cNvPr id="8" name="TextBox 7">
            <a:extLst>
              <a:ext uri="{FF2B5EF4-FFF2-40B4-BE49-F238E27FC236}">
                <a16:creationId xmlns:a16="http://schemas.microsoft.com/office/drawing/2014/main" xmlns="" id="{F9E5BE73-73BE-CB5C-AF4E-5626A5A0A98A}"/>
              </a:ext>
            </a:extLst>
          </p:cNvPr>
          <p:cNvSpPr txBox="1"/>
          <p:nvPr/>
        </p:nvSpPr>
        <p:spPr>
          <a:xfrm>
            <a:off x="6172200" y="1524000"/>
            <a:ext cx="2763253" cy="4524315"/>
          </a:xfrm>
          <a:prstGeom prst="rect">
            <a:avLst/>
          </a:prstGeom>
          <a:noFill/>
        </p:spPr>
        <p:txBody>
          <a:bodyPr wrap="square" rtlCol="0">
            <a:spAutoFit/>
          </a:bodyPr>
          <a:lstStyle/>
          <a:p>
            <a:r>
              <a:rPr lang="en-IN" sz="2400" dirty="0"/>
              <a:t>g) </a:t>
            </a:r>
            <a:r>
              <a:rPr lang="en-IN" sz="2400" dirty="0" err="1"/>
              <a:t>Nimbu</a:t>
            </a:r>
            <a:r>
              <a:rPr lang="en-IN" sz="2400" dirty="0"/>
              <a:t> </a:t>
            </a:r>
            <a:r>
              <a:rPr lang="en-IN" sz="2400" dirty="0" err="1"/>
              <a:t>swrasa</a:t>
            </a:r>
            <a:r>
              <a:rPr lang="en-IN" sz="2400" dirty="0"/>
              <a:t>, hot water</a:t>
            </a:r>
          </a:p>
          <a:p>
            <a:r>
              <a:rPr lang="en-IN" sz="2400" dirty="0"/>
              <a:t>h) </a:t>
            </a:r>
            <a:r>
              <a:rPr lang="en-IN" sz="2400" dirty="0" err="1"/>
              <a:t>Nimbua</a:t>
            </a:r>
            <a:r>
              <a:rPr lang="en-IN" sz="2400" dirty="0"/>
              <a:t> </a:t>
            </a:r>
            <a:r>
              <a:rPr lang="en-IN" sz="2400" dirty="0" err="1"/>
              <a:t>Sawrasa</a:t>
            </a:r>
            <a:r>
              <a:rPr lang="en-IN" sz="2400" dirty="0"/>
              <a:t> , Hot water </a:t>
            </a:r>
          </a:p>
          <a:p>
            <a:r>
              <a:rPr lang="en-IN" sz="2400" dirty="0" err="1"/>
              <a:t>i</a:t>
            </a:r>
            <a:r>
              <a:rPr lang="en-IN" sz="2400" dirty="0"/>
              <a:t>) Honey , water</a:t>
            </a:r>
          </a:p>
          <a:p>
            <a:r>
              <a:rPr lang="en-IN" sz="2400" dirty="0"/>
              <a:t>j) Honey, </a:t>
            </a:r>
            <a:r>
              <a:rPr lang="en-IN" sz="2400" dirty="0" err="1"/>
              <a:t>Guduchi</a:t>
            </a:r>
            <a:r>
              <a:rPr lang="en-IN" sz="2400" dirty="0"/>
              <a:t> </a:t>
            </a:r>
            <a:r>
              <a:rPr lang="en-IN" sz="2400" dirty="0" err="1"/>
              <a:t>satwa</a:t>
            </a:r>
            <a:endParaRPr lang="en-IN" sz="2400" dirty="0"/>
          </a:p>
          <a:p>
            <a:r>
              <a:rPr lang="en-IN" sz="2400" dirty="0"/>
              <a:t> </a:t>
            </a:r>
          </a:p>
          <a:p>
            <a:r>
              <a:rPr lang="en-IN" sz="2400" dirty="0"/>
              <a:t>k) </a:t>
            </a:r>
            <a:r>
              <a:rPr lang="en-IN" sz="2400" dirty="0" err="1"/>
              <a:t>Navaneet</a:t>
            </a:r>
            <a:r>
              <a:rPr lang="en-IN" sz="2400" dirty="0"/>
              <a:t> , </a:t>
            </a:r>
            <a:r>
              <a:rPr lang="en-IN" sz="2400" dirty="0" err="1"/>
              <a:t>Sharkara</a:t>
            </a:r>
            <a:r>
              <a:rPr lang="en-IN" sz="2400" dirty="0"/>
              <a:t> , Milk ,  Honey </a:t>
            </a:r>
          </a:p>
        </p:txBody>
      </p:sp>
    </p:spTree>
    <p:extLst>
      <p:ext uri="{BB962C8B-B14F-4D97-AF65-F5344CB8AC3E}">
        <p14:creationId xmlns:p14="http://schemas.microsoft.com/office/powerpoint/2010/main" xmlns="" val="935317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B59714-149A-A4ED-3C44-875B9DF2748E}"/>
              </a:ext>
            </a:extLst>
          </p:cNvPr>
          <p:cNvSpPr>
            <a:spLocks noGrp="1"/>
          </p:cNvSpPr>
          <p:nvPr>
            <p:ph type="title" idx="4294967295"/>
          </p:nvPr>
        </p:nvSpPr>
        <p:spPr>
          <a:xfrm>
            <a:off x="457200" y="0"/>
            <a:ext cx="8229600" cy="636588"/>
          </a:xfrm>
        </p:spPr>
        <p:txBody>
          <a:bodyPr>
            <a:normAutofit fontScale="90000"/>
          </a:bodyPr>
          <a:lstStyle/>
          <a:p>
            <a:r>
              <a:rPr lang="en-IN" dirty="0">
                <a:solidFill>
                  <a:schemeClr val="bg1"/>
                </a:solidFill>
                <a:latin typeface="Algerian" panose="04020705040A02060702" pitchFamily="82" charset="0"/>
              </a:rPr>
              <a:t>FORMULATION</a:t>
            </a:r>
          </a:p>
        </p:txBody>
      </p:sp>
      <p:sp>
        <p:nvSpPr>
          <p:cNvPr id="3" name="TextBox 2">
            <a:extLst>
              <a:ext uri="{FF2B5EF4-FFF2-40B4-BE49-F238E27FC236}">
                <a16:creationId xmlns:a16="http://schemas.microsoft.com/office/drawing/2014/main" xmlns="" id="{97E87485-032C-80D9-2482-0E1C63D9D94C}"/>
              </a:ext>
            </a:extLst>
          </p:cNvPr>
          <p:cNvSpPr txBox="1"/>
          <p:nvPr/>
        </p:nvSpPr>
        <p:spPr>
          <a:xfrm>
            <a:off x="76200" y="1931988"/>
            <a:ext cx="3125804" cy="6494085"/>
          </a:xfrm>
          <a:prstGeom prst="rect">
            <a:avLst/>
          </a:prstGeom>
          <a:noFill/>
        </p:spPr>
        <p:txBody>
          <a:bodyPr wrap="square" rtlCol="0">
            <a:spAutoFit/>
          </a:bodyPr>
          <a:lstStyle/>
          <a:p>
            <a:r>
              <a:rPr lang="en-IN" sz="2000" b="1" dirty="0"/>
              <a:t>a) </a:t>
            </a:r>
            <a:r>
              <a:rPr lang="en-IN" sz="2000" b="1" dirty="0">
                <a:solidFill>
                  <a:srgbClr val="002060"/>
                </a:solidFill>
              </a:rPr>
              <a:t>Sudha (</a:t>
            </a:r>
            <a:r>
              <a:rPr lang="en-IN" sz="2000" b="1" dirty="0" err="1">
                <a:solidFill>
                  <a:srgbClr val="002060"/>
                </a:solidFill>
              </a:rPr>
              <a:t>chuna</a:t>
            </a:r>
            <a:r>
              <a:rPr lang="en-IN" sz="2000" b="1" dirty="0">
                <a:solidFill>
                  <a:srgbClr val="002060"/>
                </a:solidFill>
              </a:rPr>
              <a:t>)</a:t>
            </a:r>
            <a:endParaRPr lang="en-IN" sz="2000" dirty="0"/>
          </a:p>
          <a:p>
            <a:endParaRPr lang="en-IN" sz="2000" dirty="0"/>
          </a:p>
          <a:p>
            <a:r>
              <a:rPr lang="en-IN" sz="2000" dirty="0"/>
              <a:t>b) </a:t>
            </a:r>
            <a:r>
              <a:rPr lang="en-IN" sz="2000" b="1" dirty="0" err="1">
                <a:solidFill>
                  <a:srgbClr val="002060"/>
                </a:solidFill>
              </a:rPr>
              <a:t>Khatika</a:t>
            </a:r>
            <a:r>
              <a:rPr lang="en-IN" sz="2000" b="1" dirty="0">
                <a:solidFill>
                  <a:srgbClr val="002060"/>
                </a:solidFill>
              </a:rPr>
              <a:t> </a:t>
            </a:r>
          </a:p>
          <a:p>
            <a:pPr marL="342900" indent="-342900">
              <a:buFont typeface="+mj-lt"/>
              <a:buAutoNum type="alphaLcParenR"/>
            </a:pPr>
            <a:endParaRPr lang="en-IN" sz="2000" dirty="0"/>
          </a:p>
          <a:p>
            <a:pPr marL="342900" indent="-342900">
              <a:buFont typeface="+mj-lt"/>
              <a:buAutoNum type="alphaLcParenR"/>
            </a:pPr>
            <a:endParaRPr lang="en-IN" sz="2000" dirty="0"/>
          </a:p>
          <a:p>
            <a:pPr marL="342900" indent="-342900">
              <a:buFont typeface="+mj-lt"/>
              <a:buAutoNum type="alphaLcParenR"/>
            </a:pPr>
            <a:endParaRPr lang="en-IN" sz="2000" dirty="0"/>
          </a:p>
          <a:p>
            <a:pPr marL="342900" indent="-342900">
              <a:buFont typeface="+mj-lt"/>
              <a:buAutoNum type="alphaLcParenR"/>
            </a:pPr>
            <a:endParaRPr lang="en-IN" sz="2000" dirty="0"/>
          </a:p>
          <a:p>
            <a:r>
              <a:rPr lang="en-IN" sz="2000" dirty="0"/>
              <a:t>c) </a:t>
            </a:r>
            <a:r>
              <a:rPr lang="en-IN" sz="2000" b="1" dirty="0" err="1">
                <a:solidFill>
                  <a:srgbClr val="002060"/>
                </a:solidFill>
              </a:rPr>
              <a:t>Godanti</a:t>
            </a:r>
            <a:endParaRPr lang="en-IN" sz="2000" b="1" dirty="0">
              <a:solidFill>
                <a:srgbClr val="002060"/>
              </a:solidFill>
            </a:endParaRPr>
          </a:p>
          <a:p>
            <a:pPr marL="342900" indent="-342900">
              <a:buFont typeface="+mj-lt"/>
              <a:buAutoNum type="alphaLcParenR"/>
            </a:pPr>
            <a:endParaRPr lang="en-IN" sz="2000" dirty="0"/>
          </a:p>
          <a:p>
            <a:pPr marL="342900" indent="-342900">
              <a:buFont typeface="+mj-lt"/>
              <a:buAutoNum type="alphaLcParenR"/>
            </a:pPr>
            <a:endParaRPr lang="en-IN" sz="2000" dirty="0"/>
          </a:p>
          <a:p>
            <a:pPr marL="342900" indent="-342900">
              <a:buFont typeface="+mj-lt"/>
              <a:buAutoNum type="alphaLcParenR"/>
            </a:pPr>
            <a:endParaRPr lang="en-IN" sz="2000" dirty="0"/>
          </a:p>
          <a:p>
            <a:pPr marL="342900" indent="-342900">
              <a:buFont typeface="+mj-lt"/>
              <a:buAutoNum type="alphaLcParenR"/>
            </a:pPr>
            <a:endParaRPr lang="en-IN" sz="2000" dirty="0"/>
          </a:p>
          <a:p>
            <a:r>
              <a:rPr lang="en-IN" sz="2000" dirty="0"/>
              <a:t>d) </a:t>
            </a:r>
            <a:r>
              <a:rPr lang="en-IN" sz="2000" b="1" dirty="0" err="1">
                <a:solidFill>
                  <a:srgbClr val="002060"/>
                </a:solidFill>
              </a:rPr>
              <a:t>Mrigshiringa</a:t>
            </a:r>
            <a:r>
              <a:rPr lang="en-IN" sz="2000" b="1" dirty="0">
                <a:solidFill>
                  <a:srgbClr val="002060"/>
                </a:solidFill>
              </a:rPr>
              <a:t> </a:t>
            </a:r>
          </a:p>
          <a:p>
            <a:pPr marL="342900" indent="-342900">
              <a:buFont typeface="+mj-lt"/>
              <a:buAutoNum type="alphaLcParenR"/>
            </a:pPr>
            <a:endParaRPr lang="en-IN" sz="2400" dirty="0"/>
          </a:p>
          <a:p>
            <a:pPr marL="342900" indent="-342900">
              <a:buFont typeface="+mj-lt"/>
              <a:buAutoNum type="alphaLcParenR"/>
            </a:pPr>
            <a:endParaRPr lang="en-IN" sz="2400" dirty="0"/>
          </a:p>
          <a:p>
            <a:pPr marL="342900" indent="-342900">
              <a:buFont typeface="+mj-lt"/>
              <a:buAutoNum type="alphaLcParenR"/>
            </a:pPr>
            <a:endParaRPr lang="en-IN" dirty="0"/>
          </a:p>
          <a:p>
            <a:endParaRPr lang="en-IN" dirty="0"/>
          </a:p>
          <a:p>
            <a:endParaRPr lang="en-IN" dirty="0"/>
          </a:p>
          <a:p>
            <a:pPr marL="342900" indent="-342900">
              <a:buFont typeface="+mj-lt"/>
              <a:buAutoNum type="alphaLcParenR"/>
            </a:pPr>
            <a:endParaRPr lang="en-IN" dirty="0"/>
          </a:p>
          <a:p>
            <a:pPr marL="342900" indent="-342900">
              <a:buFont typeface="+mj-lt"/>
              <a:buAutoNum type="alphaLcParenR"/>
            </a:pPr>
            <a:endParaRPr lang="en-IN" dirty="0"/>
          </a:p>
          <a:p>
            <a:r>
              <a:rPr lang="en-IN" dirty="0"/>
              <a:t>b</a:t>
            </a:r>
          </a:p>
        </p:txBody>
      </p:sp>
      <p:sp>
        <p:nvSpPr>
          <p:cNvPr id="5" name="TextBox 4">
            <a:extLst>
              <a:ext uri="{FF2B5EF4-FFF2-40B4-BE49-F238E27FC236}">
                <a16:creationId xmlns:a16="http://schemas.microsoft.com/office/drawing/2014/main" xmlns="" id="{5A79538C-985B-5233-A81C-8017BB102BD5}"/>
              </a:ext>
            </a:extLst>
          </p:cNvPr>
          <p:cNvSpPr txBox="1"/>
          <p:nvPr/>
        </p:nvSpPr>
        <p:spPr>
          <a:xfrm>
            <a:off x="4800600" y="994193"/>
            <a:ext cx="3505200" cy="6370975"/>
          </a:xfrm>
          <a:prstGeom prst="rect">
            <a:avLst/>
          </a:prstGeom>
          <a:noFill/>
        </p:spPr>
        <p:txBody>
          <a:bodyPr wrap="square" rtlCol="0">
            <a:spAutoFit/>
          </a:bodyPr>
          <a:lstStyle/>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r>
              <a:rPr lang="en-IN" dirty="0" err="1"/>
              <a:t>Churnaodaka</a:t>
            </a:r>
            <a:endParaRPr lang="en-IN"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000" dirty="0" err="1"/>
              <a:t>Khatikaadi</a:t>
            </a:r>
            <a:r>
              <a:rPr lang="en-IN" sz="2000" dirty="0"/>
              <a:t>  </a:t>
            </a:r>
            <a:r>
              <a:rPr lang="en-IN" sz="2000" dirty="0" err="1"/>
              <a:t>Peya</a:t>
            </a:r>
            <a:r>
              <a:rPr lang="en-IN" sz="2000" dirty="0"/>
              <a:t> </a:t>
            </a:r>
          </a:p>
          <a:p>
            <a:pPr marL="285750" indent="-285750">
              <a:buFont typeface="Wingdings" panose="05000000000000000000" pitchFamily="2" charset="2"/>
              <a:buChar char="§"/>
            </a:pPr>
            <a:r>
              <a:rPr lang="en-IN" sz="2000" dirty="0" err="1"/>
              <a:t>Dashansansakara</a:t>
            </a:r>
            <a:r>
              <a:rPr lang="en-IN" sz="2000" dirty="0"/>
              <a:t> </a:t>
            </a:r>
            <a:r>
              <a:rPr lang="en-IN" sz="2000" dirty="0" err="1"/>
              <a:t>Churna</a:t>
            </a:r>
            <a:r>
              <a:rPr lang="en-IN" sz="2000" dirty="0"/>
              <a:t> </a:t>
            </a:r>
          </a:p>
          <a:p>
            <a:pPr marL="285750" indent="-285750">
              <a:buFont typeface="Wingdings" panose="05000000000000000000" pitchFamily="2" charset="2"/>
              <a:buChar char="§"/>
            </a:pPr>
            <a:r>
              <a:rPr lang="en-IN" sz="2000" dirty="0" err="1"/>
              <a:t>Mugdha</a:t>
            </a:r>
            <a:r>
              <a:rPr lang="en-IN" sz="2000" dirty="0"/>
              <a:t> Ras</a:t>
            </a:r>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000" dirty="0" err="1"/>
              <a:t>Godanti</a:t>
            </a:r>
            <a:r>
              <a:rPr lang="en-IN" sz="2000" dirty="0"/>
              <a:t> Bhasma </a:t>
            </a:r>
          </a:p>
          <a:p>
            <a:pPr marL="285750" indent="-285750">
              <a:buFont typeface="Wingdings" panose="05000000000000000000" pitchFamily="2" charset="2"/>
              <a:buChar char="§"/>
            </a:pPr>
            <a:r>
              <a:rPr lang="en-IN" sz="2000" dirty="0" err="1"/>
              <a:t>Balapanchabhdra</a:t>
            </a:r>
            <a:r>
              <a:rPr lang="en-IN" sz="2000" dirty="0"/>
              <a:t>  rasa </a:t>
            </a:r>
          </a:p>
          <a:p>
            <a:pPr marL="285750" indent="-285750">
              <a:buFont typeface="Wingdings" panose="05000000000000000000" pitchFamily="2" charset="2"/>
              <a:buChar char="§"/>
            </a:pPr>
            <a:r>
              <a:rPr lang="en-IN" sz="2000" dirty="0" err="1"/>
              <a:t>Muktavati</a:t>
            </a:r>
            <a:r>
              <a:rPr lang="en-IN" sz="2000" dirty="0"/>
              <a:t> </a:t>
            </a:r>
          </a:p>
          <a:p>
            <a:pPr marL="285750" indent="-285750">
              <a:buFont typeface="Wingdings" panose="05000000000000000000" pitchFamily="2" charset="2"/>
              <a:buChar char="§"/>
            </a:pPr>
            <a:r>
              <a:rPr lang="en-IN" sz="2000" dirty="0" err="1"/>
              <a:t>Shankhadarawaka</a:t>
            </a:r>
            <a:r>
              <a:rPr lang="en-IN" sz="2000" dirty="0"/>
              <a:t> rasa </a:t>
            </a:r>
          </a:p>
          <a:p>
            <a:pPr marL="342900" indent="-342900">
              <a:buFont typeface="Wingdings" panose="05000000000000000000" pitchFamily="2" charset="2"/>
              <a:buChar char="§"/>
            </a:pPr>
            <a:endParaRPr lang="en-IN" sz="2000" dirty="0"/>
          </a:p>
          <a:p>
            <a:pPr marL="342900" indent="-342900">
              <a:buFont typeface="Wingdings" panose="05000000000000000000" pitchFamily="2" charset="2"/>
              <a:buChar char="§"/>
            </a:pPr>
            <a:r>
              <a:rPr lang="en-IN" sz="2000" dirty="0" err="1"/>
              <a:t>Kaparda</a:t>
            </a:r>
            <a:r>
              <a:rPr lang="en-IN" sz="2000" dirty="0"/>
              <a:t> </a:t>
            </a:r>
            <a:r>
              <a:rPr lang="en-IN" sz="2000" dirty="0" err="1"/>
              <a:t>sundar</a:t>
            </a:r>
            <a:r>
              <a:rPr lang="en-IN" sz="2000" dirty="0"/>
              <a:t> rasa </a:t>
            </a:r>
          </a:p>
          <a:p>
            <a:pPr marL="285750" indent="-285750">
              <a:buFont typeface="Wingdings" panose="05000000000000000000" pitchFamily="2" charset="2"/>
              <a:buChar char="§"/>
            </a:pPr>
            <a:r>
              <a:rPr lang="en-IN" sz="2000" dirty="0" err="1"/>
              <a:t>Jawaharmohra</a:t>
            </a:r>
            <a:r>
              <a:rPr lang="en-IN" sz="2000" dirty="0"/>
              <a:t> </a:t>
            </a:r>
            <a:r>
              <a:rPr lang="en-IN" sz="2000" dirty="0" err="1"/>
              <a:t>vati</a:t>
            </a:r>
            <a:endParaRPr lang="en-IN" sz="2000" dirty="0"/>
          </a:p>
          <a:p>
            <a:pPr marL="285750" indent="-285750">
              <a:buFont typeface="Wingdings" panose="05000000000000000000" pitchFamily="2" charset="2"/>
              <a:buChar char="§"/>
            </a:pPr>
            <a:r>
              <a:rPr lang="en-IN" sz="2000" dirty="0" err="1"/>
              <a:t>Jawarankush</a:t>
            </a:r>
            <a:r>
              <a:rPr lang="en-IN" sz="2000" dirty="0"/>
              <a:t> rasa </a:t>
            </a:r>
          </a:p>
          <a:p>
            <a:pPr marL="285750" indent="-285750">
              <a:buFont typeface="Wingdings" panose="05000000000000000000" pitchFamily="2" charset="2"/>
              <a:buChar char="§"/>
            </a:pPr>
            <a:r>
              <a:rPr lang="en-IN" sz="2000" dirty="0" err="1"/>
              <a:t>Trinetra</a:t>
            </a:r>
            <a:r>
              <a:rPr lang="en-IN" sz="2000" dirty="0"/>
              <a:t> etc .</a:t>
            </a:r>
          </a:p>
          <a:p>
            <a:pPr marL="285750" indent="-285750">
              <a:buFont typeface="Wingdings" panose="05000000000000000000" pitchFamily="2" charset="2"/>
              <a:buChar char="§"/>
            </a:pPr>
            <a:endParaRPr lang="en-IN" dirty="0"/>
          </a:p>
          <a:p>
            <a:pPr marL="285750" indent="-285750">
              <a:buFont typeface="Wingdings" panose="05000000000000000000" pitchFamily="2" charset="2"/>
              <a:buChar char="§"/>
            </a:pPr>
            <a:endParaRPr lang="en-IN" dirty="0"/>
          </a:p>
        </p:txBody>
      </p:sp>
      <p:sp>
        <p:nvSpPr>
          <p:cNvPr id="6" name="Rectangle 5">
            <a:extLst>
              <a:ext uri="{FF2B5EF4-FFF2-40B4-BE49-F238E27FC236}">
                <a16:creationId xmlns:a16="http://schemas.microsoft.com/office/drawing/2014/main" xmlns="" id="{45A066B8-843C-13CD-BD00-938BE9863F8C}"/>
              </a:ext>
            </a:extLst>
          </p:cNvPr>
          <p:cNvSpPr/>
          <p:nvPr/>
        </p:nvSpPr>
        <p:spPr>
          <a:xfrm>
            <a:off x="76200" y="762000"/>
            <a:ext cx="32766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C00000"/>
                </a:solidFill>
              </a:rPr>
              <a:t>Sudha Varga </a:t>
            </a:r>
          </a:p>
        </p:txBody>
      </p:sp>
      <p:sp>
        <p:nvSpPr>
          <p:cNvPr id="7" name="Rectangle 6">
            <a:extLst>
              <a:ext uri="{FF2B5EF4-FFF2-40B4-BE49-F238E27FC236}">
                <a16:creationId xmlns:a16="http://schemas.microsoft.com/office/drawing/2014/main" xmlns="" id="{6B91D9B0-1606-C65D-3E7F-CD01C5F5F4B1}"/>
              </a:ext>
            </a:extLst>
          </p:cNvPr>
          <p:cNvSpPr/>
          <p:nvPr/>
        </p:nvSpPr>
        <p:spPr>
          <a:xfrm>
            <a:off x="4800600" y="762000"/>
            <a:ext cx="35814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C00000"/>
                </a:solidFill>
              </a:rPr>
              <a:t>Formulation</a:t>
            </a:r>
          </a:p>
        </p:txBody>
      </p:sp>
    </p:spTree>
    <p:extLst>
      <p:ext uri="{BB962C8B-B14F-4D97-AF65-F5344CB8AC3E}">
        <p14:creationId xmlns:p14="http://schemas.microsoft.com/office/powerpoint/2010/main" xmlns="" val="3677534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7BB036-FB68-94CF-DE4E-902E54B03F98}"/>
              </a:ext>
            </a:extLst>
          </p:cNvPr>
          <p:cNvSpPr txBox="1"/>
          <p:nvPr/>
        </p:nvSpPr>
        <p:spPr>
          <a:xfrm>
            <a:off x="228600" y="228600"/>
            <a:ext cx="3657600" cy="5909310"/>
          </a:xfrm>
          <a:prstGeom prst="rect">
            <a:avLst/>
          </a:prstGeom>
          <a:noFill/>
        </p:spPr>
        <p:txBody>
          <a:bodyPr wrap="square" rtlCol="0">
            <a:spAutoFit/>
          </a:bodyPr>
          <a:lstStyle/>
          <a:p>
            <a:r>
              <a:rPr lang="en-IN" dirty="0"/>
              <a:t>e</a:t>
            </a:r>
            <a:r>
              <a:rPr lang="en-IN" b="1" dirty="0">
                <a:solidFill>
                  <a:srgbClr val="002060"/>
                </a:solidFill>
              </a:rPr>
              <a:t>) </a:t>
            </a:r>
            <a:r>
              <a:rPr lang="en-IN" b="1" dirty="0" err="1">
                <a:solidFill>
                  <a:srgbClr val="002060"/>
                </a:solidFill>
              </a:rPr>
              <a:t>Shukti</a:t>
            </a:r>
            <a:r>
              <a:rPr lang="en-IN" b="1" dirty="0">
                <a:solidFill>
                  <a:srgbClr val="002060"/>
                </a:solidFill>
              </a:rPr>
              <a:t> </a:t>
            </a:r>
          </a:p>
          <a:p>
            <a:endParaRPr lang="en-IN" dirty="0"/>
          </a:p>
          <a:p>
            <a:endParaRPr lang="en-IN" dirty="0"/>
          </a:p>
          <a:p>
            <a:endParaRPr lang="en-IN" dirty="0"/>
          </a:p>
          <a:p>
            <a:endParaRPr lang="en-IN" dirty="0"/>
          </a:p>
          <a:p>
            <a:endParaRPr lang="en-IN" dirty="0"/>
          </a:p>
          <a:p>
            <a:pPr marL="342900" indent="-342900">
              <a:buAutoNum type="alphaLcParenR" startAt="6"/>
            </a:pPr>
            <a:r>
              <a:rPr lang="en-IN" b="1" dirty="0" err="1">
                <a:solidFill>
                  <a:srgbClr val="002060"/>
                </a:solidFill>
              </a:rPr>
              <a:t>Shankha</a:t>
            </a:r>
            <a:r>
              <a:rPr lang="en-IN" b="1" dirty="0">
                <a:solidFill>
                  <a:srgbClr val="002060"/>
                </a:solidFill>
              </a:rPr>
              <a:t> </a:t>
            </a:r>
          </a:p>
          <a:p>
            <a:pPr marL="342900" indent="-342900">
              <a:buAutoNum type="alphaLcParenR" startAt="6"/>
            </a:pPr>
            <a:endParaRPr lang="en-IN" b="1" dirty="0">
              <a:solidFill>
                <a:srgbClr val="002060"/>
              </a:solidFill>
            </a:endParaRPr>
          </a:p>
          <a:p>
            <a:endParaRPr lang="en-IN" dirty="0"/>
          </a:p>
          <a:p>
            <a:endParaRPr lang="en-IN" dirty="0"/>
          </a:p>
          <a:p>
            <a:endParaRPr lang="en-IN" dirty="0"/>
          </a:p>
          <a:p>
            <a:endParaRPr lang="en-IN" dirty="0"/>
          </a:p>
          <a:p>
            <a:endParaRPr lang="en-IN" dirty="0"/>
          </a:p>
          <a:p>
            <a:endParaRPr lang="en-IN" dirty="0"/>
          </a:p>
          <a:p>
            <a:r>
              <a:rPr lang="en-IN" dirty="0"/>
              <a:t>g</a:t>
            </a:r>
            <a:r>
              <a:rPr lang="en-IN" b="1" dirty="0">
                <a:solidFill>
                  <a:srgbClr val="002060"/>
                </a:solidFill>
              </a:rPr>
              <a:t>) </a:t>
            </a:r>
            <a:r>
              <a:rPr lang="en-IN" b="1" dirty="0" err="1">
                <a:solidFill>
                  <a:srgbClr val="002060"/>
                </a:solidFill>
              </a:rPr>
              <a:t>Shambuka</a:t>
            </a:r>
            <a:r>
              <a:rPr lang="en-IN" b="1" dirty="0">
                <a:solidFill>
                  <a:srgbClr val="002060"/>
                </a:solidFill>
              </a:rPr>
              <a:t> </a:t>
            </a:r>
          </a:p>
          <a:p>
            <a:endParaRPr lang="en-IN" dirty="0"/>
          </a:p>
          <a:p>
            <a:r>
              <a:rPr lang="en-IN" dirty="0"/>
              <a:t>g</a:t>
            </a:r>
            <a:r>
              <a:rPr lang="en-IN" b="1" dirty="0">
                <a:solidFill>
                  <a:srgbClr val="002060"/>
                </a:solidFill>
              </a:rPr>
              <a:t>) </a:t>
            </a:r>
            <a:r>
              <a:rPr lang="en-IN" b="1" dirty="0" err="1">
                <a:solidFill>
                  <a:srgbClr val="002060"/>
                </a:solidFill>
              </a:rPr>
              <a:t>Samudraphena</a:t>
            </a:r>
            <a:endParaRPr lang="en-IN" b="1" dirty="0">
              <a:solidFill>
                <a:srgbClr val="002060"/>
              </a:solidFill>
            </a:endParaRPr>
          </a:p>
          <a:p>
            <a:endParaRPr lang="en-IN" dirty="0"/>
          </a:p>
          <a:p>
            <a:r>
              <a:rPr lang="en-IN" dirty="0"/>
              <a:t>h</a:t>
            </a:r>
            <a:r>
              <a:rPr lang="en-IN" b="1" dirty="0">
                <a:solidFill>
                  <a:srgbClr val="002060"/>
                </a:solidFill>
              </a:rPr>
              <a:t>) </a:t>
            </a:r>
            <a:r>
              <a:rPr lang="en-IN" b="1" dirty="0" err="1">
                <a:solidFill>
                  <a:srgbClr val="002060"/>
                </a:solidFill>
              </a:rPr>
              <a:t>Kurmapristha</a:t>
            </a:r>
            <a:endParaRPr lang="en-IN" b="1" dirty="0">
              <a:solidFill>
                <a:srgbClr val="002060"/>
              </a:solidFill>
            </a:endParaRPr>
          </a:p>
          <a:p>
            <a:endParaRPr lang="en-IN" b="1" dirty="0">
              <a:solidFill>
                <a:srgbClr val="002060"/>
              </a:solidFill>
            </a:endParaRPr>
          </a:p>
          <a:p>
            <a:r>
              <a:rPr lang="en-IN" dirty="0" err="1"/>
              <a:t>i</a:t>
            </a:r>
            <a:r>
              <a:rPr lang="en-IN" dirty="0"/>
              <a:t>) </a:t>
            </a:r>
            <a:r>
              <a:rPr lang="en-IN" b="1" dirty="0" err="1">
                <a:solidFill>
                  <a:srgbClr val="002060"/>
                </a:solidFill>
              </a:rPr>
              <a:t>Kukkutanda</a:t>
            </a:r>
            <a:r>
              <a:rPr lang="en-IN" b="1" dirty="0">
                <a:solidFill>
                  <a:srgbClr val="002060"/>
                </a:solidFill>
              </a:rPr>
              <a:t> </a:t>
            </a:r>
            <a:r>
              <a:rPr lang="en-IN" b="1" dirty="0" err="1">
                <a:solidFill>
                  <a:srgbClr val="002060"/>
                </a:solidFill>
              </a:rPr>
              <a:t>tawaka</a:t>
            </a:r>
            <a:r>
              <a:rPr lang="en-IN" b="1" dirty="0">
                <a:solidFill>
                  <a:srgbClr val="002060"/>
                </a:solidFill>
              </a:rPr>
              <a:t>   </a:t>
            </a:r>
          </a:p>
        </p:txBody>
      </p:sp>
      <p:sp>
        <p:nvSpPr>
          <p:cNvPr id="3" name="TextBox 2">
            <a:extLst>
              <a:ext uri="{FF2B5EF4-FFF2-40B4-BE49-F238E27FC236}">
                <a16:creationId xmlns:a16="http://schemas.microsoft.com/office/drawing/2014/main" xmlns="" id="{ACB2478B-89EF-5599-DA13-752B9E73A751}"/>
              </a:ext>
            </a:extLst>
          </p:cNvPr>
          <p:cNvSpPr txBox="1"/>
          <p:nvPr/>
        </p:nvSpPr>
        <p:spPr>
          <a:xfrm>
            <a:off x="4419600" y="87124"/>
            <a:ext cx="4114800" cy="5940088"/>
          </a:xfrm>
          <a:prstGeom prst="rect">
            <a:avLst/>
          </a:prstGeom>
          <a:noFill/>
        </p:spPr>
        <p:txBody>
          <a:bodyPr wrap="square" rtlCol="0">
            <a:spAutoFit/>
          </a:bodyPr>
          <a:lstStyle/>
          <a:p>
            <a:pPr marL="285750" indent="-285750">
              <a:buFont typeface="Wingdings" panose="05000000000000000000" pitchFamily="2" charset="2"/>
              <a:buChar char="§"/>
            </a:pPr>
            <a:r>
              <a:rPr lang="en-IN" sz="2000" dirty="0" err="1"/>
              <a:t>Pravalpanchamruta</a:t>
            </a:r>
            <a:r>
              <a:rPr lang="en-IN" sz="2000" dirty="0"/>
              <a:t> rasa  </a:t>
            </a:r>
          </a:p>
          <a:p>
            <a:pPr marL="285750" indent="-285750">
              <a:buFont typeface="Wingdings" panose="05000000000000000000" pitchFamily="2" charset="2"/>
              <a:buChar char="§"/>
            </a:pPr>
            <a:r>
              <a:rPr lang="en-IN" sz="2000" dirty="0" err="1"/>
              <a:t>Visamajwarantak</a:t>
            </a:r>
            <a:r>
              <a:rPr lang="en-IN" sz="2000" dirty="0"/>
              <a:t> rasa </a:t>
            </a:r>
          </a:p>
          <a:p>
            <a:pPr marL="285750" indent="-285750">
              <a:buFont typeface="Wingdings" panose="05000000000000000000" pitchFamily="2" charset="2"/>
              <a:buChar char="§"/>
            </a:pPr>
            <a:r>
              <a:rPr lang="en-IN" sz="2000" dirty="0" err="1"/>
              <a:t>Garahnishardula</a:t>
            </a:r>
            <a:r>
              <a:rPr lang="en-IN" sz="2000" dirty="0"/>
              <a:t> rasa </a:t>
            </a:r>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000" dirty="0" err="1"/>
              <a:t>Agnikumara</a:t>
            </a:r>
            <a:r>
              <a:rPr lang="en-IN" sz="2000" dirty="0"/>
              <a:t> rasa </a:t>
            </a:r>
          </a:p>
          <a:p>
            <a:pPr marL="285750" indent="-285750">
              <a:buFont typeface="Wingdings" panose="05000000000000000000" pitchFamily="2" charset="2"/>
              <a:buChar char="§"/>
            </a:pPr>
            <a:r>
              <a:rPr lang="en-IN" sz="2000" dirty="0" err="1"/>
              <a:t>Agnisandeepana</a:t>
            </a:r>
            <a:r>
              <a:rPr lang="en-IN" sz="2000" dirty="0"/>
              <a:t> rasa </a:t>
            </a:r>
          </a:p>
          <a:p>
            <a:pPr marL="285750" indent="-285750">
              <a:buFont typeface="Wingdings" panose="05000000000000000000" pitchFamily="2" charset="2"/>
              <a:buChar char="§"/>
            </a:pPr>
            <a:r>
              <a:rPr lang="en-IN" sz="2000" dirty="0" err="1"/>
              <a:t>Kaphaketu</a:t>
            </a:r>
            <a:r>
              <a:rPr lang="en-IN" sz="2000" dirty="0"/>
              <a:t> rasa</a:t>
            </a:r>
          </a:p>
          <a:p>
            <a:pPr marL="285750" indent="-285750">
              <a:buFont typeface="Wingdings" panose="05000000000000000000" pitchFamily="2" charset="2"/>
              <a:buChar char="§"/>
            </a:pPr>
            <a:r>
              <a:rPr lang="en-IN" sz="2000" dirty="0" err="1"/>
              <a:t>Mahashnkha</a:t>
            </a:r>
            <a:r>
              <a:rPr lang="en-IN" sz="2000" dirty="0"/>
              <a:t> </a:t>
            </a:r>
            <a:r>
              <a:rPr lang="en-IN" sz="2000" dirty="0" err="1"/>
              <a:t>vati</a:t>
            </a:r>
            <a:r>
              <a:rPr lang="en-IN" sz="2000" dirty="0"/>
              <a:t>  </a:t>
            </a:r>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000" dirty="0" err="1"/>
              <a:t>Shambuka</a:t>
            </a:r>
            <a:r>
              <a:rPr lang="en-IN" sz="2000" dirty="0"/>
              <a:t> </a:t>
            </a:r>
            <a:r>
              <a:rPr lang="en-IN" sz="2000" dirty="0" err="1"/>
              <a:t>Bhsma</a:t>
            </a:r>
            <a:endParaRPr lang="en-IN" sz="2000" dirty="0"/>
          </a:p>
          <a:p>
            <a:pPr marL="285750" indent="-285750">
              <a:buFont typeface="Wingdings" panose="05000000000000000000" pitchFamily="2" charset="2"/>
              <a:buChar char="§"/>
            </a:pPr>
            <a:endParaRPr lang="en-IN" sz="2000" dirty="0"/>
          </a:p>
          <a:p>
            <a:pPr marL="342900" indent="-342900">
              <a:buFont typeface="Wingdings" panose="05000000000000000000" pitchFamily="2" charset="2"/>
              <a:buChar char="§"/>
            </a:pPr>
            <a:r>
              <a:rPr lang="en-IN" sz="2000" dirty="0" err="1"/>
              <a:t>Samudraphena</a:t>
            </a:r>
            <a:r>
              <a:rPr lang="en-IN" sz="2000" dirty="0"/>
              <a:t> Bhasma </a:t>
            </a:r>
          </a:p>
          <a:p>
            <a:pPr marL="285750" indent="-285750">
              <a:buFont typeface="Wingdings" panose="05000000000000000000" pitchFamily="2" charset="2"/>
              <a:buChar char="§"/>
            </a:pPr>
            <a:endParaRPr lang="en-IN" sz="2000" dirty="0"/>
          </a:p>
          <a:p>
            <a:pPr marL="342900" indent="-342900">
              <a:buFont typeface="Wingdings" panose="05000000000000000000" pitchFamily="2" charset="2"/>
              <a:buChar char="§"/>
            </a:pPr>
            <a:r>
              <a:rPr lang="en-IN" sz="2000" dirty="0" err="1"/>
              <a:t>Kurmapristha</a:t>
            </a:r>
            <a:r>
              <a:rPr lang="en-IN" sz="2000" dirty="0"/>
              <a:t> Bhasma</a:t>
            </a:r>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000" dirty="0" err="1"/>
              <a:t>Kukkutanda</a:t>
            </a:r>
            <a:r>
              <a:rPr lang="en-IN" sz="2000" dirty="0"/>
              <a:t> </a:t>
            </a:r>
            <a:r>
              <a:rPr lang="en-IN" sz="2000" dirty="0" err="1"/>
              <a:t>Tawak</a:t>
            </a:r>
            <a:r>
              <a:rPr lang="en-IN" sz="2000" dirty="0"/>
              <a:t> Bhasma</a:t>
            </a:r>
          </a:p>
        </p:txBody>
      </p:sp>
    </p:spTree>
    <p:extLst>
      <p:ext uri="{BB962C8B-B14F-4D97-AF65-F5344CB8AC3E}">
        <p14:creationId xmlns:p14="http://schemas.microsoft.com/office/powerpoint/2010/main" xmlns="" val="4064588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95F69BA-B914-C668-69AC-F3F88E5B39FB}"/>
              </a:ext>
            </a:extLst>
          </p:cNvPr>
          <p:cNvSpPr txBox="1"/>
          <p:nvPr/>
        </p:nvSpPr>
        <p:spPr>
          <a:xfrm>
            <a:off x="45720" y="609600"/>
            <a:ext cx="8382000" cy="7386638"/>
          </a:xfrm>
          <a:prstGeom prst="rect">
            <a:avLst/>
          </a:prstGeom>
          <a:noFill/>
        </p:spPr>
        <p:txBody>
          <a:bodyPr wrap="square" rtlCol="0">
            <a:spAutoFit/>
          </a:bodyPr>
          <a:lstStyle/>
          <a:p>
            <a:pPr marL="285750" indent="-285750">
              <a:buFont typeface="Wingdings" panose="05000000000000000000" pitchFamily="2" charset="2"/>
              <a:buChar char="q"/>
            </a:pPr>
            <a:r>
              <a:rPr lang="en-IN" dirty="0"/>
              <a:t> </a:t>
            </a:r>
            <a:r>
              <a:rPr lang="en-IN" sz="2800" b="1" i="1" dirty="0">
                <a:solidFill>
                  <a:srgbClr val="002060"/>
                </a:solidFill>
              </a:rPr>
              <a:t>Sudha (</a:t>
            </a:r>
            <a:r>
              <a:rPr lang="en-IN" sz="2400" b="1" i="1" dirty="0" err="1">
                <a:solidFill>
                  <a:srgbClr val="002060"/>
                </a:solidFill>
              </a:rPr>
              <a:t>Churnodaka</a:t>
            </a:r>
            <a:r>
              <a:rPr lang="en-IN" sz="2400" b="1" i="1" dirty="0">
                <a:solidFill>
                  <a:srgbClr val="002060"/>
                </a:solidFill>
              </a:rPr>
              <a:t> )</a:t>
            </a:r>
          </a:p>
          <a:p>
            <a:pPr marL="285750" indent="-285750">
              <a:buFont typeface="Wingdings" panose="05000000000000000000" pitchFamily="2" charset="2"/>
              <a:buChar char="q"/>
            </a:pPr>
            <a:endParaRPr lang="en-IN" sz="2400" b="1" i="1" dirty="0">
              <a:solidFill>
                <a:srgbClr val="002060"/>
              </a:solidFill>
            </a:endParaRPr>
          </a:p>
          <a:p>
            <a:pPr marL="285750" indent="-285750">
              <a:buFont typeface="Wingdings" panose="05000000000000000000" pitchFamily="2" charset="2"/>
              <a:buChar char="q"/>
            </a:pPr>
            <a:r>
              <a:rPr lang="en-IN" sz="2400" dirty="0"/>
              <a:t> Is indicated for Basti, </a:t>
            </a:r>
            <a:r>
              <a:rPr lang="en-IN" sz="2400" dirty="0" err="1"/>
              <a:t>Sevana</a:t>
            </a:r>
            <a:r>
              <a:rPr lang="en-IN" sz="2400" dirty="0"/>
              <a:t> and Kavala apart from its preparation of </a:t>
            </a:r>
            <a:r>
              <a:rPr lang="en-IN" sz="2400" dirty="0" err="1"/>
              <a:t>Kshara</a:t>
            </a:r>
            <a:r>
              <a:rPr lang="en-IN" sz="2400" dirty="0"/>
              <a:t> (alkali) . Sudha </a:t>
            </a:r>
            <a:r>
              <a:rPr lang="en-IN" sz="2400" dirty="0" err="1"/>
              <a:t>Khatika</a:t>
            </a:r>
            <a:r>
              <a:rPr lang="en-IN" sz="2400" dirty="0"/>
              <a:t> along with cold water </a:t>
            </a:r>
            <a:r>
              <a:rPr lang="en-IN" sz="2400" dirty="0" err="1"/>
              <a:t>pravahika</a:t>
            </a:r>
            <a:r>
              <a:rPr lang="en-IN" sz="2400" dirty="0"/>
              <a:t> , </a:t>
            </a:r>
            <a:r>
              <a:rPr lang="en-IN" sz="2400" dirty="0" err="1"/>
              <a:t>Pittasra</a:t>
            </a:r>
            <a:r>
              <a:rPr lang="en-IN" sz="2400" dirty="0"/>
              <a:t> and </a:t>
            </a:r>
            <a:r>
              <a:rPr lang="en-IN" sz="2400" dirty="0" err="1"/>
              <a:t>Grahani</a:t>
            </a:r>
            <a:r>
              <a:rPr lang="en-IN" sz="2400" dirty="0"/>
              <a:t>.</a:t>
            </a:r>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r>
              <a:rPr lang="en-IN" sz="2400" b="1" i="1" dirty="0" err="1">
                <a:solidFill>
                  <a:srgbClr val="002060"/>
                </a:solidFill>
              </a:rPr>
              <a:t>Khatika</a:t>
            </a:r>
            <a:r>
              <a:rPr lang="en-IN" sz="2400" b="1" i="1" dirty="0">
                <a:solidFill>
                  <a:srgbClr val="002060"/>
                </a:solidFill>
              </a:rPr>
              <a:t>  Bhasma</a:t>
            </a:r>
            <a:r>
              <a:rPr lang="en-IN" dirty="0"/>
              <a:t> </a:t>
            </a:r>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r>
              <a:rPr lang="en-IN" sz="2400" dirty="0" err="1"/>
              <a:t>Daha</a:t>
            </a:r>
            <a:r>
              <a:rPr lang="en-IN" sz="2400" dirty="0"/>
              <a:t>, </a:t>
            </a:r>
            <a:r>
              <a:rPr lang="en-IN" sz="2400" dirty="0" err="1"/>
              <a:t>Raktvikara</a:t>
            </a:r>
            <a:r>
              <a:rPr lang="en-IN" sz="2400" dirty="0"/>
              <a:t> , </a:t>
            </a:r>
            <a:r>
              <a:rPr lang="en-IN" sz="2400" dirty="0" err="1"/>
              <a:t>Raktsarava</a:t>
            </a:r>
            <a:r>
              <a:rPr lang="en-IN" sz="2400" dirty="0"/>
              <a:t> </a:t>
            </a:r>
            <a:r>
              <a:rPr lang="en-IN" sz="2400" dirty="0" err="1"/>
              <a:t>Rodhaka</a:t>
            </a:r>
            <a:r>
              <a:rPr lang="en-IN" sz="2400" dirty="0"/>
              <a:t> , </a:t>
            </a:r>
            <a:r>
              <a:rPr lang="en-IN" sz="2400" dirty="0" err="1"/>
              <a:t>Grahahani</a:t>
            </a:r>
            <a:r>
              <a:rPr lang="en-IN" sz="2400" dirty="0"/>
              <a:t>, </a:t>
            </a:r>
            <a:r>
              <a:rPr lang="en-IN" sz="2400" dirty="0" err="1"/>
              <a:t>Netraroga</a:t>
            </a:r>
            <a:r>
              <a:rPr lang="en-IN" sz="2400" dirty="0"/>
              <a:t> .</a:t>
            </a:r>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r>
              <a:rPr lang="en-US" sz="2400" dirty="0"/>
              <a:t>Useful to mitigate Pitta, Burning sensation , Ulcers etc.</a:t>
            </a:r>
          </a:p>
          <a:p>
            <a:pPr marL="285750" indent="-285750">
              <a:buFont typeface="Wingdings" panose="05000000000000000000" pitchFamily="2" charset="2"/>
              <a:buChar char="q"/>
            </a:pPr>
            <a:endParaRPr lang="en-US" dirty="0"/>
          </a:p>
          <a:p>
            <a:r>
              <a:rPr lang="en-IN" dirty="0"/>
              <a:t>  </a:t>
            </a:r>
            <a:endParaRPr lang="en-US" dirty="0"/>
          </a:p>
          <a:p>
            <a:endParaRPr lang="en-IN" dirty="0"/>
          </a:p>
          <a:p>
            <a:endParaRPr lang="en-US" dirty="0"/>
          </a:p>
          <a:p>
            <a:endParaRPr lang="en-US" sz="2400" b="1" i="1" dirty="0">
              <a:solidFill>
                <a:srgbClr val="002060"/>
              </a:solidFill>
            </a:endParaRP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IN" dirty="0"/>
          </a:p>
        </p:txBody>
      </p:sp>
      <p:sp>
        <p:nvSpPr>
          <p:cNvPr id="3" name="Rectangle 2">
            <a:extLst>
              <a:ext uri="{FF2B5EF4-FFF2-40B4-BE49-F238E27FC236}">
                <a16:creationId xmlns:a16="http://schemas.microsoft.com/office/drawing/2014/main" xmlns="" id="{530FEEA9-296A-BA0E-4F29-3AF0E9E65D07}"/>
              </a:ext>
            </a:extLst>
          </p:cNvPr>
          <p:cNvSpPr/>
          <p:nvPr/>
        </p:nvSpPr>
        <p:spPr>
          <a:xfrm>
            <a:off x="1066800" y="76200"/>
            <a:ext cx="64770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solidFill>
                  <a:srgbClr val="002060"/>
                </a:solidFill>
              </a:rPr>
              <a:t>CLINICAL USE </a:t>
            </a:r>
          </a:p>
        </p:txBody>
      </p:sp>
    </p:spTree>
    <p:extLst>
      <p:ext uri="{BB962C8B-B14F-4D97-AF65-F5344CB8AC3E}">
        <p14:creationId xmlns:p14="http://schemas.microsoft.com/office/powerpoint/2010/main" xmlns="" val="4010178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7236A6-E9B2-C999-F2F7-357A0932D4E2}"/>
              </a:ext>
            </a:extLst>
          </p:cNvPr>
          <p:cNvSpPr txBox="1"/>
          <p:nvPr/>
        </p:nvSpPr>
        <p:spPr>
          <a:xfrm>
            <a:off x="304800" y="152400"/>
            <a:ext cx="8382000" cy="4401205"/>
          </a:xfrm>
          <a:prstGeom prst="rect">
            <a:avLst/>
          </a:prstGeom>
          <a:noFill/>
        </p:spPr>
        <p:txBody>
          <a:bodyPr wrap="square" rtlCol="0">
            <a:spAutoFit/>
          </a:bodyPr>
          <a:lstStyle/>
          <a:p>
            <a:pPr marL="285750" indent="-285750">
              <a:buFont typeface="Wingdings" panose="05000000000000000000" pitchFamily="2" charset="2"/>
              <a:buChar char="q"/>
            </a:pPr>
            <a:r>
              <a:rPr lang="en-IN" sz="2800" b="1" i="1" dirty="0" err="1">
                <a:solidFill>
                  <a:srgbClr val="002060"/>
                </a:solidFill>
              </a:rPr>
              <a:t>Godanti</a:t>
            </a:r>
            <a:r>
              <a:rPr lang="en-IN" sz="2800" b="1" i="1" dirty="0">
                <a:solidFill>
                  <a:srgbClr val="002060"/>
                </a:solidFill>
              </a:rPr>
              <a:t> Bhasma </a:t>
            </a:r>
          </a:p>
          <a:p>
            <a:pPr marL="285750" indent="-285750">
              <a:buFont typeface="Wingdings" panose="05000000000000000000" pitchFamily="2" charset="2"/>
              <a:buChar char="q"/>
            </a:pPr>
            <a:r>
              <a:rPr lang="en-US" sz="2800" dirty="0"/>
              <a:t>Arrest bleeding and ameliorates hyperacidity. It helps in healing of ulcer in acid-peptic disease. In burning sensation of body </a:t>
            </a:r>
            <a:r>
              <a:rPr lang="en-US" sz="2800" dirty="0" err="1"/>
              <a:t>Godanti</a:t>
            </a:r>
            <a:r>
              <a:rPr lang="en-US" sz="2800" dirty="0"/>
              <a:t> Bhasma is the choicest remedy. It arrest bleeding in </a:t>
            </a:r>
            <a:r>
              <a:rPr lang="en-US" sz="2800" dirty="0" err="1"/>
              <a:t>diarrheoa</a:t>
            </a:r>
            <a:r>
              <a:rPr lang="en-US" sz="2800" dirty="0"/>
              <a:t> and dysentery. </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b="1" i="1" dirty="0" err="1">
                <a:solidFill>
                  <a:srgbClr val="002060"/>
                </a:solidFill>
              </a:rPr>
              <a:t>Mirigshiringa</a:t>
            </a:r>
            <a:r>
              <a:rPr lang="en-US" sz="2800" dirty="0"/>
              <a:t> </a:t>
            </a:r>
          </a:p>
          <a:p>
            <a:pPr marL="285750" indent="-285750">
              <a:buFont typeface="Wingdings" panose="05000000000000000000" pitchFamily="2" charset="2"/>
              <a:buChar char="q"/>
            </a:pPr>
            <a:r>
              <a:rPr lang="en-US" sz="2800" dirty="0" err="1"/>
              <a:t>Hritshula</a:t>
            </a:r>
            <a:r>
              <a:rPr lang="en-US" sz="2800" dirty="0"/>
              <a:t> (angina). </a:t>
            </a:r>
            <a:r>
              <a:rPr lang="en-IN" sz="2800" dirty="0" err="1"/>
              <a:t>parshvashula</a:t>
            </a:r>
            <a:r>
              <a:rPr lang="en-IN" sz="2800" dirty="0"/>
              <a:t>, </a:t>
            </a:r>
            <a:r>
              <a:rPr lang="en-IN" sz="2800" dirty="0" err="1"/>
              <a:t>Jvara</a:t>
            </a:r>
            <a:r>
              <a:rPr lang="en-IN" sz="2800" dirty="0"/>
              <a:t>, </a:t>
            </a:r>
            <a:r>
              <a:rPr lang="en-IN" sz="2800" dirty="0" err="1"/>
              <a:t>Kasa</a:t>
            </a:r>
            <a:r>
              <a:rPr lang="en-IN" sz="2800" dirty="0"/>
              <a:t>, </a:t>
            </a:r>
            <a:r>
              <a:rPr lang="en-IN" sz="2800" dirty="0" err="1"/>
              <a:t>Shwasa</a:t>
            </a:r>
            <a:r>
              <a:rPr lang="en-IN" sz="2800" dirty="0"/>
              <a:t>, </a:t>
            </a:r>
            <a:r>
              <a:rPr lang="en-IN" sz="2800" dirty="0" err="1"/>
              <a:t>Balya</a:t>
            </a:r>
            <a:r>
              <a:rPr lang="en-IN" sz="2800" dirty="0"/>
              <a:t>, </a:t>
            </a:r>
            <a:r>
              <a:rPr lang="en-IN" sz="2800" dirty="0" err="1"/>
              <a:t>Kantivardhaka</a:t>
            </a:r>
            <a:r>
              <a:rPr lang="en-IN" sz="2800" dirty="0"/>
              <a:t> etc.</a:t>
            </a:r>
            <a:endParaRPr lang="en-US" sz="2800" dirty="0"/>
          </a:p>
        </p:txBody>
      </p:sp>
      <p:sp>
        <p:nvSpPr>
          <p:cNvPr id="3" name="TextBox 2">
            <a:extLst>
              <a:ext uri="{FF2B5EF4-FFF2-40B4-BE49-F238E27FC236}">
                <a16:creationId xmlns:a16="http://schemas.microsoft.com/office/drawing/2014/main" xmlns="" id="{9565D7F6-15A6-D25E-3D85-792A3DD88DFD}"/>
              </a:ext>
            </a:extLst>
          </p:cNvPr>
          <p:cNvSpPr txBox="1"/>
          <p:nvPr/>
        </p:nvSpPr>
        <p:spPr>
          <a:xfrm>
            <a:off x="457200" y="5257800"/>
            <a:ext cx="8077200" cy="1384995"/>
          </a:xfrm>
          <a:prstGeom prst="rect">
            <a:avLst/>
          </a:prstGeom>
          <a:noFill/>
        </p:spPr>
        <p:txBody>
          <a:bodyPr wrap="square" rtlCol="0">
            <a:spAutoFit/>
          </a:bodyPr>
          <a:lstStyle/>
          <a:p>
            <a:pPr marL="457200" indent="-457200">
              <a:buFont typeface="Wingdings" panose="05000000000000000000" pitchFamily="2" charset="2"/>
              <a:buChar char="q"/>
            </a:pPr>
            <a:r>
              <a:rPr lang="en-US" sz="2800" b="1" i="1" dirty="0" err="1">
                <a:solidFill>
                  <a:srgbClr val="002060"/>
                </a:solidFill>
              </a:rPr>
              <a:t>Shukti</a:t>
            </a:r>
            <a:r>
              <a:rPr lang="en-US" sz="2800" b="1" i="1" dirty="0">
                <a:solidFill>
                  <a:srgbClr val="002060"/>
                </a:solidFill>
              </a:rPr>
              <a:t> </a:t>
            </a:r>
          </a:p>
          <a:p>
            <a:pPr marL="457200" indent="-457200">
              <a:buFont typeface="Wingdings" panose="05000000000000000000" pitchFamily="2" charset="2"/>
              <a:buChar char="q"/>
            </a:pPr>
            <a:r>
              <a:rPr lang="en-US" sz="2800" dirty="0"/>
              <a:t>Useful in abdominal colic. It act as antidote, carminative and digestive.</a:t>
            </a:r>
          </a:p>
        </p:txBody>
      </p:sp>
    </p:spTree>
    <p:extLst>
      <p:ext uri="{BB962C8B-B14F-4D97-AF65-F5344CB8AC3E}">
        <p14:creationId xmlns:p14="http://schemas.microsoft.com/office/powerpoint/2010/main" xmlns="" val="2240460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2C488F-942D-A77D-891D-C93E9E696B8F}"/>
              </a:ext>
            </a:extLst>
          </p:cNvPr>
          <p:cNvSpPr txBox="1"/>
          <p:nvPr/>
        </p:nvSpPr>
        <p:spPr>
          <a:xfrm>
            <a:off x="457200" y="533400"/>
            <a:ext cx="8077200" cy="4678204"/>
          </a:xfrm>
          <a:prstGeom prst="rect">
            <a:avLst/>
          </a:prstGeom>
          <a:noFill/>
        </p:spPr>
        <p:txBody>
          <a:bodyPr wrap="square" rtlCol="0">
            <a:spAutoFit/>
          </a:bodyPr>
          <a:lstStyle/>
          <a:p>
            <a:pPr marL="285750" indent="-285750">
              <a:buFont typeface="Wingdings" panose="05000000000000000000" pitchFamily="2" charset="2"/>
              <a:buChar char="q"/>
            </a:pPr>
            <a:r>
              <a:rPr lang="en-IN" sz="2800" b="1" i="1" dirty="0" err="1">
                <a:solidFill>
                  <a:srgbClr val="002060"/>
                </a:solidFill>
              </a:rPr>
              <a:t>Shankha</a:t>
            </a:r>
            <a:r>
              <a:rPr lang="en-IN" sz="2800" b="1" i="1" dirty="0">
                <a:solidFill>
                  <a:srgbClr val="002060"/>
                </a:solidFill>
              </a:rPr>
              <a:t> Bhasma</a:t>
            </a:r>
          </a:p>
          <a:p>
            <a:pPr marL="285750" indent="-285750">
              <a:buFont typeface="Wingdings" panose="05000000000000000000" pitchFamily="2" charset="2"/>
              <a:buChar char="q"/>
            </a:pPr>
            <a:endParaRPr lang="en-IN" sz="2800" dirty="0"/>
          </a:p>
          <a:p>
            <a:pPr marL="285750" indent="-285750">
              <a:buFont typeface="Wingdings" panose="05000000000000000000" pitchFamily="2" charset="2"/>
              <a:buChar char="q"/>
            </a:pPr>
            <a:r>
              <a:rPr lang="en-IN" sz="2800" dirty="0"/>
              <a:t>It is indicated in gastrointestinal disorders like Amla Pitta, </a:t>
            </a:r>
            <a:r>
              <a:rPr lang="en-IN" sz="2800" dirty="0" err="1"/>
              <a:t>Parinama</a:t>
            </a:r>
            <a:r>
              <a:rPr lang="en-IN" sz="2800" dirty="0"/>
              <a:t> Shula, </a:t>
            </a:r>
            <a:r>
              <a:rPr lang="en-IN" sz="2800" dirty="0" err="1"/>
              <a:t>Grahani</a:t>
            </a:r>
            <a:r>
              <a:rPr lang="en-IN" sz="2800" dirty="0"/>
              <a:t> (Irritable bowel syndrome) and </a:t>
            </a:r>
            <a:r>
              <a:rPr lang="en-IN" sz="2800" dirty="0" err="1"/>
              <a:t>Agnimandhya</a:t>
            </a:r>
            <a:r>
              <a:rPr lang="en-IN" sz="2800" dirty="0"/>
              <a:t> which is clinically proved.  Useful in hyperacidity, dyspepsia and gastro - </a:t>
            </a:r>
            <a:r>
              <a:rPr lang="en-IN" sz="2800" dirty="0" err="1"/>
              <a:t>esophageal</a:t>
            </a:r>
            <a:r>
              <a:rPr lang="en-IN" sz="2800" dirty="0"/>
              <a:t> reflux . </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IN" sz="2800" dirty="0"/>
              <a:t> It is </a:t>
            </a:r>
            <a:r>
              <a:rPr lang="en-IN" sz="2800" dirty="0" err="1"/>
              <a:t>balya</a:t>
            </a:r>
            <a:r>
              <a:rPr lang="en-IN" sz="2800" dirty="0"/>
              <a:t> strength. It is </a:t>
            </a:r>
            <a:r>
              <a:rPr lang="en-IN" sz="2800" dirty="0" err="1"/>
              <a:t>usefull</a:t>
            </a:r>
            <a:r>
              <a:rPr lang="en-IN" sz="2800" dirty="0"/>
              <a:t> in </a:t>
            </a:r>
            <a:r>
              <a:rPr lang="en-IN" sz="2800" dirty="0" err="1"/>
              <a:t>Tarunya</a:t>
            </a:r>
            <a:r>
              <a:rPr lang="en-IN" sz="2800" dirty="0"/>
              <a:t> </a:t>
            </a:r>
            <a:r>
              <a:rPr lang="en-IN" sz="2800" dirty="0" err="1"/>
              <a:t>Pidika</a:t>
            </a:r>
            <a:r>
              <a:rPr lang="en-IN" sz="2800" dirty="0"/>
              <a:t> (acne vulgaris</a:t>
            </a:r>
            <a:r>
              <a:rPr lang="en-IN" dirty="0"/>
              <a:t>) .</a:t>
            </a:r>
            <a:endParaRPr lang="en-US" dirty="0"/>
          </a:p>
          <a:p>
            <a:pPr marL="285750" indent="-285750">
              <a:buFont typeface="Wingdings" panose="05000000000000000000" pitchFamily="2" charset="2"/>
              <a:buChar char="q"/>
            </a:pPr>
            <a:endParaRPr lang="en-IN" dirty="0"/>
          </a:p>
        </p:txBody>
      </p:sp>
    </p:spTree>
    <p:extLst>
      <p:ext uri="{BB962C8B-B14F-4D97-AF65-F5344CB8AC3E}">
        <p14:creationId xmlns:p14="http://schemas.microsoft.com/office/powerpoint/2010/main" xmlns="" val="2006244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F11F05-A875-8A4D-E3C7-8B12F10CF94A}"/>
              </a:ext>
            </a:extLst>
          </p:cNvPr>
          <p:cNvSpPr txBox="1"/>
          <p:nvPr/>
        </p:nvSpPr>
        <p:spPr>
          <a:xfrm>
            <a:off x="457200" y="762000"/>
            <a:ext cx="7848600" cy="5693866"/>
          </a:xfrm>
          <a:prstGeom prst="rect">
            <a:avLst/>
          </a:prstGeom>
          <a:noFill/>
        </p:spPr>
        <p:txBody>
          <a:bodyPr wrap="square" rtlCol="0">
            <a:spAutoFit/>
          </a:bodyPr>
          <a:lstStyle/>
          <a:p>
            <a:pPr marL="285750" indent="-285750">
              <a:buFont typeface="Wingdings" panose="05000000000000000000" pitchFamily="2" charset="2"/>
              <a:buChar char="q"/>
            </a:pPr>
            <a:r>
              <a:rPr lang="en-US" sz="2800" b="1" i="1" dirty="0" err="1">
                <a:solidFill>
                  <a:srgbClr val="002060"/>
                </a:solidFill>
              </a:rPr>
              <a:t>Sambuka</a:t>
            </a:r>
            <a:r>
              <a:rPr lang="en-US" sz="2800" b="1" i="1" dirty="0">
                <a:solidFill>
                  <a:srgbClr val="002060"/>
                </a:solidFill>
              </a:rPr>
              <a:t> Bhasma</a:t>
            </a:r>
          </a:p>
          <a:p>
            <a:pPr marL="285750" indent="-285750">
              <a:buFont typeface="Wingdings" panose="05000000000000000000" pitchFamily="2" charset="2"/>
              <a:buChar char="q"/>
            </a:pPr>
            <a:r>
              <a:rPr lang="en-US" sz="2800" dirty="0"/>
              <a:t> Is useful in </a:t>
            </a:r>
            <a:r>
              <a:rPr lang="en-US" sz="2800" dirty="0" err="1"/>
              <a:t>udar</a:t>
            </a:r>
            <a:r>
              <a:rPr lang="en-US" sz="2800" dirty="0"/>
              <a:t> </a:t>
            </a:r>
            <a:r>
              <a:rPr lang="en-US" sz="2800" dirty="0" err="1"/>
              <a:t>shula</a:t>
            </a:r>
            <a:r>
              <a:rPr lang="en-US" sz="2800" dirty="0"/>
              <a:t> (abdominal colic), hyperacidity and </a:t>
            </a:r>
            <a:r>
              <a:rPr lang="en-US" sz="2800" dirty="0" err="1"/>
              <a:t>Atisar</a:t>
            </a:r>
            <a:r>
              <a:rPr lang="en-US" sz="2800" dirty="0"/>
              <a:t> (diarrhea), Netra </a:t>
            </a:r>
            <a:r>
              <a:rPr lang="en-US" sz="2800" dirty="0" err="1"/>
              <a:t>roga</a:t>
            </a:r>
            <a:r>
              <a:rPr lang="en-US" sz="2800" dirty="0"/>
              <a:t> (eye </a:t>
            </a:r>
            <a:r>
              <a:rPr lang="en-US" sz="2800" dirty="0" err="1"/>
              <a:t>diseas</a:t>
            </a:r>
            <a:r>
              <a:rPr lang="en-US" sz="2800" dirty="0"/>
              <a:t>) .</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b="1" i="1" dirty="0" err="1">
                <a:solidFill>
                  <a:srgbClr val="002060"/>
                </a:solidFill>
              </a:rPr>
              <a:t>Samudraphena</a:t>
            </a:r>
            <a:r>
              <a:rPr lang="en-US" sz="2800" b="1" i="1" dirty="0">
                <a:solidFill>
                  <a:srgbClr val="002060"/>
                </a:solidFill>
              </a:rPr>
              <a:t> </a:t>
            </a:r>
          </a:p>
          <a:p>
            <a:pPr marL="285750" indent="-285750">
              <a:buFont typeface="Wingdings" panose="05000000000000000000" pitchFamily="2" charset="2"/>
              <a:buChar char="q"/>
            </a:pPr>
            <a:r>
              <a:rPr lang="en-US" sz="2800" dirty="0"/>
              <a:t> It enhances the intestinal motility (sara </a:t>
            </a:r>
            <a:r>
              <a:rPr lang="en-US" sz="2800" dirty="0" err="1"/>
              <a:t>guna</a:t>
            </a:r>
            <a:r>
              <a:rPr lang="en-US" sz="2800" dirty="0"/>
              <a:t>). It is useful in all types of </a:t>
            </a:r>
            <a:r>
              <a:rPr lang="en-US" sz="2800" dirty="0" err="1"/>
              <a:t>netraroga</a:t>
            </a:r>
            <a:r>
              <a:rPr lang="en-US" sz="2800" dirty="0"/>
              <a:t> as it is </a:t>
            </a:r>
            <a:r>
              <a:rPr lang="en-US" sz="2800" dirty="0" err="1"/>
              <a:t>chakshusya</a:t>
            </a:r>
            <a:r>
              <a:rPr lang="en-US" sz="2800" dirty="0"/>
              <a:t>. It is good appetizer. It dries up the infectious secretions from ears and good against </a:t>
            </a:r>
            <a:r>
              <a:rPr lang="en-US" sz="2800" dirty="0" err="1"/>
              <a:t>visha</a:t>
            </a:r>
            <a:r>
              <a:rPr lang="en-US" sz="2800" dirty="0"/>
              <a:t> dosa. It has </a:t>
            </a:r>
            <a:r>
              <a:rPr lang="en-US" sz="2800" dirty="0" err="1"/>
              <a:t>kashaya</a:t>
            </a:r>
            <a:r>
              <a:rPr lang="en-US" sz="2800" dirty="0"/>
              <a:t> rasa, mitigates  kapha dosha and is useful in all types of </a:t>
            </a:r>
            <a:r>
              <a:rPr lang="en-US" sz="2800" dirty="0" err="1"/>
              <a:t>kushtha</a:t>
            </a:r>
            <a:r>
              <a:rPr lang="en-US" sz="2800" dirty="0"/>
              <a:t> </a:t>
            </a:r>
            <a:r>
              <a:rPr lang="en-US" sz="2800" dirty="0" err="1"/>
              <a:t>roga</a:t>
            </a:r>
            <a:r>
              <a:rPr lang="en-US" sz="2800" dirty="0"/>
              <a:t> .</a:t>
            </a:r>
          </a:p>
        </p:txBody>
      </p:sp>
    </p:spTree>
    <p:extLst>
      <p:ext uri="{BB962C8B-B14F-4D97-AF65-F5344CB8AC3E}">
        <p14:creationId xmlns:p14="http://schemas.microsoft.com/office/powerpoint/2010/main" xmlns="" val="1032263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364980-8268-DF63-35CB-6363255D0C6A}"/>
              </a:ext>
            </a:extLst>
          </p:cNvPr>
          <p:cNvSpPr txBox="1"/>
          <p:nvPr/>
        </p:nvSpPr>
        <p:spPr>
          <a:xfrm>
            <a:off x="457200" y="1120676"/>
            <a:ext cx="7391400" cy="4401205"/>
          </a:xfrm>
          <a:prstGeom prst="rect">
            <a:avLst/>
          </a:prstGeom>
          <a:noFill/>
        </p:spPr>
        <p:txBody>
          <a:bodyPr wrap="square" rtlCol="0">
            <a:spAutoFit/>
          </a:bodyPr>
          <a:lstStyle/>
          <a:p>
            <a:pPr marL="285750" indent="-285750">
              <a:buFont typeface="Wingdings" panose="05000000000000000000" pitchFamily="2" charset="2"/>
              <a:buChar char="q"/>
            </a:pPr>
            <a:r>
              <a:rPr lang="en-IN" sz="2800" b="1" i="1" dirty="0" err="1">
                <a:solidFill>
                  <a:srgbClr val="002060"/>
                </a:solidFill>
              </a:rPr>
              <a:t>Kurmaprishtha</a:t>
            </a:r>
            <a:r>
              <a:rPr lang="en-IN" sz="2800" b="1" i="1" dirty="0">
                <a:solidFill>
                  <a:srgbClr val="002060"/>
                </a:solidFill>
              </a:rPr>
              <a:t>, </a:t>
            </a:r>
            <a:endParaRPr lang="en-US" sz="2800" b="1" i="1" dirty="0">
              <a:solidFill>
                <a:srgbClr val="002060"/>
              </a:solidFill>
            </a:endParaRPr>
          </a:p>
          <a:p>
            <a:endParaRPr lang="en-US" sz="2800" dirty="0"/>
          </a:p>
          <a:p>
            <a:pPr marL="285750" indent="-285750">
              <a:buFont typeface="Wingdings" panose="05000000000000000000" pitchFamily="2" charset="2"/>
              <a:buChar char="q"/>
            </a:pPr>
            <a:r>
              <a:rPr lang="en-US" sz="2800" dirty="0"/>
              <a:t>It is very useful for </a:t>
            </a:r>
            <a:r>
              <a:rPr lang="en-US" sz="2800" dirty="0" err="1"/>
              <a:t>bala</a:t>
            </a:r>
            <a:r>
              <a:rPr lang="en-US" sz="2800" dirty="0"/>
              <a:t> and it gives strength to bone.</a:t>
            </a:r>
          </a:p>
          <a:p>
            <a:pPr marL="285750" indent="-285750">
              <a:buFont typeface="Wingdings" panose="05000000000000000000" pitchFamily="2" charset="2"/>
              <a:buChar char="q"/>
            </a:pPr>
            <a:endParaRPr lang="en-US" sz="2800" dirty="0"/>
          </a:p>
          <a:p>
            <a:pPr marL="285750" indent="-285750">
              <a:buFont typeface="Wingdings" panose="05000000000000000000" pitchFamily="2" charset="2"/>
              <a:buChar char="q"/>
            </a:pPr>
            <a:r>
              <a:rPr lang="en-US" sz="2800" b="1" i="1" dirty="0" err="1">
                <a:solidFill>
                  <a:srgbClr val="002060"/>
                </a:solidFill>
              </a:rPr>
              <a:t>Kukkutanda</a:t>
            </a:r>
            <a:r>
              <a:rPr lang="en-US" sz="2800" b="1" i="1" dirty="0">
                <a:solidFill>
                  <a:srgbClr val="002060"/>
                </a:solidFill>
              </a:rPr>
              <a:t> </a:t>
            </a:r>
            <a:r>
              <a:rPr lang="en-US" sz="2800" b="1" i="1" dirty="0" err="1">
                <a:solidFill>
                  <a:srgbClr val="002060"/>
                </a:solidFill>
              </a:rPr>
              <a:t>Tawak</a:t>
            </a:r>
            <a:r>
              <a:rPr lang="en-US" sz="2800" b="1" i="1" dirty="0">
                <a:solidFill>
                  <a:srgbClr val="002060"/>
                </a:solidFill>
              </a:rPr>
              <a:t> </a:t>
            </a:r>
          </a:p>
          <a:p>
            <a:pPr marL="285750" indent="-285750">
              <a:buFont typeface="Wingdings" panose="05000000000000000000" pitchFamily="2" charset="2"/>
              <a:buChar char="q"/>
            </a:pPr>
            <a:endParaRPr lang="sv-SE" sz="2800" dirty="0"/>
          </a:p>
          <a:p>
            <a:pPr marL="285750" indent="-285750">
              <a:buFont typeface="Wingdings" panose="05000000000000000000" pitchFamily="2" charset="2"/>
              <a:buChar char="q"/>
            </a:pPr>
            <a:r>
              <a:rPr lang="sv-SE" sz="2800" dirty="0"/>
              <a:t>Hridya, Balya, Mamsa vardhaka, Vajikara, Prameha , Shukravikar Impotency , Menorrhagia Leucorrhoea , </a:t>
            </a:r>
            <a:endParaRPr lang="en-IN" sz="2800" dirty="0"/>
          </a:p>
        </p:txBody>
      </p:sp>
    </p:spTree>
    <p:extLst>
      <p:ext uri="{BB962C8B-B14F-4D97-AF65-F5344CB8AC3E}">
        <p14:creationId xmlns:p14="http://schemas.microsoft.com/office/powerpoint/2010/main" xmlns="" val="669799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656D8B-2E82-6801-4568-67B486520CDF}"/>
              </a:ext>
            </a:extLst>
          </p:cNvPr>
          <p:cNvSpPr>
            <a:spLocks noGrp="1"/>
          </p:cNvSpPr>
          <p:nvPr>
            <p:ph type="ctrTitle"/>
          </p:nvPr>
        </p:nvSpPr>
        <p:spPr>
          <a:xfrm>
            <a:off x="28074" y="533400"/>
            <a:ext cx="8229600" cy="609600"/>
          </a:xfrm>
        </p:spPr>
        <p:txBody>
          <a:bodyPr>
            <a:normAutofit fontScale="90000"/>
          </a:bodyPr>
          <a:lstStyle/>
          <a:p>
            <a:r>
              <a:rPr lang="en-IN" dirty="0" err="1">
                <a:solidFill>
                  <a:schemeClr val="bg1"/>
                </a:solidFill>
                <a:latin typeface="Algerian" panose="04020705040A02060702" pitchFamily="82" charset="0"/>
              </a:rPr>
              <a:t>Sikata</a:t>
            </a:r>
            <a:r>
              <a:rPr lang="en-IN" dirty="0">
                <a:solidFill>
                  <a:schemeClr val="bg1"/>
                </a:solidFill>
                <a:latin typeface="Algerian" panose="04020705040A02060702" pitchFamily="82" charset="0"/>
              </a:rPr>
              <a:t> </a:t>
            </a:r>
            <a:r>
              <a:rPr lang="en-IN" dirty="0" err="1">
                <a:solidFill>
                  <a:schemeClr val="bg1"/>
                </a:solidFill>
                <a:latin typeface="Algerian" panose="04020705040A02060702" pitchFamily="82" charset="0"/>
              </a:rPr>
              <a:t>varga</a:t>
            </a:r>
            <a:r>
              <a:rPr lang="en-IN" dirty="0">
                <a:solidFill>
                  <a:schemeClr val="bg1"/>
                </a:solidFill>
                <a:latin typeface="Algerian" panose="04020705040A02060702" pitchFamily="82" charset="0"/>
              </a:rPr>
              <a:t> </a:t>
            </a:r>
          </a:p>
        </p:txBody>
      </p:sp>
      <p:sp>
        <p:nvSpPr>
          <p:cNvPr id="5" name="Subtitle 4">
            <a:extLst>
              <a:ext uri="{FF2B5EF4-FFF2-40B4-BE49-F238E27FC236}">
                <a16:creationId xmlns:a16="http://schemas.microsoft.com/office/drawing/2014/main" xmlns="" id="{09260D61-E97C-40DD-2281-B800E33D6D0F}"/>
              </a:ext>
            </a:extLst>
          </p:cNvPr>
          <p:cNvSpPr>
            <a:spLocks noGrp="1"/>
          </p:cNvSpPr>
          <p:nvPr>
            <p:ph type="subTitle" idx="1"/>
          </p:nvPr>
        </p:nvSpPr>
        <p:spPr>
          <a:xfrm>
            <a:off x="190500" y="2362200"/>
            <a:ext cx="8763000" cy="1752600"/>
          </a:xfrm>
        </p:spPr>
        <p:txBody>
          <a:bodyPr>
            <a:noAutofit/>
          </a:bodyPr>
          <a:lstStyle/>
          <a:p>
            <a:pPr marL="457200" indent="-457200" algn="l">
              <a:buFont typeface="Wingdings" panose="05000000000000000000" pitchFamily="2" charset="2"/>
              <a:buChar char="q"/>
            </a:pPr>
            <a:r>
              <a:rPr lang="en-IN" sz="2400" b="1" dirty="0">
                <a:solidFill>
                  <a:srgbClr val="FFC000"/>
                </a:solidFill>
              </a:rPr>
              <a:t>Name </a:t>
            </a:r>
            <a:r>
              <a:rPr lang="en-IN" sz="2400" dirty="0"/>
              <a:t>: </a:t>
            </a:r>
            <a:r>
              <a:rPr lang="en-IN" sz="2400" dirty="0" err="1"/>
              <a:t>Sikata</a:t>
            </a:r>
            <a:endParaRPr lang="en-IN" sz="2400" dirty="0"/>
          </a:p>
          <a:p>
            <a:pPr marL="457200" indent="-457200" algn="l">
              <a:buFont typeface="Wingdings" panose="05000000000000000000" pitchFamily="2" charset="2"/>
              <a:buChar char="q"/>
            </a:pPr>
            <a:endParaRPr lang="en-IN" sz="2400" b="1" dirty="0">
              <a:solidFill>
                <a:srgbClr val="FFC000"/>
              </a:solidFill>
            </a:endParaRPr>
          </a:p>
          <a:p>
            <a:pPr marL="457200" indent="-457200" algn="l">
              <a:buFont typeface="Wingdings" panose="05000000000000000000" pitchFamily="2" charset="2"/>
              <a:buChar char="q"/>
            </a:pPr>
            <a:r>
              <a:rPr lang="en-IN" sz="2400" b="1" dirty="0">
                <a:solidFill>
                  <a:srgbClr val="FFC000"/>
                </a:solidFill>
              </a:rPr>
              <a:t>Group</a:t>
            </a:r>
            <a:r>
              <a:rPr lang="en-IN" sz="2400" dirty="0"/>
              <a:t> : </a:t>
            </a:r>
            <a:r>
              <a:rPr lang="en-IN" sz="2400" dirty="0" err="1"/>
              <a:t>Sikata,Parthiv</a:t>
            </a:r>
            <a:r>
              <a:rPr lang="en-IN" sz="2400" dirty="0"/>
              <a:t> </a:t>
            </a:r>
          </a:p>
          <a:p>
            <a:pPr marL="457200" indent="-457200" algn="l">
              <a:buFont typeface="Wingdings" panose="05000000000000000000" pitchFamily="2" charset="2"/>
              <a:buChar char="q"/>
            </a:pPr>
            <a:endParaRPr lang="en-IN" sz="2400" b="1" dirty="0">
              <a:solidFill>
                <a:srgbClr val="FFC000"/>
              </a:solidFill>
            </a:endParaRPr>
          </a:p>
          <a:p>
            <a:pPr marL="457200" indent="-457200" algn="l">
              <a:buFont typeface="Wingdings" panose="05000000000000000000" pitchFamily="2" charset="2"/>
              <a:buChar char="q"/>
            </a:pPr>
            <a:r>
              <a:rPr lang="en-IN" sz="2400" b="1" dirty="0">
                <a:solidFill>
                  <a:srgbClr val="FFC000"/>
                </a:solidFill>
              </a:rPr>
              <a:t>Modern</a:t>
            </a:r>
            <a:r>
              <a:rPr lang="en-IN" sz="2400" dirty="0"/>
              <a:t> : Silicate</a:t>
            </a:r>
          </a:p>
          <a:p>
            <a:pPr marL="457200" indent="-457200" algn="l">
              <a:buFont typeface="Wingdings" panose="05000000000000000000" pitchFamily="2" charset="2"/>
              <a:buChar char="q"/>
            </a:pPr>
            <a:endParaRPr lang="en-IN" sz="2400" b="1" dirty="0">
              <a:solidFill>
                <a:srgbClr val="FFC000"/>
              </a:solidFill>
            </a:endParaRPr>
          </a:p>
          <a:p>
            <a:pPr marL="457200" indent="-457200" algn="l">
              <a:buFont typeface="Wingdings" panose="05000000000000000000" pitchFamily="2" charset="2"/>
              <a:buChar char="q"/>
            </a:pPr>
            <a:r>
              <a:rPr lang="en-IN" sz="2400" b="1" dirty="0" err="1">
                <a:solidFill>
                  <a:srgbClr val="FFC000"/>
                </a:solidFill>
              </a:rPr>
              <a:t>Discription</a:t>
            </a:r>
            <a:r>
              <a:rPr lang="en-IN" sz="2400" b="1" dirty="0">
                <a:solidFill>
                  <a:srgbClr val="FFC000"/>
                </a:solidFill>
              </a:rPr>
              <a:t> in Samhita </a:t>
            </a:r>
            <a:r>
              <a:rPr lang="en-IN" sz="2400" dirty="0"/>
              <a:t>:It has been found  mentioned in major classics like </a:t>
            </a:r>
            <a:r>
              <a:rPr lang="en-IN" sz="2400" dirty="0" err="1"/>
              <a:t>Charak</a:t>
            </a:r>
            <a:r>
              <a:rPr lang="en-IN" sz="2400" dirty="0"/>
              <a:t> , </a:t>
            </a:r>
            <a:r>
              <a:rPr lang="en-IN" sz="2400" dirty="0" err="1"/>
              <a:t>sushruta</a:t>
            </a:r>
            <a:r>
              <a:rPr lang="en-IN" sz="2400" dirty="0"/>
              <a:t> and </a:t>
            </a:r>
            <a:r>
              <a:rPr lang="en-IN" sz="2400" dirty="0" err="1"/>
              <a:t>Asthanga</a:t>
            </a:r>
            <a:r>
              <a:rPr lang="en-IN" sz="2400" dirty="0"/>
              <a:t> </a:t>
            </a:r>
            <a:r>
              <a:rPr lang="en-IN" sz="2400" dirty="0" err="1"/>
              <a:t>Sangrah</a:t>
            </a:r>
            <a:r>
              <a:rPr lang="en-IN" sz="2400" dirty="0"/>
              <a:t> etc .</a:t>
            </a:r>
          </a:p>
        </p:txBody>
      </p:sp>
    </p:spTree>
    <p:extLst>
      <p:ext uri="{BB962C8B-B14F-4D97-AF65-F5344CB8AC3E}">
        <p14:creationId xmlns:p14="http://schemas.microsoft.com/office/powerpoint/2010/main" xmlns="" val="1691775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01F0D4-0211-38C7-6078-A14963D61738}"/>
              </a:ext>
            </a:extLst>
          </p:cNvPr>
          <p:cNvSpPr>
            <a:spLocks noGrp="1"/>
          </p:cNvSpPr>
          <p:nvPr>
            <p:ph type="ctrTitle"/>
          </p:nvPr>
        </p:nvSpPr>
        <p:spPr>
          <a:xfrm>
            <a:off x="0" y="142108"/>
            <a:ext cx="8229600" cy="457200"/>
          </a:xfrm>
        </p:spPr>
        <p:txBody>
          <a:bodyPr>
            <a:normAutofit fontScale="90000"/>
          </a:bodyPr>
          <a:lstStyle/>
          <a:p>
            <a:r>
              <a:rPr lang="en-IN" dirty="0" err="1">
                <a:solidFill>
                  <a:schemeClr val="bg1"/>
                </a:solidFill>
                <a:latin typeface="Algerian" panose="04020705040A02060702" pitchFamily="82" charset="0"/>
              </a:rPr>
              <a:t>Dugdha</a:t>
            </a:r>
            <a:r>
              <a:rPr lang="en-IN" dirty="0">
                <a:solidFill>
                  <a:schemeClr val="bg1"/>
                </a:solidFill>
                <a:latin typeface="Algerian" panose="04020705040A02060702" pitchFamily="82" charset="0"/>
              </a:rPr>
              <a:t> </a:t>
            </a:r>
            <a:r>
              <a:rPr lang="en-IN" dirty="0" err="1">
                <a:solidFill>
                  <a:schemeClr val="bg1"/>
                </a:solidFill>
                <a:latin typeface="Algerian" panose="04020705040A02060702" pitchFamily="82" charset="0"/>
              </a:rPr>
              <a:t>pashan</a:t>
            </a:r>
            <a:r>
              <a:rPr lang="en-IN" dirty="0">
                <a:solidFill>
                  <a:schemeClr val="bg1"/>
                </a:solidFill>
                <a:latin typeface="Algerian" panose="04020705040A02060702" pitchFamily="82" charset="0"/>
              </a:rPr>
              <a:t> </a:t>
            </a:r>
          </a:p>
        </p:txBody>
      </p:sp>
      <p:sp>
        <p:nvSpPr>
          <p:cNvPr id="2" name="TextBox 1">
            <a:extLst>
              <a:ext uri="{FF2B5EF4-FFF2-40B4-BE49-F238E27FC236}">
                <a16:creationId xmlns:a16="http://schemas.microsoft.com/office/drawing/2014/main" xmlns="" id="{B7B18F57-4FC3-E6B0-C01B-966168C955A5}"/>
              </a:ext>
            </a:extLst>
          </p:cNvPr>
          <p:cNvSpPr txBox="1"/>
          <p:nvPr/>
        </p:nvSpPr>
        <p:spPr>
          <a:xfrm>
            <a:off x="381000" y="4165811"/>
            <a:ext cx="8382000" cy="1508105"/>
          </a:xfrm>
          <a:prstGeom prst="rect">
            <a:avLst/>
          </a:prstGeom>
          <a:noFill/>
        </p:spPr>
        <p:txBody>
          <a:bodyPr wrap="square" rtlCol="0">
            <a:spAutoFit/>
          </a:bodyPr>
          <a:lstStyle/>
          <a:p>
            <a:pPr marL="285750" indent="-285750">
              <a:buFont typeface="Wingdings" panose="05000000000000000000" pitchFamily="2" charset="2"/>
              <a:buChar char="q"/>
            </a:pPr>
            <a:r>
              <a:rPr lang="en-IN" sz="2400" b="1" dirty="0">
                <a:solidFill>
                  <a:srgbClr val="FF0000"/>
                </a:solidFill>
              </a:rPr>
              <a:t>Latin Name</a:t>
            </a:r>
            <a:r>
              <a:rPr lang="en-IN" sz="2000" dirty="0"/>
              <a:t>: </a:t>
            </a:r>
            <a:r>
              <a:rPr lang="en-IN" sz="2400" dirty="0" err="1"/>
              <a:t>Dugdha</a:t>
            </a:r>
            <a:r>
              <a:rPr lang="en-IN" sz="2400" dirty="0"/>
              <a:t> </a:t>
            </a:r>
            <a:r>
              <a:rPr lang="en-IN" sz="2400" dirty="0" err="1"/>
              <a:t>Pashan</a:t>
            </a:r>
            <a:endParaRPr lang="en-IN" sz="2400" dirty="0"/>
          </a:p>
          <a:p>
            <a:pPr marL="285750" indent="-285750">
              <a:buFont typeface="Wingdings" panose="05000000000000000000" pitchFamily="2" charset="2"/>
              <a:buChar char="q"/>
            </a:pPr>
            <a:endParaRPr lang="en-IN" sz="2000" dirty="0">
              <a:solidFill>
                <a:srgbClr val="FF0000"/>
              </a:solidFill>
            </a:endParaRPr>
          </a:p>
          <a:p>
            <a:pPr marL="285750" indent="-285750">
              <a:buFont typeface="Wingdings" panose="05000000000000000000" pitchFamily="2" charset="2"/>
              <a:buChar char="q"/>
            </a:pPr>
            <a:r>
              <a:rPr lang="en-IN" sz="2400" b="1" dirty="0">
                <a:solidFill>
                  <a:srgbClr val="FF0000"/>
                </a:solidFill>
              </a:rPr>
              <a:t>Group</a:t>
            </a:r>
            <a:r>
              <a:rPr lang="en-IN" sz="2000" dirty="0"/>
              <a:t>: </a:t>
            </a:r>
            <a:r>
              <a:rPr lang="en-IN" sz="2400" dirty="0"/>
              <a:t>Silicates</a:t>
            </a:r>
          </a:p>
          <a:p>
            <a:pPr marL="342900" indent="-342900">
              <a:buFont typeface="Wingdings" panose="05000000000000000000" pitchFamily="2" charset="2"/>
              <a:buChar char="q"/>
            </a:pPr>
            <a:r>
              <a:rPr lang="en-IN" sz="2400" b="1" dirty="0">
                <a:solidFill>
                  <a:srgbClr val="FF0000"/>
                </a:solidFill>
              </a:rPr>
              <a:t>English Name </a:t>
            </a:r>
            <a:r>
              <a:rPr lang="en-IN" dirty="0"/>
              <a:t>: </a:t>
            </a:r>
            <a:r>
              <a:rPr lang="en-IN" sz="2400" dirty="0"/>
              <a:t>Talcum, French chalk, soft stone </a:t>
            </a:r>
          </a:p>
        </p:txBody>
      </p:sp>
      <p:pic>
        <p:nvPicPr>
          <p:cNvPr id="6" name="Picture 5">
            <a:extLst>
              <a:ext uri="{FF2B5EF4-FFF2-40B4-BE49-F238E27FC236}">
                <a16:creationId xmlns:a16="http://schemas.microsoft.com/office/drawing/2014/main" xmlns="" id="{CD37F015-4C74-426C-6FDF-D137EA30FCC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599308"/>
            <a:ext cx="5638800" cy="3429000"/>
          </a:xfrm>
          <a:prstGeom prst="rect">
            <a:avLst/>
          </a:prstGeom>
        </p:spPr>
      </p:pic>
    </p:spTree>
    <p:extLst>
      <p:ext uri="{BB962C8B-B14F-4D97-AF65-F5344CB8AC3E}">
        <p14:creationId xmlns:p14="http://schemas.microsoft.com/office/powerpoint/2010/main" xmlns="" val="23223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B6868E3-251D-8AD5-F222-7EC2A4B8390F}"/>
              </a:ext>
            </a:extLst>
          </p:cNvPr>
          <p:cNvSpPr txBox="1"/>
          <p:nvPr/>
        </p:nvSpPr>
        <p:spPr>
          <a:xfrm>
            <a:off x="228600" y="1371600"/>
            <a:ext cx="8382000" cy="3108543"/>
          </a:xfrm>
          <a:prstGeom prst="rect">
            <a:avLst/>
          </a:prstGeom>
          <a:noFill/>
        </p:spPr>
        <p:txBody>
          <a:bodyPr wrap="square" rtlCol="0">
            <a:spAutoFit/>
          </a:bodyPr>
          <a:lstStyle/>
          <a:p>
            <a:pPr marL="457200" indent="-457200">
              <a:buFont typeface="Wingdings" panose="05000000000000000000" pitchFamily="2" charset="2"/>
              <a:buChar char="Ø"/>
            </a:pPr>
            <a:r>
              <a:rPr lang="en-IN" sz="2800" dirty="0"/>
              <a:t> Both </a:t>
            </a:r>
            <a:r>
              <a:rPr lang="en-IN" sz="2800" dirty="0" err="1"/>
              <a:t>Rasaratnakar</a:t>
            </a:r>
            <a:r>
              <a:rPr lang="en-IN" sz="2800" dirty="0"/>
              <a:t> and </a:t>
            </a:r>
            <a:r>
              <a:rPr lang="en-IN" sz="2800" dirty="0" err="1"/>
              <a:t>Rasarnava</a:t>
            </a:r>
            <a:r>
              <a:rPr lang="en-IN" sz="2800" dirty="0"/>
              <a:t> include it in Shukla Varga .</a:t>
            </a:r>
          </a:p>
          <a:p>
            <a:pPr marL="457200" indent="-457200">
              <a:buFont typeface="Wingdings" panose="05000000000000000000" pitchFamily="2" charset="2"/>
              <a:buChar char="Ø"/>
            </a:pPr>
            <a:endParaRPr lang="en-IN" sz="2800" dirty="0"/>
          </a:p>
          <a:p>
            <a:pPr marL="457200" indent="-457200">
              <a:buFont typeface="Wingdings" panose="05000000000000000000" pitchFamily="2" charset="2"/>
              <a:buChar char="Ø"/>
            </a:pPr>
            <a:endParaRPr lang="en-IN" sz="2800" dirty="0"/>
          </a:p>
          <a:p>
            <a:pPr marL="457200" indent="-457200">
              <a:buFont typeface="Wingdings" panose="05000000000000000000" pitchFamily="2" charset="2"/>
              <a:buChar char="Ø"/>
            </a:pPr>
            <a:r>
              <a:rPr lang="en-IN" sz="2800" dirty="0" err="1"/>
              <a:t>Rasamritam</a:t>
            </a:r>
            <a:r>
              <a:rPr lang="en-IN" sz="2800" dirty="0"/>
              <a:t> has included these drugs under Sudha </a:t>
            </a:r>
            <a:r>
              <a:rPr lang="en-IN" sz="2800" dirty="0" err="1"/>
              <a:t>Vijnaneyama</a:t>
            </a:r>
            <a:r>
              <a:rPr lang="en-IN" sz="2800" dirty="0"/>
              <a:t> based on their chemical composition.</a:t>
            </a:r>
            <a:endParaRPr lang="en-US" sz="2800" dirty="0"/>
          </a:p>
        </p:txBody>
      </p:sp>
    </p:spTree>
    <p:extLst>
      <p:ext uri="{BB962C8B-B14F-4D97-AF65-F5344CB8AC3E}">
        <p14:creationId xmlns:p14="http://schemas.microsoft.com/office/powerpoint/2010/main" xmlns="" val="3799890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23F9DC-071A-E49D-F0EA-AC8AFDE0026A}"/>
              </a:ext>
            </a:extLst>
          </p:cNvPr>
          <p:cNvSpPr txBox="1"/>
          <p:nvPr/>
        </p:nvSpPr>
        <p:spPr>
          <a:xfrm>
            <a:off x="304800" y="838200"/>
            <a:ext cx="7848600" cy="6124754"/>
          </a:xfrm>
          <a:prstGeom prst="rect">
            <a:avLst/>
          </a:prstGeom>
          <a:noFill/>
        </p:spPr>
        <p:txBody>
          <a:bodyPr wrap="square" rtlCol="0">
            <a:spAutoFit/>
          </a:bodyPr>
          <a:lstStyle/>
          <a:p>
            <a:r>
              <a:rPr lang="en-US" sz="2800" b="1" i="1" dirty="0">
                <a:solidFill>
                  <a:srgbClr val="C00000"/>
                </a:solidFill>
              </a:rPr>
              <a:t>Availability of </a:t>
            </a:r>
            <a:r>
              <a:rPr lang="en-US" sz="2800" b="1" i="1" dirty="0" err="1">
                <a:solidFill>
                  <a:srgbClr val="C00000"/>
                </a:solidFill>
              </a:rPr>
              <a:t>Dugdhapasana</a:t>
            </a:r>
            <a:r>
              <a:rPr lang="en-US" sz="2800" b="1" i="1" dirty="0">
                <a:solidFill>
                  <a:srgbClr val="C00000"/>
                </a:solidFill>
              </a:rPr>
              <a:t> </a:t>
            </a:r>
            <a:r>
              <a:rPr lang="en-US" sz="2800" b="1" i="1" dirty="0">
                <a:solidFill>
                  <a:srgbClr val="FFC000"/>
                </a:solidFill>
              </a:rPr>
              <a:t>– </a:t>
            </a:r>
            <a:r>
              <a:rPr lang="en-US" sz="2800" dirty="0"/>
              <a:t>It is found  in Italy, France, Germany, Switzerland, New Zeeland </a:t>
            </a:r>
          </a:p>
          <a:p>
            <a:endParaRPr lang="en-US" dirty="0"/>
          </a:p>
          <a:p>
            <a:r>
              <a:rPr lang="en-IN" sz="3200" b="1" i="1" dirty="0">
                <a:solidFill>
                  <a:srgbClr val="C00000"/>
                </a:solidFill>
              </a:rPr>
              <a:t>Synonyms</a:t>
            </a:r>
            <a:r>
              <a:rPr lang="en-IN" sz="2400" b="1" i="1" dirty="0">
                <a:solidFill>
                  <a:srgbClr val="FFC000"/>
                </a:solidFill>
              </a:rPr>
              <a:t> </a:t>
            </a:r>
            <a:r>
              <a:rPr lang="en-IN" sz="2800" dirty="0"/>
              <a:t>: </a:t>
            </a:r>
            <a:r>
              <a:rPr lang="en-IN" sz="2800" dirty="0" err="1"/>
              <a:t>Dugdha</a:t>
            </a:r>
            <a:r>
              <a:rPr lang="en-IN" sz="2800" dirty="0"/>
              <a:t> </a:t>
            </a:r>
            <a:r>
              <a:rPr lang="en-IN" sz="2800" dirty="0" err="1"/>
              <a:t>pashana</a:t>
            </a:r>
            <a:r>
              <a:rPr lang="en-IN" sz="2800" dirty="0"/>
              <a:t>, </a:t>
            </a:r>
            <a:r>
              <a:rPr lang="en-IN" sz="2800" dirty="0" err="1"/>
              <a:t>Dugdha</a:t>
            </a:r>
            <a:r>
              <a:rPr lang="en-IN" sz="2800" dirty="0"/>
              <a:t> </a:t>
            </a:r>
            <a:r>
              <a:rPr lang="en-IN" sz="2800" dirty="0" err="1"/>
              <a:t>pashanaka</a:t>
            </a:r>
            <a:r>
              <a:rPr lang="en-IN" sz="2800" dirty="0"/>
              <a:t>, </a:t>
            </a:r>
            <a:r>
              <a:rPr lang="en-IN" sz="2800" dirty="0" err="1"/>
              <a:t>Dugdha</a:t>
            </a:r>
            <a:r>
              <a:rPr lang="en-IN" sz="2800" dirty="0"/>
              <a:t>, </a:t>
            </a:r>
            <a:r>
              <a:rPr lang="en-IN" sz="2800" dirty="0" err="1"/>
              <a:t>Dugdhi</a:t>
            </a:r>
            <a:r>
              <a:rPr lang="en-IN" sz="2800" dirty="0"/>
              <a:t>, </a:t>
            </a:r>
            <a:r>
              <a:rPr lang="en-IN" sz="2800" dirty="0" err="1"/>
              <a:t>Dugdha</a:t>
            </a:r>
            <a:r>
              <a:rPr lang="en-IN" sz="2800" dirty="0"/>
              <a:t> Shila, </a:t>
            </a:r>
            <a:r>
              <a:rPr lang="en-IN" sz="2800" dirty="0" err="1"/>
              <a:t>Ksheera</a:t>
            </a:r>
            <a:r>
              <a:rPr lang="en-IN" sz="2800" dirty="0"/>
              <a:t> </a:t>
            </a:r>
            <a:r>
              <a:rPr lang="en-IN" sz="2800" dirty="0" err="1"/>
              <a:t>Kshava</a:t>
            </a:r>
            <a:r>
              <a:rPr lang="en-IN" sz="2800" dirty="0"/>
              <a:t>, </a:t>
            </a:r>
            <a:r>
              <a:rPr lang="en-IN" sz="2800" dirty="0" err="1"/>
              <a:t>Vajrabha</a:t>
            </a:r>
            <a:r>
              <a:rPr lang="en-IN" sz="2800" dirty="0"/>
              <a:t>, </a:t>
            </a:r>
            <a:r>
              <a:rPr lang="en-IN" sz="2800" dirty="0" err="1"/>
              <a:t>Deeptika</a:t>
            </a:r>
            <a:r>
              <a:rPr lang="en-IN" sz="2800" dirty="0"/>
              <a:t> , </a:t>
            </a:r>
            <a:r>
              <a:rPr lang="en-IN" sz="2800" dirty="0" err="1"/>
              <a:t>Soudho</a:t>
            </a:r>
            <a:r>
              <a:rPr lang="en-IN" sz="2800" dirty="0"/>
              <a:t> , </a:t>
            </a:r>
            <a:r>
              <a:rPr lang="en-IN" sz="2800" dirty="0" err="1"/>
              <a:t>Gomedha</a:t>
            </a:r>
            <a:r>
              <a:rPr lang="en-IN" sz="2800" dirty="0"/>
              <a:t> </a:t>
            </a:r>
            <a:r>
              <a:rPr lang="en-IN" sz="2800" dirty="0" err="1"/>
              <a:t>Sannibha</a:t>
            </a:r>
            <a:r>
              <a:rPr lang="en-IN" sz="2800" dirty="0"/>
              <a:t>, </a:t>
            </a:r>
            <a:r>
              <a:rPr lang="en-IN" sz="2800" dirty="0" err="1"/>
              <a:t>Dugdhopala</a:t>
            </a:r>
            <a:r>
              <a:rPr lang="en-IN" sz="2800" dirty="0"/>
              <a:t>, </a:t>
            </a:r>
            <a:r>
              <a:rPr lang="en-IN" sz="2800" dirty="0" err="1"/>
              <a:t>Dugdha</a:t>
            </a:r>
            <a:r>
              <a:rPr lang="en-IN" sz="2800" dirty="0"/>
              <a:t> </a:t>
            </a:r>
            <a:r>
              <a:rPr lang="en-IN" sz="2800" dirty="0" err="1"/>
              <a:t>Drushad</a:t>
            </a:r>
            <a:r>
              <a:rPr lang="en-IN" sz="2800" dirty="0"/>
              <a:t> . </a:t>
            </a:r>
          </a:p>
          <a:p>
            <a:endParaRPr lang="en-IN" sz="2800" dirty="0"/>
          </a:p>
          <a:p>
            <a:endParaRPr lang="en-US" sz="2800" dirty="0"/>
          </a:p>
          <a:p>
            <a:endParaRPr lang="en-US" dirty="0"/>
          </a:p>
          <a:p>
            <a:endParaRPr lang="en-US" dirty="0"/>
          </a:p>
          <a:p>
            <a:r>
              <a:rPr lang="en-US" dirty="0"/>
              <a:t>  </a:t>
            </a:r>
          </a:p>
          <a:p>
            <a:endParaRPr lang="en-US" dirty="0"/>
          </a:p>
          <a:p>
            <a:endParaRPr lang="en-IN" dirty="0"/>
          </a:p>
        </p:txBody>
      </p:sp>
    </p:spTree>
    <p:extLst>
      <p:ext uri="{BB962C8B-B14F-4D97-AF65-F5344CB8AC3E}">
        <p14:creationId xmlns:p14="http://schemas.microsoft.com/office/powerpoint/2010/main" xmlns="" val="3927514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8087B8B-5B88-7CA7-654D-388C2DD3E702}"/>
              </a:ext>
            </a:extLst>
          </p:cNvPr>
          <p:cNvSpPr txBox="1"/>
          <p:nvPr/>
        </p:nvSpPr>
        <p:spPr>
          <a:xfrm>
            <a:off x="1295400" y="1905000"/>
            <a:ext cx="8077200" cy="2831544"/>
          </a:xfrm>
          <a:prstGeom prst="rect">
            <a:avLst/>
          </a:prstGeom>
          <a:noFill/>
        </p:spPr>
        <p:txBody>
          <a:bodyPr wrap="square" rtlCol="0">
            <a:spAutoFit/>
          </a:bodyPr>
          <a:lstStyle/>
          <a:p>
            <a:r>
              <a:rPr lang="en-IN" sz="3200" dirty="0">
                <a:solidFill>
                  <a:schemeClr val="bg2">
                    <a:lumMod val="50000"/>
                  </a:schemeClr>
                </a:solidFill>
              </a:rPr>
              <a:t>Rasa:        </a:t>
            </a:r>
            <a:r>
              <a:rPr lang="en-IN" sz="3200" dirty="0"/>
              <a:t>Madhura</a:t>
            </a:r>
          </a:p>
          <a:p>
            <a:r>
              <a:rPr lang="en-IN" sz="3200" dirty="0">
                <a:solidFill>
                  <a:schemeClr val="bg2">
                    <a:lumMod val="50000"/>
                  </a:schemeClr>
                </a:solidFill>
              </a:rPr>
              <a:t>Guna:</a:t>
            </a:r>
            <a:r>
              <a:rPr lang="en-IN" sz="3200" dirty="0"/>
              <a:t>      </a:t>
            </a:r>
            <a:r>
              <a:rPr lang="en-IN" sz="3200" dirty="0" err="1"/>
              <a:t>Snigdha</a:t>
            </a:r>
            <a:r>
              <a:rPr lang="en-IN" sz="3200" dirty="0"/>
              <a:t> , </a:t>
            </a:r>
            <a:r>
              <a:rPr lang="en-IN" sz="3200" dirty="0" err="1"/>
              <a:t>Sheeta</a:t>
            </a:r>
            <a:r>
              <a:rPr lang="en-IN" sz="3200" dirty="0"/>
              <a:t> </a:t>
            </a:r>
          </a:p>
          <a:p>
            <a:r>
              <a:rPr lang="en-IN" sz="3200" dirty="0" err="1">
                <a:solidFill>
                  <a:schemeClr val="bg2">
                    <a:lumMod val="50000"/>
                  </a:schemeClr>
                </a:solidFill>
              </a:rPr>
              <a:t>Verya</a:t>
            </a:r>
            <a:r>
              <a:rPr lang="en-IN" sz="3200" dirty="0">
                <a:solidFill>
                  <a:schemeClr val="bg2">
                    <a:lumMod val="50000"/>
                  </a:schemeClr>
                </a:solidFill>
              </a:rPr>
              <a:t>:      </a:t>
            </a:r>
            <a:r>
              <a:rPr lang="en-IN" sz="3200" dirty="0" err="1"/>
              <a:t>Sheeta</a:t>
            </a:r>
            <a:r>
              <a:rPr lang="en-IN" sz="3200" dirty="0"/>
              <a:t> </a:t>
            </a:r>
          </a:p>
          <a:p>
            <a:r>
              <a:rPr lang="en-IN" sz="3200" dirty="0">
                <a:solidFill>
                  <a:schemeClr val="bg2">
                    <a:lumMod val="50000"/>
                  </a:schemeClr>
                </a:solidFill>
              </a:rPr>
              <a:t>Karma:    </a:t>
            </a:r>
            <a:r>
              <a:rPr lang="en-IN" sz="3200" dirty="0" err="1"/>
              <a:t>Grahi</a:t>
            </a:r>
            <a:r>
              <a:rPr lang="en-IN" sz="3200" dirty="0"/>
              <a:t> , </a:t>
            </a:r>
            <a:r>
              <a:rPr lang="en-IN" sz="3200" dirty="0" err="1"/>
              <a:t>Vrana</a:t>
            </a:r>
            <a:r>
              <a:rPr lang="en-IN" sz="3200" dirty="0"/>
              <a:t> </a:t>
            </a:r>
            <a:r>
              <a:rPr lang="en-IN" sz="3200" dirty="0" err="1"/>
              <a:t>Ropaka</a:t>
            </a:r>
            <a:r>
              <a:rPr lang="en-IN" sz="3200" dirty="0"/>
              <a:t> ,     </a:t>
            </a:r>
            <a:r>
              <a:rPr lang="en-IN" sz="3200" dirty="0" err="1"/>
              <a:t>Raktastambhana</a:t>
            </a:r>
            <a:r>
              <a:rPr lang="en-IN" sz="3200" dirty="0"/>
              <a:t>, Danta </a:t>
            </a:r>
            <a:r>
              <a:rPr lang="en-IN" sz="3200" dirty="0" err="1"/>
              <a:t>Roga</a:t>
            </a:r>
            <a:r>
              <a:rPr lang="en-IN" sz="3200" dirty="0"/>
              <a:t> hara</a:t>
            </a:r>
          </a:p>
          <a:p>
            <a:endParaRPr lang="en-IN" sz="1800" dirty="0"/>
          </a:p>
        </p:txBody>
      </p:sp>
      <p:sp>
        <p:nvSpPr>
          <p:cNvPr id="3" name="Rectangle 2">
            <a:extLst>
              <a:ext uri="{FF2B5EF4-FFF2-40B4-BE49-F238E27FC236}">
                <a16:creationId xmlns:a16="http://schemas.microsoft.com/office/drawing/2014/main" xmlns="" id="{C9A36E97-5E83-D2DD-A817-496AA3596822}"/>
              </a:ext>
            </a:extLst>
          </p:cNvPr>
          <p:cNvSpPr/>
          <p:nvPr/>
        </p:nvSpPr>
        <p:spPr>
          <a:xfrm>
            <a:off x="1219200" y="533400"/>
            <a:ext cx="5943600" cy="1066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dirty="0">
                <a:solidFill>
                  <a:schemeClr val="bg2">
                    <a:lumMod val="50000"/>
                  </a:schemeClr>
                </a:solidFill>
                <a:latin typeface="Algerian" panose="04020705040A02060702" pitchFamily="82" charset="0"/>
              </a:rPr>
              <a:t>PROPERTIES</a:t>
            </a:r>
          </a:p>
        </p:txBody>
      </p:sp>
    </p:spTree>
    <p:extLst>
      <p:ext uri="{BB962C8B-B14F-4D97-AF65-F5344CB8AC3E}">
        <p14:creationId xmlns:p14="http://schemas.microsoft.com/office/powerpoint/2010/main" xmlns="" val="848667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6376828-D4CE-FEC6-BDFB-C3FDA3F58B4B}"/>
              </a:ext>
            </a:extLst>
          </p:cNvPr>
          <p:cNvSpPr>
            <a:spLocks noGrp="1"/>
          </p:cNvSpPr>
          <p:nvPr>
            <p:ph type="ctrTitle"/>
          </p:nvPr>
        </p:nvSpPr>
        <p:spPr>
          <a:xfrm>
            <a:off x="304800" y="762000"/>
            <a:ext cx="8229600" cy="1219200"/>
          </a:xfrm>
        </p:spPr>
        <p:txBody>
          <a:bodyPr>
            <a:normAutofit/>
          </a:bodyPr>
          <a:lstStyle/>
          <a:p>
            <a:r>
              <a:rPr lang="en-IN" sz="4000" dirty="0">
                <a:solidFill>
                  <a:schemeClr val="bg1"/>
                </a:solidFill>
                <a:latin typeface="Algerian" panose="04020705040A02060702" pitchFamily="82" charset="0"/>
              </a:rPr>
              <a:t>Marana OF DUGDHAPASHAN </a:t>
            </a:r>
          </a:p>
        </p:txBody>
      </p:sp>
      <p:sp>
        <p:nvSpPr>
          <p:cNvPr id="5" name="Subtitle 4">
            <a:extLst>
              <a:ext uri="{FF2B5EF4-FFF2-40B4-BE49-F238E27FC236}">
                <a16:creationId xmlns:a16="http://schemas.microsoft.com/office/drawing/2014/main" xmlns="" id="{DD654018-CD20-D6A1-2D6A-18151611809A}"/>
              </a:ext>
            </a:extLst>
          </p:cNvPr>
          <p:cNvSpPr>
            <a:spLocks noGrp="1"/>
          </p:cNvSpPr>
          <p:nvPr>
            <p:ph type="subTitle" idx="1"/>
          </p:nvPr>
        </p:nvSpPr>
        <p:spPr>
          <a:xfrm>
            <a:off x="762000" y="2362201"/>
            <a:ext cx="7620000" cy="2514600"/>
          </a:xfrm>
        </p:spPr>
        <p:txBody>
          <a:bodyPr>
            <a:normAutofit lnSpcReduction="10000"/>
          </a:bodyPr>
          <a:lstStyle/>
          <a:p>
            <a:pPr algn="l"/>
            <a:r>
              <a:rPr lang="en-US" sz="3500" dirty="0"/>
              <a:t>Levigate </a:t>
            </a:r>
            <a:r>
              <a:rPr lang="en-US" sz="3500" dirty="0" err="1"/>
              <a:t>Dugdha</a:t>
            </a:r>
            <a:r>
              <a:rPr lang="en-US" sz="3500" dirty="0"/>
              <a:t> </a:t>
            </a:r>
            <a:r>
              <a:rPr lang="en-US" sz="3500" dirty="0" err="1"/>
              <a:t>Pashan</a:t>
            </a:r>
            <a:r>
              <a:rPr lang="en-US" sz="3500" dirty="0"/>
              <a:t> in </a:t>
            </a:r>
            <a:r>
              <a:rPr lang="en-US" sz="3500" dirty="0" err="1"/>
              <a:t>Satapatri</a:t>
            </a:r>
            <a:r>
              <a:rPr lang="en-US" sz="3500" dirty="0"/>
              <a:t> Rasa, prepare pellets, allow them to dry, encapsulate them and subject the capsule to graded heating system by applying </a:t>
            </a:r>
            <a:r>
              <a:rPr lang="en-US" sz="3500" dirty="0" err="1"/>
              <a:t>Gajaputa</a:t>
            </a:r>
            <a:r>
              <a:rPr lang="en-US" dirty="0"/>
              <a:t>.</a:t>
            </a:r>
            <a:endParaRPr lang="en-IN" dirty="0"/>
          </a:p>
        </p:txBody>
      </p:sp>
    </p:spTree>
    <p:extLst>
      <p:ext uri="{BB962C8B-B14F-4D97-AF65-F5344CB8AC3E}">
        <p14:creationId xmlns:p14="http://schemas.microsoft.com/office/powerpoint/2010/main" xmlns="" val="4126063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BE6FA9E-01BB-2288-8866-650216403594}"/>
              </a:ext>
            </a:extLst>
          </p:cNvPr>
          <p:cNvSpPr>
            <a:spLocks noGrp="1"/>
          </p:cNvSpPr>
          <p:nvPr>
            <p:ph type="ctrTitle"/>
          </p:nvPr>
        </p:nvSpPr>
        <p:spPr>
          <a:xfrm>
            <a:off x="-76200" y="324051"/>
            <a:ext cx="8229600" cy="619225"/>
          </a:xfrm>
        </p:spPr>
        <p:txBody>
          <a:bodyPr>
            <a:normAutofit fontScale="90000"/>
          </a:bodyPr>
          <a:lstStyle/>
          <a:p>
            <a:r>
              <a:rPr lang="en-IN" dirty="0" err="1">
                <a:solidFill>
                  <a:schemeClr val="bg1"/>
                </a:solidFill>
                <a:latin typeface="Algerian" panose="04020705040A02060702" pitchFamily="82" charset="0"/>
              </a:rPr>
              <a:t>Nagapashan</a:t>
            </a:r>
            <a:r>
              <a:rPr lang="en-IN" dirty="0"/>
              <a:t> </a:t>
            </a:r>
          </a:p>
        </p:txBody>
      </p:sp>
      <p:sp>
        <p:nvSpPr>
          <p:cNvPr id="5" name="Subtitle 4">
            <a:extLst>
              <a:ext uri="{FF2B5EF4-FFF2-40B4-BE49-F238E27FC236}">
                <a16:creationId xmlns:a16="http://schemas.microsoft.com/office/drawing/2014/main" xmlns="" id="{4DA378CF-2539-C9D6-EE5B-8051369AE1EE}"/>
              </a:ext>
            </a:extLst>
          </p:cNvPr>
          <p:cNvSpPr>
            <a:spLocks noGrp="1"/>
          </p:cNvSpPr>
          <p:nvPr>
            <p:ph type="subTitle" idx="1"/>
          </p:nvPr>
        </p:nvSpPr>
        <p:spPr>
          <a:xfrm>
            <a:off x="1066800" y="4267200"/>
            <a:ext cx="6400800" cy="1752600"/>
          </a:xfrm>
        </p:spPr>
        <p:txBody>
          <a:bodyPr>
            <a:normAutofit/>
          </a:bodyPr>
          <a:lstStyle/>
          <a:p>
            <a:pPr marL="457200" indent="-457200" algn="l">
              <a:buFont typeface="Wingdings" panose="05000000000000000000" pitchFamily="2" charset="2"/>
              <a:buChar char="q"/>
            </a:pPr>
            <a:r>
              <a:rPr lang="en-IN" b="1" dirty="0">
                <a:solidFill>
                  <a:srgbClr val="FF0000"/>
                </a:solidFill>
              </a:rPr>
              <a:t>Name :</a:t>
            </a:r>
            <a:r>
              <a:rPr lang="en-IN" dirty="0"/>
              <a:t> </a:t>
            </a:r>
            <a:r>
              <a:rPr lang="en-IN" dirty="0" err="1"/>
              <a:t>Nagapashan</a:t>
            </a:r>
            <a:endParaRPr lang="en-IN" dirty="0"/>
          </a:p>
          <a:p>
            <a:pPr marL="457200" indent="-457200" algn="l">
              <a:buFont typeface="Wingdings" panose="05000000000000000000" pitchFamily="2" charset="2"/>
              <a:buChar char="q"/>
            </a:pPr>
            <a:r>
              <a:rPr lang="en-IN" b="1" dirty="0">
                <a:solidFill>
                  <a:srgbClr val="FF0000"/>
                </a:solidFill>
              </a:rPr>
              <a:t>Hindi name </a:t>
            </a:r>
            <a:r>
              <a:rPr lang="en-IN" dirty="0"/>
              <a:t>: </a:t>
            </a:r>
            <a:r>
              <a:rPr lang="en-IN" dirty="0" err="1"/>
              <a:t>Jaharmohra</a:t>
            </a:r>
            <a:r>
              <a:rPr lang="en-IN" dirty="0"/>
              <a:t> </a:t>
            </a:r>
          </a:p>
          <a:p>
            <a:pPr marL="457200" indent="-457200" algn="l">
              <a:buFont typeface="Wingdings" panose="05000000000000000000" pitchFamily="2" charset="2"/>
              <a:buChar char="q"/>
            </a:pPr>
            <a:r>
              <a:rPr lang="en-IN" b="1" dirty="0">
                <a:solidFill>
                  <a:srgbClr val="FF0000"/>
                </a:solidFill>
              </a:rPr>
              <a:t>English name </a:t>
            </a:r>
            <a:r>
              <a:rPr lang="en-IN" dirty="0"/>
              <a:t>: Ophite/Serpentine </a:t>
            </a:r>
          </a:p>
          <a:p>
            <a:pPr marL="457200" indent="-457200" algn="l">
              <a:buFont typeface="Wingdings" panose="05000000000000000000" pitchFamily="2" charset="2"/>
              <a:buChar char="q"/>
            </a:pPr>
            <a:endParaRPr lang="en-IN" dirty="0"/>
          </a:p>
          <a:p>
            <a:pPr marL="457200" indent="-457200" algn="l">
              <a:buFont typeface="Wingdings" panose="05000000000000000000" pitchFamily="2" charset="2"/>
              <a:buChar char="q"/>
            </a:pPr>
            <a:endParaRPr lang="en-IN" dirty="0"/>
          </a:p>
        </p:txBody>
      </p:sp>
      <p:pic>
        <p:nvPicPr>
          <p:cNvPr id="7" name="Picture 6">
            <a:extLst>
              <a:ext uri="{FF2B5EF4-FFF2-40B4-BE49-F238E27FC236}">
                <a16:creationId xmlns:a16="http://schemas.microsoft.com/office/drawing/2014/main" xmlns="" id="{9D078E9E-D263-06FA-C70D-62D7FF3635F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3271" t="9730"/>
          <a:stretch/>
        </p:blipFill>
        <p:spPr>
          <a:xfrm>
            <a:off x="1388269" y="1176739"/>
            <a:ext cx="5757862" cy="2828122"/>
          </a:xfrm>
          <a:prstGeom prst="rect">
            <a:avLst/>
          </a:prstGeom>
        </p:spPr>
      </p:pic>
    </p:spTree>
    <p:extLst>
      <p:ext uri="{BB962C8B-B14F-4D97-AF65-F5344CB8AC3E}">
        <p14:creationId xmlns:p14="http://schemas.microsoft.com/office/powerpoint/2010/main" xmlns="" val="1480867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8EE15A2-E17B-3B8C-9FCE-157AEF67B136}"/>
              </a:ext>
            </a:extLst>
          </p:cNvPr>
          <p:cNvSpPr txBox="1"/>
          <p:nvPr/>
        </p:nvSpPr>
        <p:spPr>
          <a:xfrm>
            <a:off x="228600" y="685800"/>
            <a:ext cx="8153400" cy="3108543"/>
          </a:xfrm>
          <a:prstGeom prst="rect">
            <a:avLst/>
          </a:prstGeom>
          <a:noFill/>
        </p:spPr>
        <p:txBody>
          <a:bodyPr wrap="square" rtlCol="0">
            <a:spAutoFit/>
          </a:bodyPr>
          <a:lstStyle/>
          <a:p>
            <a:r>
              <a:rPr lang="en-IN" sz="2800" b="1" i="1" dirty="0" err="1">
                <a:solidFill>
                  <a:srgbClr val="C00000"/>
                </a:solidFill>
              </a:rPr>
              <a:t>Nagapashana</a:t>
            </a:r>
            <a:r>
              <a:rPr lang="en-IN" sz="2800" dirty="0"/>
              <a:t>: </a:t>
            </a:r>
            <a:r>
              <a:rPr lang="en-IN" sz="2800" dirty="0" err="1"/>
              <a:t>Nagashama</a:t>
            </a:r>
            <a:r>
              <a:rPr lang="en-IN" sz="2800" dirty="0"/>
              <a:t> is Available in China, </a:t>
            </a:r>
            <a:r>
              <a:rPr lang="en-IN" sz="2800" dirty="0" err="1"/>
              <a:t>Tibbet</a:t>
            </a:r>
            <a:r>
              <a:rPr lang="en-IN" sz="2800" dirty="0"/>
              <a:t>, </a:t>
            </a:r>
            <a:r>
              <a:rPr lang="en-IN" sz="2800" dirty="0" err="1"/>
              <a:t>Laddakh</a:t>
            </a:r>
            <a:r>
              <a:rPr lang="en-IN" sz="2800" dirty="0"/>
              <a:t> , Garhwal and Nepal mountains . </a:t>
            </a:r>
          </a:p>
          <a:p>
            <a:endParaRPr lang="en-IN" sz="2800" dirty="0"/>
          </a:p>
          <a:p>
            <a:r>
              <a:rPr lang="en-IN" sz="2800" dirty="0"/>
              <a:t> </a:t>
            </a:r>
            <a:r>
              <a:rPr lang="en-IN" sz="2800" b="1" i="1" dirty="0">
                <a:solidFill>
                  <a:srgbClr val="C00000"/>
                </a:solidFill>
              </a:rPr>
              <a:t>Colour</a:t>
            </a:r>
            <a:r>
              <a:rPr lang="en-IN" sz="2800" dirty="0"/>
              <a:t>: Harita (green), Peeta (yellow) and </a:t>
            </a:r>
            <a:r>
              <a:rPr lang="en-IN" sz="2800" dirty="0" err="1"/>
              <a:t>Swethabha</a:t>
            </a:r>
            <a:r>
              <a:rPr lang="en-IN" sz="2800" dirty="0"/>
              <a:t> </a:t>
            </a:r>
            <a:r>
              <a:rPr lang="en-IN" sz="2800" dirty="0" err="1"/>
              <a:t>Yukta</a:t>
            </a:r>
            <a:r>
              <a:rPr lang="en-IN" sz="2800" dirty="0"/>
              <a:t> Varna (White) </a:t>
            </a:r>
          </a:p>
          <a:p>
            <a:endParaRPr lang="en-IN" sz="2800" dirty="0"/>
          </a:p>
          <a:p>
            <a:r>
              <a:rPr lang="en-IN" sz="2800" dirty="0"/>
              <a:t> </a:t>
            </a:r>
            <a:r>
              <a:rPr lang="en-IN" sz="2800" b="1" i="1" dirty="0">
                <a:solidFill>
                  <a:srgbClr val="C00000"/>
                </a:solidFill>
              </a:rPr>
              <a:t>Synonyms:</a:t>
            </a:r>
            <a:r>
              <a:rPr lang="en-IN" sz="2800" dirty="0">
                <a:solidFill>
                  <a:srgbClr val="C00000"/>
                </a:solidFill>
              </a:rPr>
              <a:t> </a:t>
            </a:r>
            <a:r>
              <a:rPr lang="en-IN" sz="2800" dirty="0" err="1"/>
              <a:t>Nagapashana</a:t>
            </a:r>
            <a:r>
              <a:rPr lang="en-IN" sz="2800" dirty="0"/>
              <a:t>, </a:t>
            </a:r>
            <a:r>
              <a:rPr lang="en-IN" sz="2800" dirty="0" err="1"/>
              <a:t>Nagashma</a:t>
            </a:r>
            <a:endParaRPr lang="en-IN" sz="2800" dirty="0"/>
          </a:p>
        </p:txBody>
      </p:sp>
    </p:spTree>
    <p:extLst>
      <p:ext uri="{BB962C8B-B14F-4D97-AF65-F5344CB8AC3E}">
        <p14:creationId xmlns:p14="http://schemas.microsoft.com/office/powerpoint/2010/main" xmlns="" val="252836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AFC2105-AA57-6BAC-48E4-48A66BBDABC3}"/>
              </a:ext>
            </a:extLst>
          </p:cNvPr>
          <p:cNvSpPr txBox="1"/>
          <p:nvPr/>
        </p:nvSpPr>
        <p:spPr>
          <a:xfrm>
            <a:off x="533400" y="1524000"/>
            <a:ext cx="8153400" cy="3539430"/>
          </a:xfrm>
          <a:prstGeom prst="rect">
            <a:avLst/>
          </a:prstGeom>
          <a:noFill/>
        </p:spPr>
        <p:txBody>
          <a:bodyPr wrap="square" rtlCol="0">
            <a:spAutoFit/>
          </a:bodyPr>
          <a:lstStyle/>
          <a:p>
            <a:r>
              <a:rPr lang="en-IN" sz="2800" b="1" i="1" dirty="0">
                <a:solidFill>
                  <a:srgbClr val="FF0000"/>
                </a:solidFill>
              </a:rPr>
              <a:t>Properties</a:t>
            </a:r>
            <a:r>
              <a:rPr lang="en-IN" sz="2800" dirty="0"/>
              <a:t>: </a:t>
            </a:r>
          </a:p>
          <a:p>
            <a:r>
              <a:rPr lang="en-IN" sz="2800" dirty="0"/>
              <a:t>It acts as Medhya (Intellect promotor), </a:t>
            </a:r>
            <a:r>
              <a:rPr lang="en-IN" sz="2800" dirty="0" err="1"/>
              <a:t>Saumanasya</a:t>
            </a:r>
            <a:r>
              <a:rPr lang="en-IN" sz="2800" dirty="0"/>
              <a:t> </a:t>
            </a:r>
            <a:r>
              <a:rPr lang="en-IN" sz="2800" dirty="0" err="1"/>
              <a:t>janana</a:t>
            </a:r>
            <a:r>
              <a:rPr lang="en-IN" sz="2800" dirty="0"/>
              <a:t> (Attractive), </a:t>
            </a:r>
            <a:r>
              <a:rPr lang="en-IN" sz="2800" dirty="0" err="1"/>
              <a:t>Mastishkya</a:t>
            </a:r>
            <a:r>
              <a:rPr lang="en-IN" sz="2800" dirty="0"/>
              <a:t> (Neuro-tonic), </a:t>
            </a:r>
            <a:r>
              <a:rPr lang="en-IN" sz="2800" dirty="0" err="1"/>
              <a:t>Yakrith</a:t>
            </a:r>
            <a:r>
              <a:rPr lang="en-IN" sz="2800" dirty="0"/>
              <a:t> </a:t>
            </a:r>
            <a:r>
              <a:rPr lang="en-IN" sz="2800" dirty="0" err="1"/>
              <a:t>balakar</a:t>
            </a:r>
            <a:r>
              <a:rPr lang="en-IN" sz="2800" dirty="0"/>
              <a:t> (tonic for Spleen), </a:t>
            </a:r>
            <a:r>
              <a:rPr lang="en-IN" sz="2800" dirty="0" err="1"/>
              <a:t>Ojovardhaka</a:t>
            </a:r>
            <a:r>
              <a:rPr lang="en-IN" sz="2800" dirty="0"/>
              <a:t> (</a:t>
            </a:r>
            <a:r>
              <a:rPr lang="en-IN" sz="2800" dirty="0" err="1"/>
              <a:t>Immuno</a:t>
            </a:r>
            <a:r>
              <a:rPr lang="en-IN" sz="2800" dirty="0"/>
              <a:t> </a:t>
            </a:r>
            <a:r>
              <a:rPr lang="en-IN" sz="2800" dirty="0" err="1"/>
              <a:t>boster</a:t>
            </a:r>
            <a:r>
              <a:rPr lang="en-IN" sz="2800" dirty="0"/>
              <a:t>), </a:t>
            </a:r>
            <a:r>
              <a:rPr lang="en-IN" sz="2800" dirty="0" err="1"/>
              <a:t>Visha</a:t>
            </a:r>
            <a:r>
              <a:rPr lang="en-IN" sz="2800" dirty="0"/>
              <a:t> hara (Antidot), </a:t>
            </a:r>
            <a:r>
              <a:rPr lang="en-IN" sz="2800" dirty="0" err="1"/>
              <a:t>Atisara</a:t>
            </a:r>
            <a:r>
              <a:rPr lang="en-IN" sz="2800" dirty="0"/>
              <a:t> hara (</a:t>
            </a:r>
            <a:r>
              <a:rPr lang="en-IN" sz="2800" dirty="0" err="1"/>
              <a:t>Antidiahrreoal</a:t>
            </a:r>
            <a:r>
              <a:rPr lang="en-IN" sz="2800" dirty="0"/>
              <a:t>), </a:t>
            </a:r>
            <a:r>
              <a:rPr lang="en-IN" sz="2800" dirty="0" err="1"/>
              <a:t>Hrudhaya</a:t>
            </a:r>
            <a:r>
              <a:rPr lang="en-IN" sz="2800" dirty="0"/>
              <a:t> </a:t>
            </a:r>
            <a:r>
              <a:rPr lang="en-IN" sz="2800" dirty="0" err="1"/>
              <a:t>dhourbalya</a:t>
            </a:r>
            <a:r>
              <a:rPr lang="en-IN" sz="2800" dirty="0"/>
              <a:t> hara (Cardio-tonic) and </a:t>
            </a:r>
            <a:r>
              <a:rPr lang="en-IN" sz="2800" dirty="0" err="1"/>
              <a:t>Vamanahara</a:t>
            </a:r>
            <a:r>
              <a:rPr lang="en-IN" sz="2800" dirty="0"/>
              <a:t> (</a:t>
            </a:r>
            <a:r>
              <a:rPr lang="en-IN" sz="2800" dirty="0" err="1"/>
              <a:t>antinauseatic</a:t>
            </a:r>
            <a:r>
              <a:rPr lang="en-IN" sz="2800" dirty="0"/>
              <a:t>) </a:t>
            </a:r>
          </a:p>
        </p:txBody>
      </p:sp>
    </p:spTree>
    <p:extLst>
      <p:ext uri="{BB962C8B-B14F-4D97-AF65-F5344CB8AC3E}">
        <p14:creationId xmlns:p14="http://schemas.microsoft.com/office/powerpoint/2010/main" xmlns="" val="2463474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07F8C87-BB15-6CE5-68A3-A7451699DD8C}"/>
              </a:ext>
            </a:extLst>
          </p:cNvPr>
          <p:cNvSpPr txBox="1"/>
          <p:nvPr/>
        </p:nvSpPr>
        <p:spPr>
          <a:xfrm>
            <a:off x="207745" y="228600"/>
            <a:ext cx="8077200" cy="1661993"/>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err="1">
                <a:solidFill>
                  <a:srgbClr val="FF0000"/>
                </a:solidFill>
              </a:rPr>
              <a:t>Shodhana</a:t>
            </a:r>
            <a:r>
              <a:rPr lang="en-US" sz="2800" b="1" dirty="0">
                <a:solidFill>
                  <a:srgbClr val="FF0000"/>
                </a:solidFill>
              </a:rPr>
              <a:t> and Marana </a:t>
            </a:r>
            <a:r>
              <a:rPr lang="en-US" dirty="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 </a:t>
            </a:r>
            <a:r>
              <a:rPr lang="en-US" sz="2800" dirty="0"/>
              <a:t>Both these procedures are not mention due to there is no requirement</a:t>
            </a:r>
            <a:r>
              <a:rPr lang="en-US" dirty="0"/>
              <a:t>. </a:t>
            </a:r>
            <a:endParaRPr lang="en-IN" dirty="0"/>
          </a:p>
        </p:txBody>
      </p:sp>
      <p:sp>
        <p:nvSpPr>
          <p:cNvPr id="6" name="TextBox 5">
            <a:extLst>
              <a:ext uri="{FF2B5EF4-FFF2-40B4-BE49-F238E27FC236}">
                <a16:creationId xmlns:a16="http://schemas.microsoft.com/office/drawing/2014/main" xmlns="" id="{E2898641-B641-FDE1-1FD0-2F03572C48C9}"/>
              </a:ext>
            </a:extLst>
          </p:cNvPr>
          <p:cNvSpPr txBox="1"/>
          <p:nvPr/>
        </p:nvSpPr>
        <p:spPr>
          <a:xfrm>
            <a:off x="212558" y="1890593"/>
            <a:ext cx="8610600" cy="4524315"/>
          </a:xfrm>
          <a:prstGeom prst="rect">
            <a:avLst/>
          </a:prstGeom>
          <a:noFill/>
        </p:spPr>
        <p:txBody>
          <a:bodyPr wrap="square" rtlCol="0">
            <a:spAutoFit/>
          </a:bodyPr>
          <a:lstStyle/>
          <a:p>
            <a:pPr algn="ctr"/>
            <a:r>
              <a:rPr lang="en-US" sz="2800" b="1" dirty="0" err="1"/>
              <a:t>Pishti</a:t>
            </a:r>
            <a:endParaRPr lang="en-US" sz="2800" b="1" dirty="0"/>
          </a:p>
          <a:p>
            <a:endParaRPr lang="en-US" dirty="0"/>
          </a:p>
          <a:p>
            <a:pPr marL="285750" indent="-285750">
              <a:buFont typeface="Wingdings" panose="05000000000000000000" pitchFamily="2" charset="2"/>
              <a:buChar char="§"/>
            </a:pPr>
            <a:r>
              <a:rPr lang="en-US" sz="2800" b="1" dirty="0">
                <a:solidFill>
                  <a:srgbClr val="FF0000"/>
                </a:solidFill>
              </a:rPr>
              <a:t>Material required  </a:t>
            </a:r>
            <a:r>
              <a:rPr lang="en-US" sz="2800" dirty="0"/>
              <a:t>:</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dirty="0"/>
              <a:t> </a:t>
            </a:r>
            <a:r>
              <a:rPr lang="en-US" sz="2800" b="1" i="1" dirty="0"/>
              <a:t>Shuddha </a:t>
            </a:r>
            <a:r>
              <a:rPr lang="en-US" sz="2800" b="1" i="1" dirty="0" err="1"/>
              <a:t>Nagpashan</a:t>
            </a:r>
            <a:r>
              <a:rPr lang="en-US" sz="2800" b="1" i="1" dirty="0"/>
              <a:t> </a:t>
            </a:r>
            <a:r>
              <a:rPr lang="en-US" sz="2800" dirty="0"/>
              <a:t>,</a:t>
            </a:r>
            <a:r>
              <a:rPr lang="en-US" sz="2800" b="1" i="1" dirty="0"/>
              <a:t>Rose water </a:t>
            </a:r>
          </a:p>
          <a:p>
            <a:pPr marL="285750" indent="-285750">
              <a:buFont typeface="Wingdings" panose="05000000000000000000" pitchFamily="2" charset="2"/>
              <a:buChar char="§"/>
            </a:pPr>
            <a:r>
              <a:rPr lang="en-US" sz="2800" b="1" dirty="0">
                <a:solidFill>
                  <a:srgbClr val="FF0000"/>
                </a:solidFill>
              </a:rPr>
              <a:t>Apparatus required</a:t>
            </a:r>
            <a:r>
              <a:rPr lang="en-US" sz="2800" dirty="0"/>
              <a:t> :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sz="2800" dirty="0" err="1"/>
              <a:t>Kharal</a:t>
            </a:r>
            <a:r>
              <a:rPr lang="en-US" sz="2800" dirty="0"/>
              <a:t> Yantra </a:t>
            </a:r>
          </a:p>
          <a:p>
            <a:pPr marL="285750" indent="-285750">
              <a:buFont typeface="Wingdings" panose="05000000000000000000" pitchFamily="2" charset="2"/>
              <a:buChar char="§"/>
            </a:pPr>
            <a:endParaRPr lang="en-US" sz="2800" dirty="0"/>
          </a:p>
          <a:p>
            <a:pPr marL="285750" indent="-285750">
              <a:buFont typeface="Wingdings" panose="05000000000000000000" pitchFamily="2" charset="2"/>
              <a:buChar char="§"/>
            </a:pPr>
            <a:r>
              <a:rPr lang="en-US" sz="2800" dirty="0" err="1"/>
              <a:t>Nagapashana</a:t>
            </a:r>
            <a:r>
              <a:rPr lang="en-US" sz="2800" dirty="0"/>
              <a:t> is to be triturated with </a:t>
            </a:r>
            <a:r>
              <a:rPr lang="en-US" sz="2800" dirty="0" err="1"/>
              <a:t>Taruni</a:t>
            </a:r>
            <a:r>
              <a:rPr lang="en-US" sz="2800" dirty="0"/>
              <a:t> Jal (Rose water), for 3-4 days. </a:t>
            </a:r>
            <a:endParaRPr lang="en-IN" sz="2800" dirty="0"/>
          </a:p>
        </p:txBody>
      </p:sp>
    </p:spTree>
    <p:extLst>
      <p:ext uri="{BB962C8B-B14F-4D97-AF65-F5344CB8AC3E}">
        <p14:creationId xmlns:p14="http://schemas.microsoft.com/office/powerpoint/2010/main" xmlns="" val="3612416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00225-EF32-B5D9-CC87-17E3CF6844FC}"/>
              </a:ext>
            </a:extLst>
          </p:cNvPr>
          <p:cNvSpPr>
            <a:spLocks noGrp="1"/>
          </p:cNvSpPr>
          <p:nvPr>
            <p:ph type="ctrTitle"/>
          </p:nvPr>
        </p:nvSpPr>
        <p:spPr>
          <a:xfrm>
            <a:off x="304800" y="152400"/>
            <a:ext cx="8229600" cy="685800"/>
          </a:xfrm>
        </p:spPr>
        <p:txBody>
          <a:bodyPr>
            <a:normAutofit fontScale="90000"/>
          </a:bodyPr>
          <a:lstStyle/>
          <a:p>
            <a:r>
              <a:rPr lang="en-IN" dirty="0" err="1">
                <a:solidFill>
                  <a:schemeClr val="bg1"/>
                </a:solidFill>
                <a:latin typeface="Algerian" panose="04020705040A02060702" pitchFamily="82" charset="0"/>
              </a:rPr>
              <a:t>Kausheyashma</a:t>
            </a:r>
            <a:endParaRPr lang="en-IN" dirty="0">
              <a:solidFill>
                <a:schemeClr val="bg1"/>
              </a:solidFill>
              <a:latin typeface="Algerian" panose="04020705040A02060702" pitchFamily="82" charset="0"/>
            </a:endParaRPr>
          </a:p>
        </p:txBody>
      </p:sp>
      <p:sp>
        <p:nvSpPr>
          <p:cNvPr id="3" name="Subtitle 2">
            <a:extLst>
              <a:ext uri="{FF2B5EF4-FFF2-40B4-BE49-F238E27FC236}">
                <a16:creationId xmlns:a16="http://schemas.microsoft.com/office/drawing/2014/main" xmlns="" id="{67A747A8-ED9A-B83D-49D8-D4F034673FE3}"/>
              </a:ext>
            </a:extLst>
          </p:cNvPr>
          <p:cNvSpPr>
            <a:spLocks noGrp="1"/>
          </p:cNvSpPr>
          <p:nvPr>
            <p:ph type="subTitle" idx="1"/>
          </p:nvPr>
        </p:nvSpPr>
        <p:spPr>
          <a:xfrm>
            <a:off x="1371600" y="3810000"/>
            <a:ext cx="6400800" cy="3048000"/>
          </a:xfrm>
        </p:spPr>
        <p:txBody>
          <a:bodyPr>
            <a:noAutofit/>
          </a:bodyPr>
          <a:lstStyle/>
          <a:p>
            <a:pPr marL="457200" indent="-457200" algn="l">
              <a:buFont typeface="Wingdings" panose="05000000000000000000" pitchFamily="2" charset="2"/>
              <a:buChar char="q"/>
            </a:pPr>
            <a:r>
              <a:rPr lang="en-US" dirty="0">
                <a:solidFill>
                  <a:srgbClr val="FF0000"/>
                </a:solidFill>
              </a:rPr>
              <a:t>Name : </a:t>
            </a:r>
            <a:r>
              <a:rPr lang="en-US" dirty="0" err="1"/>
              <a:t>kausheyashma</a:t>
            </a:r>
            <a:r>
              <a:rPr lang="en-US" dirty="0"/>
              <a:t> </a:t>
            </a:r>
          </a:p>
          <a:p>
            <a:pPr marL="457200" indent="-457200" algn="l">
              <a:buFont typeface="Wingdings" panose="05000000000000000000" pitchFamily="2" charset="2"/>
              <a:buChar char="q"/>
            </a:pPr>
            <a:r>
              <a:rPr lang="en-US" dirty="0">
                <a:solidFill>
                  <a:srgbClr val="FF0000"/>
                </a:solidFill>
              </a:rPr>
              <a:t>Group</a:t>
            </a:r>
            <a:r>
              <a:rPr lang="en-US" dirty="0"/>
              <a:t> : </a:t>
            </a:r>
            <a:r>
              <a:rPr lang="en-US" dirty="0" err="1"/>
              <a:t>Sikata</a:t>
            </a:r>
            <a:r>
              <a:rPr lang="en-US" dirty="0"/>
              <a:t> </a:t>
            </a:r>
            <a:r>
              <a:rPr lang="en-US" dirty="0" err="1"/>
              <a:t>varga</a:t>
            </a:r>
            <a:r>
              <a:rPr lang="en-US" dirty="0"/>
              <a:t> </a:t>
            </a:r>
          </a:p>
          <a:p>
            <a:pPr marL="457200" indent="-457200" algn="l">
              <a:buFont typeface="Wingdings" panose="05000000000000000000" pitchFamily="2" charset="2"/>
              <a:buChar char="q"/>
            </a:pPr>
            <a:r>
              <a:rPr lang="en-US" dirty="0">
                <a:solidFill>
                  <a:srgbClr val="FF0000"/>
                </a:solidFill>
              </a:rPr>
              <a:t>English </a:t>
            </a:r>
            <a:r>
              <a:rPr lang="en-US" dirty="0"/>
              <a:t>: Asbestos</a:t>
            </a:r>
          </a:p>
          <a:p>
            <a:pPr marL="457200" indent="-457200" algn="l">
              <a:buFont typeface="Wingdings" panose="05000000000000000000" pitchFamily="2" charset="2"/>
              <a:buChar char="q"/>
            </a:pPr>
            <a:r>
              <a:rPr lang="en-US" dirty="0">
                <a:solidFill>
                  <a:srgbClr val="FF0000"/>
                </a:solidFill>
              </a:rPr>
              <a:t> Hindi</a:t>
            </a:r>
            <a:r>
              <a:rPr lang="en-US" dirty="0"/>
              <a:t> : </a:t>
            </a:r>
            <a:r>
              <a:rPr lang="en-US" dirty="0" err="1"/>
              <a:t>Resmi</a:t>
            </a:r>
            <a:r>
              <a:rPr lang="en-US" dirty="0"/>
              <a:t> </a:t>
            </a:r>
            <a:r>
              <a:rPr lang="en-US" dirty="0" err="1"/>
              <a:t>patthar</a:t>
            </a:r>
            <a:endParaRPr lang="en-US" dirty="0"/>
          </a:p>
          <a:p>
            <a:pPr marL="457200" indent="-457200" algn="l">
              <a:buFont typeface="Wingdings" panose="05000000000000000000" pitchFamily="2" charset="2"/>
              <a:buChar char="q"/>
            </a:pPr>
            <a:r>
              <a:rPr lang="en-US" dirty="0">
                <a:solidFill>
                  <a:srgbClr val="FF0000"/>
                </a:solidFill>
              </a:rPr>
              <a:t>Properties</a:t>
            </a:r>
            <a:r>
              <a:rPr lang="en-US" dirty="0"/>
              <a:t>: </a:t>
            </a:r>
            <a:r>
              <a:rPr lang="en-US" dirty="0" err="1"/>
              <a:t>Verya</a:t>
            </a:r>
            <a:r>
              <a:rPr lang="en-US" dirty="0"/>
              <a:t>: </a:t>
            </a:r>
            <a:r>
              <a:rPr lang="en-US" dirty="0" err="1"/>
              <a:t>Sheeta</a:t>
            </a:r>
            <a:r>
              <a:rPr lang="en-US" dirty="0"/>
              <a:t> and </a:t>
            </a:r>
            <a:r>
              <a:rPr lang="en-US" dirty="0" err="1"/>
              <a:t>Raktastambak</a:t>
            </a:r>
            <a:r>
              <a:rPr lang="en-US" dirty="0"/>
              <a:t> . </a:t>
            </a:r>
          </a:p>
          <a:p>
            <a:pPr marL="457200" indent="-457200" algn="l">
              <a:buFont typeface="Wingdings" panose="05000000000000000000" pitchFamily="2" charset="2"/>
              <a:buChar char="q"/>
            </a:pPr>
            <a:endParaRPr lang="en-IN" dirty="0"/>
          </a:p>
        </p:txBody>
      </p:sp>
      <p:pic>
        <p:nvPicPr>
          <p:cNvPr id="5" name="Picture 4">
            <a:extLst>
              <a:ext uri="{FF2B5EF4-FFF2-40B4-BE49-F238E27FC236}">
                <a16:creationId xmlns:a16="http://schemas.microsoft.com/office/drawing/2014/main" xmlns="" id="{02F8BCAA-38D8-E02B-FC31-E45D10691DD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09800" y="1143000"/>
            <a:ext cx="4419600" cy="2506134"/>
          </a:xfrm>
          <a:prstGeom prst="rect">
            <a:avLst/>
          </a:prstGeom>
        </p:spPr>
      </p:pic>
    </p:spTree>
    <p:extLst>
      <p:ext uri="{BB962C8B-B14F-4D97-AF65-F5344CB8AC3E}">
        <p14:creationId xmlns:p14="http://schemas.microsoft.com/office/powerpoint/2010/main" xmlns="" val="1878173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BA9E992-78AE-E5F0-3C26-C53CF5E51F65}"/>
              </a:ext>
            </a:extLst>
          </p:cNvPr>
          <p:cNvSpPr txBox="1"/>
          <p:nvPr/>
        </p:nvSpPr>
        <p:spPr>
          <a:xfrm>
            <a:off x="304800" y="457198"/>
            <a:ext cx="8458200" cy="1569660"/>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err="1">
                <a:solidFill>
                  <a:srgbClr val="C00000"/>
                </a:solidFill>
              </a:rPr>
              <a:t>Shodhana</a:t>
            </a:r>
            <a:r>
              <a:rPr lang="en-US" sz="2400" b="1" dirty="0">
                <a:solidFill>
                  <a:srgbClr val="C00000"/>
                </a:solidFill>
              </a:rPr>
              <a:t>:</a:t>
            </a:r>
            <a:r>
              <a:rPr lang="en-US" sz="2400" dirty="0">
                <a:solidFill>
                  <a:srgbClr val="FFC000"/>
                </a:solidFill>
              </a:rPr>
              <a:t> </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This process is not mention due to there is no requirement .</a:t>
            </a:r>
            <a:endParaRPr lang="en-IN" sz="2400" dirty="0"/>
          </a:p>
        </p:txBody>
      </p:sp>
      <p:sp>
        <p:nvSpPr>
          <p:cNvPr id="8" name="TextBox 7">
            <a:extLst>
              <a:ext uri="{FF2B5EF4-FFF2-40B4-BE49-F238E27FC236}">
                <a16:creationId xmlns:a16="http://schemas.microsoft.com/office/drawing/2014/main" xmlns="" id="{17C7C706-068A-85D8-1ED6-E399D42E1354}"/>
              </a:ext>
            </a:extLst>
          </p:cNvPr>
          <p:cNvSpPr txBox="1"/>
          <p:nvPr/>
        </p:nvSpPr>
        <p:spPr>
          <a:xfrm>
            <a:off x="304800" y="2057400"/>
            <a:ext cx="8458200" cy="2215991"/>
          </a:xfrm>
          <a:prstGeom prst="rect">
            <a:avLst/>
          </a:prstGeom>
          <a:noFill/>
        </p:spPr>
        <p:txBody>
          <a:bodyPr wrap="square" rtlCol="0">
            <a:spAutoFit/>
          </a:bodyPr>
          <a:lstStyle/>
          <a:p>
            <a:pPr marL="342900" indent="-342900">
              <a:buFont typeface="Wingdings" panose="05000000000000000000" pitchFamily="2" charset="2"/>
              <a:buChar char="q"/>
            </a:pPr>
            <a:r>
              <a:rPr lang="en-IN" sz="2400" b="1" dirty="0">
                <a:solidFill>
                  <a:srgbClr val="C00000"/>
                </a:solidFill>
              </a:rPr>
              <a:t>Bhasma:</a:t>
            </a:r>
            <a:r>
              <a:rPr lang="en-IN" sz="2400" b="1" dirty="0"/>
              <a:t> </a:t>
            </a:r>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r>
              <a:rPr lang="en-IN" sz="2400" dirty="0"/>
              <a:t> </a:t>
            </a:r>
            <a:r>
              <a:rPr lang="en-IN" sz="2400" dirty="0" err="1"/>
              <a:t>Kausheyashma</a:t>
            </a:r>
            <a:r>
              <a:rPr lang="en-IN" sz="2400" dirty="0"/>
              <a:t> is triturated with kumari </a:t>
            </a:r>
            <a:r>
              <a:rPr lang="en-IN" sz="2400" dirty="0" err="1"/>
              <a:t>swrasa</a:t>
            </a:r>
            <a:r>
              <a:rPr lang="en-IN" sz="2400" dirty="0"/>
              <a:t> and kept in </a:t>
            </a:r>
            <a:r>
              <a:rPr lang="en-IN" sz="2400" dirty="0" err="1"/>
              <a:t>Sarav</a:t>
            </a:r>
            <a:r>
              <a:rPr lang="en-IN" sz="2400" dirty="0"/>
              <a:t> </a:t>
            </a:r>
            <a:r>
              <a:rPr lang="en-IN" sz="2400" dirty="0" err="1"/>
              <a:t>samput</a:t>
            </a:r>
            <a:r>
              <a:rPr lang="en-IN" sz="2400" dirty="0"/>
              <a:t> (Mud smeared cloth earthen pot), subjected to </a:t>
            </a:r>
            <a:r>
              <a:rPr lang="en-IN" sz="2400" dirty="0" err="1"/>
              <a:t>Gaja</a:t>
            </a:r>
            <a:r>
              <a:rPr lang="en-IN" sz="2400" dirty="0"/>
              <a:t> Puta . After 5 to 8 Puta we obtain white colour Bhasma</a:t>
            </a:r>
          </a:p>
        </p:txBody>
      </p:sp>
      <p:sp>
        <p:nvSpPr>
          <p:cNvPr id="9" name="TextBox 8">
            <a:extLst>
              <a:ext uri="{FF2B5EF4-FFF2-40B4-BE49-F238E27FC236}">
                <a16:creationId xmlns:a16="http://schemas.microsoft.com/office/drawing/2014/main" xmlns="" id="{84294004-3D69-1F08-903B-7CC2AFFDAE4C}"/>
              </a:ext>
            </a:extLst>
          </p:cNvPr>
          <p:cNvSpPr txBox="1"/>
          <p:nvPr/>
        </p:nvSpPr>
        <p:spPr>
          <a:xfrm>
            <a:off x="438150" y="4439351"/>
            <a:ext cx="8267700" cy="2123658"/>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err="1">
                <a:solidFill>
                  <a:srgbClr val="C00000"/>
                </a:solidFill>
              </a:rPr>
              <a:t>Pishti</a:t>
            </a:r>
            <a:r>
              <a:rPr lang="en-US" sz="2400" b="1" dirty="0">
                <a:solidFill>
                  <a:srgbClr val="C00000"/>
                </a:solidFill>
              </a:rPr>
              <a:t>:</a:t>
            </a:r>
          </a:p>
          <a:p>
            <a:pPr marL="342900" indent="-342900">
              <a:buFont typeface="Wingdings" panose="05000000000000000000" pitchFamily="2" charset="2"/>
              <a:buChar char="q"/>
            </a:pPr>
            <a:endParaRPr lang="en-US" sz="2000" b="1" dirty="0">
              <a:solidFill>
                <a:srgbClr val="FFC000"/>
              </a:solidFill>
            </a:endParaRP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 </a:t>
            </a:r>
            <a:r>
              <a:rPr lang="en-US" sz="2400" dirty="0"/>
              <a:t>Fine powder of </a:t>
            </a:r>
            <a:r>
              <a:rPr lang="en-US" sz="2400" dirty="0" err="1"/>
              <a:t>Kausheyashma</a:t>
            </a:r>
            <a:r>
              <a:rPr lang="en-US" sz="2400" dirty="0"/>
              <a:t>, triturated with rose water, for 3-4 days</a:t>
            </a:r>
          </a:p>
          <a:p>
            <a:endParaRPr lang="en-US" sz="2000" b="1" dirty="0">
              <a:solidFill>
                <a:srgbClr val="FFC000"/>
              </a:solidFill>
            </a:endParaRPr>
          </a:p>
        </p:txBody>
      </p:sp>
    </p:spTree>
    <p:extLst>
      <p:ext uri="{BB962C8B-B14F-4D97-AF65-F5344CB8AC3E}">
        <p14:creationId xmlns:p14="http://schemas.microsoft.com/office/powerpoint/2010/main" xmlns="" val="829200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2E8F0-9C67-E96F-E001-8D6DAFD1C4BF}"/>
              </a:ext>
            </a:extLst>
          </p:cNvPr>
          <p:cNvSpPr>
            <a:spLocks noGrp="1"/>
          </p:cNvSpPr>
          <p:nvPr>
            <p:ph type="ctrTitle"/>
          </p:nvPr>
        </p:nvSpPr>
        <p:spPr>
          <a:xfrm>
            <a:off x="152400" y="0"/>
            <a:ext cx="8229600" cy="609600"/>
          </a:xfrm>
        </p:spPr>
        <p:txBody>
          <a:bodyPr>
            <a:normAutofit fontScale="90000"/>
          </a:bodyPr>
          <a:lstStyle/>
          <a:p>
            <a:r>
              <a:rPr lang="en-IN" dirty="0" err="1">
                <a:solidFill>
                  <a:schemeClr val="bg1"/>
                </a:solidFill>
                <a:latin typeface="Algerian" panose="04020705040A02060702" pitchFamily="82" charset="0"/>
              </a:rPr>
              <a:t>Badarashma</a:t>
            </a:r>
            <a:endParaRPr lang="en-IN" dirty="0">
              <a:solidFill>
                <a:schemeClr val="bg1"/>
              </a:solidFill>
              <a:latin typeface="Algerian" panose="04020705040A02060702" pitchFamily="82" charset="0"/>
            </a:endParaRPr>
          </a:p>
        </p:txBody>
      </p:sp>
      <p:sp>
        <p:nvSpPr>
          <p:cNvPr id="3" name="Subtitle 2">
            <a:extLst>
              <a:ext uri="{FF2B5EF4-FFF2-40B4-BE49-F238E27FC236}">
                <a16:creationId xmlns:a16="http://schemas.microsoft.com/office/drawing/2014/main" xmlns="" id="{088AE710-1D59-42A5-2FB9-D0B6E3827511}"/>
              </a:ext>
            </a:extLst>
          </p:cNvPr>
          <p:cNvSpPr>
            <a:spLocks noGrp="1"/>
          </p:cNvSpPr>
          <p:nvPr>
            <p:ph type="subTitle" idx="1"/>
          </p:nvPr>
        </p:nvSpPr>
        <p:spPr>
          <a:xfrm>
            <a:off x="381000" y="4876800"/>
            <a:ext cx="7848600" cy="2249103"/>
          </a:xfrm>
        </p:spPr>
        <p:txBody>
          <a:bodyPr>
            <a:normAutofit/>
          </a:bodyPr>
          <a:lstStyle/>
          <a:p>
            <a:pPr algn="just"/>
            <a:r>
              <a:rPr lang="en-IN" dirty="0">
                <a:solidFill>
                  <a:srgbClr val="FF0000"/>
                </a:solidFill>
              </a:rPr>
              <a:t>Name</a:t>
            </a:r>
            <a:r>
              <a:rPr lang="en-IN" dirty="0"/>
              <a:t> – </a:t>
            </a:r>
            <a:r>
              <a:rPr lang="en-IN" dirty="0" err="1"/>
              <a:t>Badarashama</a:t>
            </a:r>
            <a:r>
              <a:rPr lang="en-IN" dirty="0"/>
              <a:t> </a:t>
            </a:r>
          </a:p>
          <a:p>
            <a:pPr algn="just"/>
            <a:r>
              <a:rPr lang="en-IN" dirty="0">
                <a:solidFill>
                  <a:srgbClr val="FF0000"/>
                </a:solidFill>
              </a:rPr>
              <a:t>Group</a:t>
            </a:r>
            <a:r>
              <a:rPr lang="en-IN" dirty="0"/>
              <a:t> – </a:t>
            </a:r>
            <a:r>
              <a:rPr lang="en-IN" dirty="0" err="1"/>
              <a:t>Sikta</a:t>
            </a:r>
            <a:r>
              <a:rPr lang="en-IN" dirty="0"/>
              <a:t> Varga </a:t>
            </a:r>
          </a:p>
          <a:p>
            <a:pPr algn="just"/>
            <a:r>
              <a:rPr lang="en-IN" dirty="0">
                <a:solidFill>
                  <a:srgbClr val="FF0000"/>
                </a:solidFill>
              </a:rPr>
              <a:t>English name </a:t>
            </a:r>
            <a:r>
              <a:rPr lang="en-IN" dirty="0"/>
              <a:t>– Silicate of lime </a:t>
            </a:r>
          </a:p>
        </p:txBody>
      </p:sp>
      <p:pic>
        <p:nvPicPr>
          <p:cNvPr id="5" name="Picture 4">
            <a:extLst>
              <a:ext uri="{FF2B5EF4-FFF2-40B4-BE49-F238E27FC236}">
                <a16:creationId xmlns:a16="http://schemas.microsoft.com/office/drawing/2014/main" xmlns="" id="{414AC0D4-6D01-FBCF-BA98-4FEAF7C423B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95400" y="762000"/>
            <a:ext cx="5867400" cy="3733800"/>
          </a:xfrm>
          <a:prstGeom prst="rect">
            <a:avLst/>
          </a:prstGeom>
        </p:spPr>
      </p:pic>
    </p:spTree>
    <p:extLst>
      <p:ext uri="{BB962C8B-B14F-4D97-AF65-F5344CB8AC3E}">
        <p14:creationId xmlns:p14="http://schemas.microsoft.com/office/powerpoint/2010/main" xmlns="" val="50260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121E66-9AF5-E810-7D2B-4392C7851B14}"/>
              </a:ext>
            </a:extLst>
          </p:cNvPr>
          <p:cNvSpPr txBox="1"/>
          <p:nvPr/>
        </p:nvSpPr>
        <p:spPr>
          <a:xfrm>
            <a:off x="533400" y="457200"/>
            <a:ext cx="8229600" cy="5632311"/>
          </a:xfrm>
          <a:prstGeom prst="rect">
            <a:avLst/>
          </a:prstGeom>
          <a:noFill/>
        </p:spPr>
        <p:txBody>
          <a:bodyPr wrap="square" rtlCol="0">
            <a:spAutoFit/>
          </a:bodyPr>
          <a:lstStyle/>
          <a:p>
            <a:pPr marL="285750" indent="-285750">
              <a:buFont typeface="Wingdings" panose="05000000000000000000" pitchFamily="2" charset="2"/>
              <a:buChar char="§"/>
            </a:pPr>
            <a:r>
              <a:rPr lang="en-US" sz="2400" dirty="0" err="1"/>
              <a:t>Sikata</a:t>
            </a:r>
            <a:r>
              <a:rPr lang="en-US" sz="2400" dirty="0"/>
              <a:t> </a:t>
            </a:r>
            <a:r>
              <a:rPr lang="en-US" sz="2400" dirty="0" err="1"/>
              <a:t>varga</a:t>
            </a:r>
            <a:r>
              <a:rPr lang="en-US" sz="2400" dirty="0"/>
              <a:t> is group of silicon-containing compounds drugs having alchemical as well as therapeutic value.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 Classification of </a:t>
            </a:r>
            <a:r>
              <a:rPr lang="en-US" sz="2400" dirty="0" err="1"/>
              <a:t>Sikata</a:t>
            </a:r>
            <a:r>
              <a:rPr lang="en-US" sz="2400" dirty="0"/>
              <a:t> </a:t>
            </a:r>
            <a:r>
              <a:rPr lang="en-US" sz="2400" dirty="0" err="1"/>
              <a:t>varga</a:t>
            </a:r>
            <a:r>
              <a:rPr lang="en-US" sz="2400" dirty="0"/>
              <a:t> was not done in classical texts, the scattered references of these drugs and their usage in alchemy; various methods of binding of mercury (Parada bandhas) as well as internal .</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IN" sz="2400" dirty="0"/>
              <a:t>Administration were enumerated. Authors of 20th century have grouped these drugs under a specified class called </a:t>
            </a:r>
            <a:r>
              <a:rPr lang="en-IN" sz="2400" dirty="0" err="1"/>
              <a:t>Sikata</a:t>
            </a:r>
            <a:r>
              <a:rPr lang="en-IN" sz="2400" dirty="0"/>
              <a:t> Varga.</a:t>
            </a:r>
          </a:p>
          <a:p>
            <a:pPr marL="285750" indent="-285750">
              <a:buFont typeface="Wingdings" panose="05000000000000000000" pitchFamily="2" charset="2"/>
              <a:buChar char="§"/>
            </a:pPr>
            <a:endParaRPr lang="en-IN" sz="2400" dirty="0"/>
          </a:p>
          <a:p>
            <a:pPr marL="285750" indent="-285750">
              <a:buFont typeface="Wingdings" panose="05000000000000000000" pitchFamily="2" charset="2"/>
              <a:buChar char="§"/>
            </a:pPr>
            <a:r>
              <a:rPr lang="en-IN" sz="2400" dirty="0"/>
              <a:t> Members of </a:t>
            </a:r>
            <a:r>
              <a:rPr lang="en-IN" sz="2400" dirty="0" err="1"/>
              <a:t>Sikata</a:t>
            </a:r>
            <a:r>
              <a:rPr lang="en-IN" sz="2400" dirty="0"/>
              <a:t> </a:t>
            </a:r>
            <a:r>
              <a:rPr lang="en-IN" sz="2400" dirty="0" err="1"/>
              <a:t>varga</a:t>
            </a:r>
            <a:r>
              <a:rPr lang="en-IN" sz="2400" dirty="0"/>
              <a:t> include </a:t>
            </a:r>
            <a:r>
              <a:rPr lang="en-IN" sz="2400" dirty="0" err="1"/>
              <a:t>Sikata</a:t>
            </a:r>
            <a:r>
              <a:rPr lang="en-IN" sz="2400" dirty="0"/>
              <a:t>, </a:t>
            </a:r>
            <a:r>
              <a:rPr lang="en-IN" sz="2400" dirty="0" err="1"/>
              <a:t>Dugdha</a:t>
            </a:r>
            <a:r>
              <a:rPr lang="en-IN" sz="2400" dirty="0"/>
              <a:t> </a:t>
            </a:r>
            <a:r>
              <a:rPr lang="en-IN" sz="2400" dirty="0" err="1"/>
              <a:t>Pashana</a:t>
            </a:r>
            <a:r>
              <a:rPr lang="en-IN" sz="2400" dirty="0"/>
              <a:t>, </a:t>
            </a:r>
            <a:r>
              <a:rPr lang="en-IN" sz="2400" dirty="0" err="1"/>
              <a:t>Kausheyashma</a:t>
            </a:r>
            <a:r>
              <a:rPr lang="en-IN" sz="2400" dirty="0"/>
              <a:t>, </a:t>
            </a:r>
            <a:r>
              <a:rPr lang="en-IN" sz="2400" dirty="0" err="1"/>
              <a:t>Nagapashana</a:t>
            </a:r>
            <a:r>
              <a:rPr lang="en-IN" sz="2400" dirty="0"/>
              <a:t>, </a:t>
            </a:r>
            <a:r>
              <a:rPr lang="en-IN" sz="2400" dirty="0" err="1"/>
              <a:t>Badarashma</a:t>
            </a:r>
            <a:r>
              <a:rPr lang="en-IN" sz="2400" dirty="0"/>
              <a:t>, </a:t>
            </a:r>
            <a:r>
              <a:rPr lang="en-IN" sz="2400" dirty="0" err="1"/>
              <a:t>Trinkanta</a:t>
            </a:r>
            <a:r>
              <a:rPr lang="en-IN" sz="2400" dirty="0"/>
              <a:t>, </a:t>
            </a:r>
            <a:r>
              <a:rPr lang="en-IN" sz="2400" dirty="0" err="1"/>
              <a:t>Akeeka</a:t>
            </a:r>
            <a:r>
              <a:rPr lang="en-IN" sz="2400" dirty="0"/>
              <a:t> .</a:t>
            </a:r>
          </a:p>
        </p:txBody>
      </p:sp>
    </p:spTree>
    <p:extLst>
      <p:ext uri="{BB962C8B-B14F-4D97-AF65-F5344CB8AC3E}">
        <p14:creationId xmlns:p14="http://schemas.microsoft.com/office/powerpoint/2010/main" xmlns="" val="1585784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A0C1A28-9F9A-1952-C995-B0118B1498E5}"/>
              </a:ext>
            </a:extLst>
          </p:cNvPr>
          <p:cNvSpPr txBox="1"/>
          <p:nvPr/>
        </p:nvSpPr>
        <p:spPr>
          <a:xfrm>
            <a:off x="152400" y="685800"/>
            <a:ext cx="7467600" cy="5509200"/>
          </a:xfrm>
          <a:prstGeom prst="rect">
            <a:avLst/>
          </a:prstGeom>
          <a:noFill/>
        </p:spPr>
        <p:txBody>
          <a:bodyPr wrap="square" rtlCol="0">
            <a:spAutoFit/>
          </a:bodyPr>
          <a:lstStyle/>
          <a:p>
            <a:r>
              <a:rPr lang="en-IN" sz="2800" dirty="0"/>
              <a:t>Availability of Badar-</a:t>
            </a:r>
            <a:r>
              <a:rPr lang="en-IN" sz="2800" dirty="0" err="1"/>
              <a:t>Pashana</a:t>
            </a:r>
            <a:r>
              <a:rPr lang="en-IN" sz="2800" dirty="0"/>
              <a:t> is in Arab, Seria, Mishra, Iraq, Afghanistan, Jordan, India and Pakistan.</a:t>
            </a:r>
          </a:p>
          <a:p>
            <a:endParaRPr lang="en-IN" sz="2800" dirty="0">
              <a:solidFill>
                <a:srgbClr val="FF0000"/>
              </a:solidFill>
            </a:endParaRPr>
          </a:p>
          <a:p>
            <a:r>
              <a:rPr lang="en-IN" sz="2800" dirty="0">
                <a:solidFill>
                  <a:srgbClr val="FF0000"/>
                </a:solidFill>
              </a:rPr>
              <a:t> Synonyms</a:t>
            </a:r>
            <a:r>
              <a:rPr lang="en-IN" sz="2800" dirty="0"/>
              <a:t> – </a:t>
            </a:r>
            <a:r>
              <a:rPr lang="en-IN" sz="2800" dirty="0" err="1"/>
              <a:t>Badrashama</a:t>
            </a:r>
            <a:r>
              <a:rPr lang="en-IN" sz="2800" dirty="0"/>
              <a:t> , </a:t>
            </a:r>
            <a:r>
              <a:rPr lang="en-IN" sz="2800" dirty="0" err="1"/>
              <a:t>Ashmabhida</a:t>
            </a:r>
            <a:r>
              <a:rPr lang="en-IN" sz="2800" dirty="0"/>
              <a:t> , </a:t>
            </a:r>
            <a:r>
              <a:rPr lang="en-IN" sz="2800" dirty="0" err="1"/>
              <a:t>Pashanabadara</a:t>
            </a:r>
            <a:r>
              <a:rPr lang="en-IN" sz="2800" dirty="0"/>
              <a:t> , </a:t>
            </a:r>
            <a:r>
              <a:rPr lang="en-IN" sz="2800" dirty="0" err="1"/>
              <a:t>Badripashana</a:t>
            </a:r>
            <a:endParaRPr lang="en-IN" sz="2800" dirty="0"/>
          </a:p>
          <a:p>
            <a:endParaRPr lang="en-IN" sz="2800" dirty="0"/>
          </a:p>
          <a:p>
            <a:r>
              <a:rPr lang="en-US" sz="2800" dirty="0" err="1">
                <a:solidFill>
                  <a:srgbClr val="FF0000"/>
                </a:solidFill>
              </a:rPr>
              <a:t>Colour</a:t>
            </a:r>
            <a:r>
              <a:rPr lang="en-US" sz="2800" dirty="0"/>
              <a:t>: It is brownish in out-side and greenish white from inside</a:t>
            </a:r>
            <a:endParaRPr lang="en-IN" sz="2800" dirty="0"/>
          </a:p>
          <a:p>
            <a:endParaRPr lang="en-IN" sz="2800" dirty="0"/>
          </a:p>
          <a:p>
            <a:r>
              <a:rPr lang="en-IN" dirty="0"/>
              <a:t> </a:t>
            </a:r>
          </a:p>
          <a:p>
            <a:endParaRPr lang="en-IN" dirty="0"/>
          </a:p>
          <a:p>
            <a:endParaRPr lang="en-IN" dirty="0"/>
          </a:p>
          <a:p>
            <a:endParaRPr lang="en-IN" dirty="0"/>
          </a:p>
        </p:txBody>
      </p:sp>
    </p:spTree>
    <p:extLst>
      <p:ext uri="{BB962C8B-B14F-4D97-AF65-F5344CB8AC3E}">
        <p14:creationId xmlns:p14="http://schemas.microsoft.com/office/powerpoint/2010/main" xmlns="" val="2203182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A11082-0202-7CF4-56AA-8C1D546DEEB3}"/>
              </a:ext>
            </a:extLst>
          </p:cNvPr>
          <p:cNvSpPr>
            <a:spLocks noGrp="1"/>
          </p:cNvSpPr>
          <p:nvPr>
            <p:ph type="ctrTitle"/>
          </p:nvPr>
        </p:nvSpPr>
        <p:spPr>
          <a:xfrm>
            <a:off x="152400" y="152400"/>
            <a:ext cx="8229600" cy="762000"/>
          </a:xfrm>
        </p:spPr>
        <p:txBody>
          <a:bodyPr>
            <a:normAutofit/>
          </a:bodyPr>
          <a:lstStyle/>
          <a:p>
            <a:r>
              <a:rPr lang="en-IN" sz="4000" dirty="0" err="1">
                <a:solidFill>
                  <a:schemeClr val="bg1"/>
                </a:solidFill>
                <a:latin typeface="Algerian" panose="04020705040A02060702" pitchFamily="82" charset="0"/>
              </a:rPr>
              <a:t>Shodhana</a:t>
            </a:r>
            <a:r>
              <a:rPr lang="en-IN" sz="4000" dirty="0">
                <a:solidFill>
                  <a:schemeClr val="bg1"/>
                </a:solidFill>
                <a:latin typeface="Algerian" panose="04020705040A02060702" pitchFamily="82" charset="0"/>
              </a:rPr>
              <a:t> OF BADRASHAMA</a:t>
            </a:r>
          </a:p>
        </p:txBody>
      </p:sp>
      <p:sp>
        <p:nvSpPr>
          <p:cNvPr id="5" name="Subtitle 4">
            <a:extLst>
              <a:ext uri="{FF2B5EF4-FFF2-40B4-BE49-F238E27FC236}">
                <a16:creationId xmlns:a16="http://schemas.microsoft.com/office/drawing/2014/main" xmlns="" id="{0EA35EAF-2A13-7717-1A35-E3A63705D049}"/>
              </a:ext>
            </a:extLst>
          </p:cNvPr>
          <p:cNvSpPr>
            <a:spLocks noGrp="1"/>
          </p:cNvSpPr>
          <p:nvPr>
            <p:ph type="subTitle" idx="1"/>
          </p:nvPr>
        </p:nvSpPr>
        <p:spPr>
          <a:xfrm>
            <a:off x="0" y="1679608"/>
            <a:ext cx="8915400" cy="3654392"/>
          </a:xfrm>
        </p:spPr>
        <p:txBody>
          <a:bodyPr>
            <a:normAutofit fontScale="85000" lnSpcReduction="20000"/>
          </a:bodyPr>
          <a:lstStyle/>
          <a:p>
            <a:pPr marL="457200" indent="-457200" algn="l">
              <a:buFont typeface="Wingdings" panose="05000000000000000000" pitchFamily="2" charset="2"/>
              <a:buChar char="q"/>
            </a:pPr>
            <a:r>
              <a:rPr lang="en-IN" b="1" dirty="0" err="1">
                <a:solidFill>
                  <a:srgbClr val="FF0000"/>
                </a:solidFill>
              </a:rPr>
              <a:t>Methode</a:t>
            </a:r>
            <a:r>
              <a:rPr lang="en-IN" b="1" dirty="0">
                <a:solidFill>
                  <a:srgbClr val="FF0000"/>
                </a:solidFill>
              </a:rPr>
              <a:t>-</a:t>
            </a:r>
          </a:p>
          <a:p>
            <a:pPr marL="457200" indent="-457200" algn="l">
              <a:buFont typeface="Wingdings" panose="05000000000000000000" pitchFamily="2" charset="2"/>
              <a:buChar char="q"/>
            </a:pPr>
            <a:r>
              <a:rPr lang="en-IN" b="1" dirty="0" err="1">
                <a:solidFill>
                  <a:srgbClr val="FF0000"/>
                </a:solidFill>
              </a:rPr>
              <a:t>Marerial</a:t>
            </a:r>
            <a:r>
              <a:rPr lang="en-IN" b="1" dirty="0">
                <a:solidFill>
                  <a:srgbClr val="FF0000"/>
                </a:solidFill>
              </a:rPr>
              <a:t> Required </a:t>
            </a:r>
            <a:r>
              <a:rPr lang="en-IN" dirty="0"/>
              <a:t>–</a:t>
            </a:r>
            <a:r>
              <a:rPr lang="en-IN" dirty="0" err="1"/>
              <a:t>Badarashama</a:t>
            </a:r>
            <a:r>
              <a:rPr lang="en-IN" dirty="0"/>
              <a:t> ,Mooli </a:t>
            </a:r>
            <a:r>
              <a:rPr lang="en-IN" dirty="0" err="1"/>
              <a:t>swaras</a:t>
            </a:r>
            <a:r>
              <a:rPr lang="en-IN" dirty="0"/>
              <a:t> , </a:t>
            </a:r>
            <a:r>
              <a:rPr lang="en-IN" dirty="0" err="1"/>
              <a:t>Kadlikanda</a:t>
            </a:r>
            <a:r>
              <a:rPr lang="en-IN" dirty="0"/>
              <a:t> </a:t>
            </a:r>
            <a:r>
              <a:rPr lang="en-IN" dirty="0" err="1"/>
              <a:t>swrasa</a:t>
            </a:r>
            <a:r>
              <a:rPr lang="en-IN" dirty="0"/>
              <a:t> </a:t>
            </a:r>
          </a:p>
          <a:p>
            <a:pPr marL="457200" indent="-457200" algn="l">
              <a:buFont typeface="Wingdings" panose="05000000000000000000" pitchFamily="2" charset="2"/>
              <a:buChar char="q"/>
            </a:pPr>
            <a:endParaRPr lang="en-IN" dirty="0">
              <a:solidFill>
                <a:srgbClr val="FF0000"/>
              </a:solidFill>
            </a:endParaRPr>
          </a:p>
          <a:p>
            <a:pPr marL="457200" indent="-457200" algn="l">
              <a:buFont typeface="Wingdings" panose="05000000000000000000" pitchFamily="2" charset="2"/>
              <a:buChar char="q"/>
            </a:pPr>
            <a:r>
              <a:rPr lang="en-IN" b="1" dirty="0">
                <a:solidFill>
                  <a:srgbClr val="FF0000"/>
                </a:solidFill>
              </a:rPr>
              <a:t>Apparatus Required </a:t>
            </a:r>
            <a:r>
              <a:rPr lang="en-IN" dirty="0"/>
              <a:t>– Heating device, Vessels , Iron pan .</a:t>
            </a:r>
          </a:p>
          <a:p>
            <a:pPr marL="457200" indent="-457200" algn="just">
              <a:buFont typeface="Wingdings" panose="05000000000000000000" pitchFamily="2" charset="2"/>
              <a:buChar char="q"/>
            </a:pPr>
            <a:r>
              <a:rPr lang="en-US" b="1" dirty="0">
                <a:solidFill>
                  <a:srgbClr val="FF0000"/>
                </a:solidFill>
              </a:rPr>
              <a:t>Procedure</a:t>
            </a:r>
            <a:r>
              <a:rPr lang="en-US" dirty="0">
                <a:solidFill>
                  <a:srgbClr val="FF0000"/>
                </a:solidFill>
              </a:rPr>
              <a:t> </a:t>
            </a:r>
            <a:r>
              <a:rPr lang="en-US" dirty="0"/>
              <a:t>–</a:t>
            </a:r>
          </a:p>
          <a:p>
            <a:pPr marL="457200" indent="-457200" algn="just">
              <a:buFont typeface="Wingdings" panose="05000000000000000000" pitchFamily="2" charset="2"/>
              <a:buChar char="q"/>
            </a:pPr>
            <a:r>
              <a:rPr lang="en-US" dirty="0"/>
              <a:t>It has to be heated red hot and then dipped in decoction of </a:t>
            </a:r>
            <a:r>
              <a:rPr lang="en-US" dirty="0" err="1"/>
              <a:t>Kadlikanda</a:t>
            </a:r>
            <a:r>
              <a:rPr lang="en-US" dirty="0"/>
              <a:t> </a:t>
            </a:r>
            <a:r>
              <a:rPr lang="en-US" dirty="0" err="1"/>
              <a:t>Swarasa</a:t>
            </a:r>
            <a:r>
              <a:rPr lang="en-US" dirty="0"/>
              <a:t> (Juice of Musa paradisiaca L.) or in radish (Raphanus sativus L.) juice for 7 times, taking care not to allow the pieces to get shattered.</a:t>
            </a:r>
            <a:endParaRPr lang="en-IN" dirty="0"/>
          </a:p>
          <a:p>
            <a:pPr marL="457200" indent="-457200" algn="l">
              <a:buFont typeface="Wingdings" panose="05000000000000000000" pitchFamily="2" charset="2"/>
              <a:buChar char="q"/>
            </a:pPr>
            <a:endParaRPr lang="en-IN" dirty="0"/>
          </a:p>
          <a:p>
            <a:pPr marL="457200" indent="-457200" algn="l">
              <a:buFont typeface="Wingdings" panose="05000000000000000000" pitchFamily="2" charset="2"/>
              <a:buChar char="q"/>
            </a:pPr>
            <a:endParaRPr lang="en-IN" dirty="0"/>
          </a:p>
        </p:txBody>
      </p:sp>
    </p:spTree>
    <p:extLst>
      <p:ext uri="{BB962C8B-B14F-4D97-AF65-F5344CB8AC3E}">
        <p14:creationId xmlns:p14="http://schemas.microsoft.com/office/powerpoint/2010/main" xmlns="" val="2237981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BC60A01-440A-81EB-B845-624A6F6DC687}"/>
              </a:ext>
            </a:extLst>
          </p:cNvPr>
          <p:cNvSpPr txBox="1"/>
          <p:nvPr/>
        </p:nvSpPr>
        <p:spPr>
          <a:xfrm>
            <a:off x="304800" y="304800"/>
            <a:ext cx="8610600" cy="461665"/>
          </a:xfrm>
          <a:prstGeom prst="rect">
            <a:avLst/>
          </a:prstGeom>
          <a:noFill/>
        </p:spPr>
        <p:txBody>
          <a:bodyPr wrap="square" rtlCol="0">
            <a:spAutoFit/>
          </a:bodyPr>
          <a:lstStyle/>
          <a:p>
            <a:pPr marL="342900" indent="-342900">
              <a:buFont typeface="Wingdings" panose="05000000000000000000" pitchFamily="2" charset="2"/>
              <a:buChar char="v"/>
            </a:pPr>
            <a:r>
              <a:rPr lang="en-IN" sz="2400" dirty="0">
                <a:solidFill>
                  <a:srgbClr val="C00000"/>
                </a:solidFill>
              </a:rPr>
              <a:t>MARANA</a:t>
            </a:r>
            <a:r>
              <a:rPr lang="en-IN" dirty="0">
                <a:solidFill>
                  <a:srgbClr val="C00000"/>
                </a:solidFill>
              </a:rPr>
              <a:t> </a:t>
            </a:r>
          </a:p>
        </p:txBody>
      </p:sp>
      <p:sp>
        <p:nvSpPr>
          <p:cNvPr id="5" name="TextBox 4">
            <a:extLst>
              <a:ext uri="{FF2B5EF4-FFF2-40B4-BE49-F238E27FC236}">
                <a16:creationId xmlns:a16="http://schemas.microsoft.com/office/drawing/2014/main" xmlns="" id="{B12AD48C-B42B-418E-480E-ABF0C2B06746}"/>
              </a:ext>
            </a:extLst>
          </p:cNvPr>
          <p:cNvSpPr txBox="1"/>
          <p:nvPr/>
        </p:nvSpPr>
        <p:spPr>
          <a:xfrm>
            <a:off x="202131" y="914400"/>
            <a:ext cx="8686800" cy="5170646"/>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2400" dirty="0"/>
              <a:t> Levigate the material with the addition Mooli </a:t>
            </a:r>
            <a:r>
              <a:rPr lang="en-US" sz="2400" dirty="0" err="1"/>
              <a:t>Swarasa</a:t>
            </a:r>
            <a:r>
              <a:rPr lang="en-US" sz="2400" dirty="0"/>
              <a:t> in a mortar and pestle. Encapsulate the pellets and subject the capsule to heating system. Collect the material on annealing.</a:t>
            </a:r>
          </a:p>
          <a:p>
            <a:endParaRPr lang="en-US" sz="2400" dirty="0">
              <a:solidFill>
                <a:schemeClr val="bg1"/>
              </a:solidFill>
            </a:endParaRPr>
          </a:p>
          <a:p>
            <a:pPr marL="342900" indent="-342900">
              <a:buFont typeface="Wingdings" panose="05000000000000000000" pitchFamily="2" charset="2"/>
              <a:buChar char="§"/>
            </a:pPr>
            <a:r>
              <a:rPr lang="en-US" sz="2400" b="1" i="1" dirty="0">
                <a:solidFill>
                  <a:srgbClr val="C00000"/>
                </a:solidFill>
              </a:rPr>
              <a:t>Grade of Heating </a:t>
            </a:r>
            <a:r>
              <a:rPr lang="en-US" sz="2400" dirty="0"/>
              <a:t>: </a:t>
            </a:r>
            <a:r>
              <a:rPr lang="en-US" sz="2400" dirty="0" err="1"/>
              <a:t>Gajaputa</a:t>
            </a:r>
            <a:endParaRPr lang="en-US" sz="2400" dirty="0"/>
          </a:p>
          <a:p>
            <a:endParaRPr lang="en-US" sz="2400" dirty="0"/>
          </a:p>
          <a:p>
            <a:pPr marL="285750" indent="-285750">
              <a:buFont typeface="Wingdings" panose="05000000000000000000" pitchFamily="2" charset="2"/>
              <a:buChar char="§"/>
            </a:pPr>
            <a:r>
              <a:rPr lang="en-US" sz="2400" b="1" i="1" dirty="0">
                <a:solidFill>
                  <a:srgbClr val="C00000"/>
                </a:solidFill>
              </a:rPr>
              <a:t>Repetition</a:t>
            </a:r>
            <a:r>
              <a:rPr lang="en-US" sz="2400" b="1" dirty="0">
                <a:solidFill>
                  <a:srgbClr val="FFFF00"/>
                </a:solidFill>
              </a:rPr>
              <a:t> </a:t>
            </a:r>
            <a:r>
              <a:rPr lang="en-US" sz="2400" dirty="0"/>
              <a:t> : Repeat the process for 7 cycles.</a:t>
            </a:r>
          </a:p>
          <a:p>
            <a:endParaRPr lang="en-US" sz="2400" dirty="0"/>
          </a:p>
          <a:p>
            <a:pPr marL="342900" indent="-342900">
              <a:buFont typeface="Wingdings" panose="05000000000000000000" pitchFamily="2" charset="2"/>
              <a:buChar char="v"/>
            </a:pPr>
            <a:r>
              <a:rPr lang="en-US" sz="2400" dirty="0"/>
              <a:t> </a:t>
            </a:r>
            <a:r>
              <a:rPr lang="en-US" sz="2400" b="1" i="1" dirty="0" err="1">
                <a:solidFill>
                  <a:srgbClr val="C00000"/>
                </a:solidFill>
              </a:rPr>
              <a:t>Pisthi</a:t>
            </a:r>
            <a:r>
              <a:rPr lang="en-US" sz="2400" dirty="0"/>
              <a:t>:</a:t>
            </a:r>
          </a:p>
          <a:p>
            <a:endParaRPr lang="en-US" sz="2400" dirty="0"/>
          </a:p>
          <a:p>
            <a:pPr marL="285750" indent="-285750">
              <a:buFont typeface="Wingdings" panose="05000000000000000000" pitchFamily="2" charset="2"/>
              <a:buChar char="§"/>
            </a:pPr>
            <a:r>
              <a:rPr lang="en-US" sz="2400" dirty="0"/>
              <a:t> Levigate the material by taking them in mortar and pestle with the addition of rose water repeated till the material becomes very fine</a:t>
            </a:r>
            <a:r>
              <a:rPr lang="en-US" dirty="0"/>
              <a:t>.</a:t>
            </a:r>
            <a:endParaRPr lang="en-IN" dirty="0"/>
          </a:p>
        </p:txBody>
      </p:sp>
    </p:spTree>
    <p:extLst>
      <p:ext uri="{BB962C8B-B14F-4D97-AF65-F5344CB8AC3E}">
        <p14:creationId xmlns:p14="http://schemas.microsoft.com/office/powerpoint/2010/main" xmlns="" val="21301904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BD432AD-1977-78C2-78BE-73C969D87D9E}"/>
              </a:ext>
            </a:extLst>
          </p:cNvPr>
          <p:cNvSpPr/>
          <p:nvPr/>
        </p:nvSpPr>
        <p:spPr>
          <a:xfrm>
            <a:off x="228600" y="304800"/>
            <a:ext cx="25908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VARGA </a:t>
            </a:r>
            <a:r>
              <a:rPr lang="en-IN" dirty="0"/>
              <a:t> </a:t>
            </a:r>
          </a:p>
        </p:txBody>
      </p:sp>
      <p:sp>
        <p:nvSpPr>
          <p:cNvPr id="3" name="Rectangle 2">
            <a:extLst>
              <a:ext uri="{FF2B5EF4-FFF2-40B4-BE49-F238E27FC236}">
                <a16:creationId xmlns:a16="http://schemas.microsoft.com/office/drawing/2014/main" xmlns="" id="{E42E3C0B-9CBD-A188-67D9-37B3C34D83AF}"/>
              </a:ext>
            </a:extLst>
          </p:cNvPr>
          <p:cNvSpPr/>
          <p:nvPr/>
        </p:nvSpPr>
        <p:spPr>
          <a:xfrm>
            <a:off x="3352800" y="304800"/>
            <a:ext cx="28194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DOSE</a:t>
            </a:r>
          </a:p>
        </p:txBody>
      </p:sp>
      <p:sp>
        <p:nvSpPr>
          <p:cNvPr id="4" name="Rectangle 3">
            <a:extLst>
              <a:ext uri="{FF2B5EF4-FFF2-40B4-BE49-F238E27FC236}">
                <a16:creationId xmlns:a16="http://schemas.microsoft.com/office/drawing/2014/main" xmlns="" id="{F6D96509-0BBC-4CE3-D422-F6A8630B9BAB}"/>
              </a:ext>
            </a:extLst>
          </p:cNvPr>
          <p:cNvSpPr/>
          <p:nvPr/>
        </p:nvSpPr>
        <p:spPr>
          <a:xfrm>
            <a:off x="6553200" y="304800"/>
            <a:ext cx="2590800" cy="762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bg1"/>
                </a:solidFill>
              </a:rPr>
              <a:t>ADJUVANT</a:t>
            </a:r>
            <a:r>
              <a:rPr lang="en-IN" b="1" dirty="0"/>
              <a:t> </a:t>
            </a:r>
          </a:p>
        </p:txBody>
      </p:sp>
      <p:sp>
        <p:nvSpPr>
          <p:cNvPr id="5" name="TextBox 4">
            <a:extLst>
              <a:ext uri="{FF2B5EF4-FFF2-40B4-BE49-F238E27FC236}">
                <a16:creationId xmlns:a16="http://schemas.microsoft.com/office/drawing/2014/main" xmlns="" id="{50410D9C-D470-BC84-F31A-07CF1D2EA9DF}"/>
              </a:ext>
            </a:extLst>
          </p:cNvPr>
          <p:cNvSpPr txBox="1"/>
          <p:nvPr/>
        </p:nvSpPr>
        <p:spPr>
          <a:xfrm>
            <a:off x="228600" y="1447800"/>
            <a:ext cx="2667000" cy="4893647"/>
          </a:xfrm>
          <a:prstGeom prst="rect">
            <a:avLst/>
          </a:prstGeom>
          <a:noFill/>
        </p:spPr>
        <p:txBody>
          <a:bodyPr wrap="square" rtlCol="0">
            <a:spAutoFit/>
          </a:bodyPr>
          <a:lstStyle/>
          <a:p>
            <a:pPr marL="400050" indent="-400050">
              <a:buFont typeface="+mj-lt"/>
              <a:buAutoNum type="romanUcPeriod"/>
            </a:pPr>
            <a:r>
              <a:rPr lang="en-IN" sz="2400" dirty="0" err="1">
                <a:solidFill>
                  <a:srgbClr val="FF0000"/>
                </a:solidFill>
              </a:rPr>
              <a:t>Dugdhapashan</a:t>
            </a:r>
            <a:r>
              <a:rPr lang="en-IN" sz="2400" dirty="0"/>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sz="2400" dirty="0" err="1">
                <a:solidFill>
                  <a:srgbClr val="FF0000"/>
                </a:solidFill>
              </a:rPr>
              <a:t>Nagapashan</a:t>
            </a:r>
            <a:r>
              <a:rPr lang="en-IN" sz="2400" dirty="0">
                <a:solidFill>
                  <a:srgbClr val="FF0000"/>
                </a:solidFill>
              </a:rPr>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sz="2400" dirty="0" err="1">
                <a:solidFill>
                  <a:srgbClr val="FF0000"/>
                </a:solidFill>
              </a:rPr>
              <a:t>Kausheyasma</a:t>
            </a:r>
            <a:r>
              <a:rPr lang="en-IN" sz="2400" dirty="0">
                <a:solidFill>
                  <a:srgbClr val="FF0000"/>
                </a:solidFill>
              </a:rPr>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sz="2400" dirty="0" err="1">
                <a:solidFill>
                  <a:srgbClr val="FF0000"/>
                </a:solidFill>
              </a:rPr>
              <a:t>Badrashama</a:t>
            </a:r>
            <a:r>
              <a:rPr lang="en-IN" sz="2400" dirty="0">
                <a:solidFill>
                  <a:srgbClr val="FF0000"/>
                </a:solidFill>
              </a:rPr>
              <a:t> </a:t>
            </a:r>
          </a:p>
        </p:txBody>
      </p:sp>
      <p:sp>
        <p:nvSpPr>
          <p:cNvPr id="6" name="TextBox 5">
            <a:extLst>
              <a:ext uri="{FF2B5EF4-FFF2-40B4-BE49-F238E27FC236}">
                <a16:creationId xmlns:a16="http://schemas.microsoft.com/office/drawing/2014/main" xmlns="" id="{67EF9C61-F713-D402-EE67-6F2D6D482261}"/>
              </a:ext>
            </a:extLst>
          </p:cNvPr>
          <p:cNvSpPr txBox="1"/>
          <p:nvPr/>
        </p:nvSpPr>
        <p:spPr>
          <a:xfrm>
            <a:off x="3810000" y="1586299"/>
            <a:ext cx="2261137" cy="5355312"/>
          </a:xfrm>
          <a:prstGeom prst="rect">
            <a:avLst/>
          </a:prstGeom>
          <a:noFill/>
        </p:spPr>
        <p:txBody>
          <a:bodyPr wrap="square" rtlCol="0">
            <a:spAutoFit/>
          </a:bodyPr>
          <a:lstStyle/>
          <a:p>
            <a:pPr marL="400050" indent="-400050">
              <a:buFont typeface="+mj-lt"/>
              <a:buAutoNum type="romanUcPeriod"/>
            </a:pPr>
            <a:r>
              <a:rPr lang="en-IN" dirty="0"/>
              <a:t>1 – 2 </a:t>
            </a:r>
            <a:r>
              <a:rPr lang="en-IN" dirty="0" err="1"/>
              <a:t>Ratti</a:t>
            </a:r>
            <a:r>
              <a:rPr lang="en-IN" dirty="0"/>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dirty="0"/>
              <a:t>2 – 8 </a:t>
            </a:r>
            <a:r>
              <a:rPr lang="en-IN" dirty="0" err="1"/>
              <a:t>Ratti</a:t>
            </a:r>
            <a:r>
              <a:rPr lang="en-IN" dirty="0"/>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dirty="0"/>
              <a:t>2 – 4 </a:t>
            </a:r>
            <a:r>
              <a:rPr lang="en-IN" dirty="0" err="1"/>
              <a:t>Ratti</a:t>
            </a: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r>
              <a:rPr lang="en-IN" dirty="0"/>
              <a:t>4 – 8 </a:t>
            </a:r>
            <a:r>
              <a:rPr lang="en-IN" dirty="0" err="1"/>
              <a:t>Ratti</a:t>
            </a:r>
            <a:r>
              <a:rPr lang="en-IN" dirty="0"/>
              <a:t> </a:t>
            </a:r>
          </a:p>
          <a:p>
            <a:pPr marL="400050" indent="-400050">
              <a:buFont typeface="+mj-lt"/>
              <a:buAutoNum type="romanUcPeriod"/>
            </a:pPr>
            <a:endParaRPr lang="en-IN" dirty="0"/>
          </a:p>
          <a:p>
            <a:r>
              <a:rPr lang="en-IN" dirty="0"/>
              <a:t>   </a:t>
            </a:r>
          </a:p>
        </p:txBody>
      </p:sp>
      <p:sp>
        <p:nvSpPr>
          <p:cNvPr id="7" name="TextBox 6">
            <a:extLst>
              <a:ext uri="{FF2B5EF4-FFF2-40B4-BE49-F238E27FC236}">
                <a16:creationId xmlns:a16="http://schemas.microsoft.com/office/drawing/2014/main" xmlns="" id="{2F9A85E8-839A-3B0D-3EF1-12D5E5947E2C}"/>
              </a:ext>
            </a:extLst>
          </p:cNvPr>
          <p:cNvSpPr txBox="1"/>
          <p:nvPr/>
        </p:nvSpPr>
        <p:spPr>
          <a:xfrm>
            <a:off x="6400799" y="1371600"/>
            <a:ext cx="2261137" cy="6740307"/>
          </a:xfrm>
          <a:prstGeom prst="rect">
            <a:avLst/>
          </a:prstGeom>
          <a:noFill/>
        </p:spPr>
        <p:txBody>
          <a:bodyPr wrap="square" rtlCol="0">
            <a:spAutoFit/>
          </a:bodyPr>
          <a:lstStyle/>
          <a:p>
            <a:r>
              <a:rPr lang="en-IN" dirty="0"/>
              <a:t> ………</a:t>
            </a:r>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pPr marL="400050" indent="-400050">
              <a:buFont typeface="+mj-lt"/>
              <a:buAutoNum type="romanUcPeriod"/>
            </a:pPr>
            <a:endParaRPr lang="en-IN" dirty="0"/>
          </a:p>
          <a:p>
            <a:r>
              <a:rPr lang="en-IN" dirty="0"/>
              <a:t> Shahad , </a:t>
            </a:r>
            <a:r>
              <a:rPr lang="en-IN" dirty="0" err="1"/>
              <a:t>arka</a:t>
            </a:r>
            <a:r>
              <a:rPr lang="en-IN" dirty="0"/>
              <a:t> </a:t>
            </a:r>
            <a:r>
              <a:rPr lang="en-IN" dirty="0" err="1"/>
              <a:t>gulab</a:t>
            </a:r>
            <a:r>
              <a:rPr lang="en-IN" dirty="0"/>
              <a:t> </a:t>
            </a:r>
          </a:p>
          <a:p>
            <a:r>
              <a:rPr lang="en-IN" dirty="0"/>
              <a:t>Arka </a:t>
            </a:r>
            <a:r>
              <a:rPr lang="en-IN" dirty="0" err="1"/>
              <a:t>kevda</a:t>
            </a:r>
            <a:r>
              <a:rPr lang="en-IN" dirty="0"/>
              <a:t> , </a:t>
            </a:r>
            <a:r>
              <a:rPr lang="en-IN" dirty="0" err="1"/>
              <a:t>dugdha</a:t>
            </a:r>
            <a:endParaRPr lang="en-IN" dirty="0"/>
          </a:p>
          <a:p>
            <a:pPr marL="400050" indent="-400050">
              <a:buFont typeface="+mj-lt"/>
              <a:buAutoNum type="romanUcPeriod"/>
            </a:pPr>
            <a:endParaRPr lang="en-IN" dirty="0"/>
          </a:p>
          <a:p>
            <a:endParaRPr lang="en-IN" dirty="0"/>
          </a:p>
          <a:p>
            <a:r>
              <a:rPr lang="en-IN" dirty="0"/>
              <a:t> Shahad , </a:t>
            </a:r>
            <a:r>
              <a:rPr lang="en-IN" dirty="0" err="1"/>
              <a:t>dugdha</a:t>
            </a:r>
            <a:r>
              <a:rPr lang="en-IN" dirty="0"/>
              <a:t> </a:t>
            </a:r>
          </a:p>
          <a:p>
            <a:endParaRPr lang="en-IN" dirty="0"/>
          </a:p>
          <a:p>
            <a:endParaRPr lang="en-IN" dirty="0"/>
          </a:p>
          <a:p>
            <a:endParaRPr lang="en-IN" dirty="0"/>
          </a:p>
          <a:p>
            <a:pPr marL="400050" indent="-400050">
              <a:buFont typeface="+mj-lt"/>
              <a:buAutoNum type="romanUcPeriod"/>
            </a:pPr>
            <a:endParaRPr lang="en-IN" dirty="0"/>
          </a:p>
          <a:p>
            <a:r>
              <a:rPr lang="en-IN" dirty="0"/>
              <a:t> Shahad , </a:t>
            </a:r>
            <a:r>
              <a:rPr lang="en-IN" dirty="0" err="1"/>
              <a:t>kalikanda</a:t>
            </a:r>
            <a:r>
              <a:rPr lang="en-IN" dirty="0"/>
              <a:t> </a:t>
            </a:r>
            <a:r>
              <a:rPr lang="en-IN" dirty="0" err="1"/>
              <a:t>swrasa</a:t>
            </a:r>
            <a:r>
              <a:rPr lang="en-IN" dirty="0"/>
              <a:t> ,mooli </a:t>
            </a:r>
            <a:r>
              <a:rPr lang="en-IN" dirty="0" err="1"/>
              <a:t>swrasa</a:t>
            </a:r>
            <a:r>
              <a:rPr lang="en-IN" dirty="0"/>
              <a:t> ,</a:t>
            </a:r>
            <a:r>
              <a:rPr lang="en-IN" dirty="0" err="1"/>
              <a:t>jal</a:t>
            </a:r>
            <a:r>
              <a:rPr lang="en-IN" dirty="0"/>
              <a:t> ,</a:t>
            </a:r>
            <a:r>
              <a:rPr lang="en-IN" dirty="0" err="1"/>
              <a:t>dugdha</a:t>
            </a:r>
            <a:r>
              <a:rPr lang="en-IN" dirty="0"/>
              <a:t>  </a:t>
            </a:r>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xmlns="" val="837669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BC0545-A7DD-17F1-FA19-584CBD78AB67}"/>
              </a:ext>
            </a:extLst>
          </p:cNvPr>
          <p:cNvSpPr/>
          <p:nvPr/>
        </p:nvSpPr>
        <p:spPr>
          <a:xfrm>
            <a:off x="1104900" y="685800"/>
            <a:ext cx="6477000" cy="533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dirty="0">
                <a:solidFill>
                  <a:schemeClr val="bg1"/>
                </a:solidFill>
                <a:latin typeface="Algerian" panose="04020705040A02060702" pitchFamily="82" charset="0"/>
              </a:rPr>
              <a:t>CLINICAL USE </a:t>
            </a:r>
          </a:p>
        </p:txBody>
      </p:sp>
      <p:sp>
        <p:nvSpPr>
          <p:cNvPr id="3" name="TextBox 2">
            <a:extLst>
              <a:ext uri="{FF2B5EF4-FFF2-40B4-BE49-F238E27FC236}">
                <a16:creationId xmlns:a16="http://schemas.microsoft.com/office/drawing/2014/main" xmlns="" id="{CD4A46B5-9962-1AF8-C913-D21F861D79C9}"/>
              </a:ext>
            </a:extLst>
          </p:cNvPr>
          <p:cNvSpPr txBox="1"/>
          <p:nvPr/>
        </p:nvSpPr>
        <p:spPr>
          <a:xfrm>
            <a:off x="381000" y="1944406"/>
            <a:ext cx="8458200" cy="4001095"/>
          </a:xfrm>
          <a:prstGeom prst="rect">
            <a:avLst/>
          </a:prstGeom>
          <a:noFill/>
        </p:spPr>
        <p:txBody>
          <a:bodyPr wrap="square" rtlCol="0">
            <a:spAutoFit/>
          </a:bodyPr>
          <a:lstStyle/>
          <a:p>
            <a:pPr marL="285750" indent="-285750">
              <a:buFont typeface="Wingdings" panose="05000000000000000000" pitchFamily="2" charset="2"/>
              <a:buChar char="§"/>
            </a:pPr>
            <a:r>
              <a:rPr lang="en-IN" sz="2800" b="1" i="1" dirty="0" err="1">
                <a:solidFill>
                  <a:srgbClr val="002060"/>
                </a:solidFill>
              </a:rPr>
              <a:t>Dugdhapashana</a:t>
            </a:r>
            <a:r>
              <a:rPr lang="en-IN" sz="2800" dirty="0">
                <a:solidFill>
                  <a:srgbClr val="002060"/>
                </a:solidFill>
                <a:latin typeface="Arial Black" panose="020B0A04020102020204" pitchFamily="34" charset="0"/>
              </a:rPr>
              <a:t> </a:t>
            </a:r>
            <a:r>
              <a:rPr lang="en-IN" sz="2000" dirty="0"/>
              <a:t>– </a:t>
            </a:r>
            <a:r>
              <a:rPr lang="en-IN" sz="2000" dirty="0" err="1"/>
              <a:t>Grahi</a:t>
            </a:r>
            <a:r>
              <a:rPr lang="en-IN" sz="2000" dirty="0"/>
              <a:t> ,</a:t>
            </a:r>
          </a:p>
          <a:p>
            <a:r>
              <a:rPr lang="en-IN" sz="2000" dirty="0"/>
              <a:t>                                           </a:t>
            </a:r>
            <a:r>
              <a:rPr lang="en-IN" sz="2000" dirty="0" err="1"/>
              <a:t>Varanaropan</a:t>
            </a:r>
            <a:r>
              <a:rPr lang="en-IN" sz="2000" dirty="0"/>
              <a:t> (Wound healing ) </a:t>
            </a:r>
          </a:p>
          <a:p>
            <a:r>
              <a:rPr lang="en-IN" sz="2000" dirty="0"/>
              <a:t>                                           </a:t>
            </a:r>
            <a:r>
              <a:rPr lang="en-IN" sz="2000" dirty="0" err="1"/>
              <a:t>Dantroghar</a:t>
            </a:r>
            <a:r>
              <a:rPr lang="en-IN" sz="2000" dirty="0"/>
              <a:t> ( Dental disorder ) </a:t>
            </a:r>
          </a:p>
          <a:p>
            <a:pPr marL="285750" indent="-285750">
              <a:buFont typeface="Wingdings" panose="05000000000000000000" pitchFamily="2" charset="2"/>
              <a:buChar char="§"/>
            </a:pPr>
            <a:r>
              <a:rPr lang="en-IN" sz="2000" dirty="0"/>
              <a:t>It is </a:t>
            </a:r>
            <a:r>
              <a:rPr lang="en-IN" sz="2000" dirty="0" err="1"/>
              <a:t>usefull</a:t>
            </a:r>
            <a:r>
              <a:rPr lang="en-IN" sz="2000" dirty="0"/>
              <a:t> in curing </a:t>
            </a:r>
            <a:r>
              <a:rPr lang="en-IN" sz="2000" dirty="0" err="1"/>
              <a:t>jawara</a:t>
            </a:r>
            <a:r>
              <a:rPr lang="en-IN" sz="2000" dirty="0"/>
              <a:t> (Fever ), </a:t>
            </a:r>
            <a:r>
              <a:rPr lang="en-IN" sz="2000" dirty="0" err="1"/>
              <a:t>Adhman</a:t>
            </a:r>
            <a:r>
              <a:rPr lang="en-IN" sz="2000" dirty="0"/>
              <a:t> , </a:t>
            </a:r>
            <a:r>
              <a:rPr lang="en-IN" sz="2000" dirty="0" err="1"/>
              <a:t>Kasa</a:t>
            </a:r>
            <a:r>
              <a:rPr lang="en-IN" sz="2000" dirty="0"/>
              <a:t> ( Cough) </a:t>
            </a:r>
            <a:r>
              <a:rPr lang="en-IN" sz="2000" dirty="0" err="1"/>
              <a:t>Sawas</a:t>
            </a:r>
            <a:r>
              <a:rPr lang="en-IN" sz="2000" dirty="0"/>
              <a:t>  (Respiratory disorder ) </a:t>
            </a:r>
          </a:p>
          <a:p>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endParaRPr lang="en-IN" sz="2000" dirty="0"/>
          </a:p>
          <a:p>
            <a:pPr marL="285750" indent="-285750">
              <a:buFont typeface="Wingdings" panose="05000000000000000000" pitchFamily="2" charset="2"/>
              <a:buChar char="§"/>
            </a:pPr>
            <a:r>
              <a:rPr lang="en-IN" sz="2800" b="1" i="1" dirty="0" err="1">
                <a:solidFill>
                  <a:srgbClr val="002060"/>
                </a:solidFill>
              </a:rPr>
              <a:t>Nagapashana</a:t>
            </a:r>
            <a:r>
              <a:rPr lang="en-IN" sz="2800" dirty="0"/>
              <a:t> </a:t>
            </a:r>
            <a:r>
              <a:rPr lang="en-IN" sz="2000" dirty="0"/>
              <a:t>– It is said to be useful in preventing the emesis  .</a:t>
            </a:r>
          </a:p>
          <a:p>
            <a:pPr marL="285750" indent="-285750">
              <a:buFont typeface="Wingdings" panose="05000000000000000000" pitchFamily="2" charset="2"/>
              <a:buChar char="§"/>
            </a:pPr>
            <a:r>
              <a:rPr lang="en-IN" sz="2000" dirty="0"/>
              <a:t>It also said to be specifically useful in cardiac aliment .</a:t>
            </a:r>
          </a:p>
          <a:p>
            <a:pPr marL="285750" indent="-285750">
              <a:buFont typeface="Wingdings" panose="05000000000000000000" pitchFamily="2" charset="2"/>
              <a:buChar char="§"/>
            </a:pPr>
            <a:r>
              <a:rPr lang="en-IN" sz="2000" dirty="0" err="1"/>
              <a:t>Ojoverdhaka</a:t>
            </a:r>
            <a:r>
              <a:rPr lang="en-IN" sz="2000" dirty="0"/>
              <a:t> ( Immune Modulator ) , </a:t>
            </a:r>
            <a:r>
              <a:rPr lang="en-IN" sz="2000" dirty="0" err="1"/>
              <a:t>Vishahar</a:t>
            </a:r>
            <a:r>
              <a:rPr lang="en-IN" sz="2000" dirty="0"/>
              <a:t> ( Antidote )</a:t>
            </a:r>
          </a:p>
          <a:p>
            <a:pPr marL="285750" indent="-285750">
              <a:buFont typeface="Wingdings" panose="05000000000000000000" pitchFamily="2" charset="2"/>
              <a:buChar char="§"/>
            </a:pPr>
            <a:endParaRPr lang="en-IN" dirty="0"/>
          </a:p>
        </p:txBody>
      </p:sp>
    </p:spTree>
    <p:extLst>
      <p:ext uri="{BB962C8B-B14F-4D97-AF65-F5344CB8AC3E}">
        <p14:creationId xmlns:p14="http://schemas.microsoft.com/office/powerpoint/2010/main" xmlns="" val="1336391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988830-658C-0CEC-19A6-C25751F6A1DE}"/>
              </a:ext>
            </a:extLst>
          </p:cNvPr>
          <p:cNvSpPr txBox="1"/>
          <p:nvPr/>
        </p:nvSpPr>
        <p:spPr>
          <a:xfrm>
            <a:off x="304800" y="381000"/>
            <a:ext cx="8534400" cy="7694414"/>
          </a:xfrm>
          <a:prstGeom prst="rect">
            <a:avLst/>
          </a:prstGeom>
          <a:noFill/>
        </p:spPr>
        <p:txBody>
          <a:bodyPr wrap="square" rtlCol="0">
            <a:spAutoFit/>
          </a:bodyPr>
          <a:lstStyle/>
          <a:p>
            <a:r>
              <a:rPr lang="en-IN" sz="2800" b="1" i="1" dirty="0" err="1">
                <a:solidFill>
                  <a:srgbClr val="002060"/>
                </a:solidFill>
              </a:rPr>
              <a:t>Kausheyashma</a:t>
            </a:r>
            <a:r>
              <a:rPr lang="en-IN" sz="2800" b="1" i="1" dirty="0">
                <a:solidFill>
                  <a:srgbClr val="002060"/>
                </a:solidFill>
              </a:rPr>
              <a:t> –</a:t>
            </a:r>
          </a:p>
          <a:p>
            <a:r>
              <a:rPr lang="en-IN" sz="2400" dirty="0" err="1"/>
              <a:t>Dantamanjan</a:t>
            </a:r>
            <a:r>
              <a:rPr lang="en-IN" sz="2400" dirty="0"/>
              <a:t> (Tooth powder) is preparing with </a:t>
            </a:r>
            <a:r>
              <a:rPr lang="en-IN" sz="2400" dirty="0" err="1"/>
              <a:t>Kousheyashma</a:t>
            </a:r>
            <a:r>
              <a:rPr lang="en-IN" sz="2400" dirty="0"/>
              <a:t> as ingredient, indicated in teeth and gum problems (Danta </a:t>
            </a:r>
            <a:r>
              <a:rPr lang="en-IN" sz="2400" dirty="0" err="1"/>
              <a:t>Rogas</a:t>
            </a:r>
            <a:r>
              <a:rPr lang="en-IN" sz="2400" dirty="0"/>
              <a:t>, Danta </a:t>
            </a:r>
            <a:r>
              <a:rPr lang="en-IN" sz="2400" dirty="0" err="1"/>
              <a:t>Shithilya</a:t>
            </a:r>
            <a:r>
              <a:rPr lang="en-IN" sz="2400" dirty="0"/>
              <a:t>, Danta </a:t>
            </a:r>
            <a:r>
              <a:rPr lang="en-IN" sz="2400" dirty="0" err="1"/>
              <a:t>Puya</a:t>
            </a:r>
            <a:r>
              <a:rPr lang="en-IN" sz="2400" dirty="0"/>
              <a:t>). </a:t>
            </a:r>
          </a:p>
          <a:p>
            <a:endParaRPr lang="en-IN" sz="2400" dirty="0"/>
          </a:p>
          <a:p>
            <a:r>
              <a:rPr lang="en-IN" sz="2400" dirty="0"/>
              <a:t>It is also used in </a:t>
            </a:r>
            <a:r>
              <a:rPr lang="en-IN" sz="2400" dirty="0" err="1"/>
              <a:t>Raktodgama</a:t>
            </a:r>
            <a:r>
              <a:rPr lang="en-IN" sz="2400" dirty="0"/>
              <a:t> (Bleeding disorder), </a:t>
            </a:r>
            <a:r>
              <a:rPr lang="en-IN" sz="2400" dirty="0" err="1"/>
              <a:t>Puyodgma</a:t>
            </a:r>
            <a:r>
              <a:rPr lang="en-IN" sz="2400" dirty="0"/>
              <a:t>, Pyorrhoea, </a:t>
            </a:r>
            <a:r>
              <a:rPr lang="en-IN" sz="2400" dirty="0" err="1"/>
              <a:t>Prameha</a:t>
            </a:r>
            <a:r>
              <a:rPr lang="en-IN" sz="2400" dirty="0"/>
              <a:t> and </a:t>
            </a:r>
            <a:r>
              <a:rPr lang="en-IN" sz="2400" dirty="0" err="1"/>
              <a:t>Pradara</a:t>
            </a:r>
            <a:r>
              <a:rPr lang="en-IN" sz="2400" dirty="0"/>
              <a:t> </a:t>
            </a:r>
            <a:r>
              <a:rPr lang="en-IN" sz="2400" dirty="0" err="1"/>
              <a:t>Roga</a:t>
            </a:r>
            <a:r>
              <a:rPr lang="en-IN" sz="2400" dirty="0"/>
              <a:t> (Dysmenorrhea) . It cures Fever, Asthma and Cough .</a:t>
            </a:r>
            <a:endParaRPr lang="en-IN" sz="2400" b="1" i="1" dirty="0">
              <a:solidFill>
                <a:srgbClr val="002060"/>
              </a:solidFill>
            </a:endParaRPr>
          </a:p>
          <a:p>
            <a:endParaRPr lang="en-IN" dirty="0"/>
          </a:p>
          <a:p>
            <a:r>
              <a:rPr lang="en-IN" dirty="0"/>
              <a:t>                             </a:t>
            </a:r>
            <a:endParaRPr lang="en-IN" sz="2400" dirty="0"/>
          </a:p>
          <a:p>
            <a:r>
              <a:rPr lang="en-IN" sz="2400" dirty="0"/>
              <a:t>                              </a:t>
            </a:r>
          </a:p>
          <a:p>
            <a:r>
              <a:rPr lang="en-IN" sz="2400" dirty="0"/>
              <a:t> </a:t>
            </a:r>
            <a:r>
              <a:rPr lang="en-IN" sz="2800" b="1" i="1" dirty="0" err="1">
                <a:solidFill>
                  <a:srgbClr val="002060"/>
                </a:solidFill>
              </a:rPr>
              <a:t>Badarashama</a:t>
            </a:r>
            <a:r>
              <a:rPr lang="en-IN" sz="2800" dirty="0">
                <a:solidFill>
                  <a:srgbClr val="002060"/>
                </a:solidFill>
              </a:rPr>
              <a:t> </a:t>
            </a:r>
            <a:r>
              <a:rPr lang="en-IN" sz="2400" dirty="0"/>
              <a:t>– It is said to be -</a:t>
            </a:r>
          </a:p>
          <a:p>
            <a:r>
              <a:rPr lang="en-IN" sz="2400" dirty="0"/>
              <a:t>                                     </a:t>
            </a:r>
            <a:r>
              <a:rPr lang="en-IN" sz="2400" dirty="0" err="1"/>
              <a:t>Mutral</a:t>
            </a:r>
            <a:r>
              <a:rPr lang="en-IN" sz="2400" dirty="0"/>
              <a:t> ( Diuretic )</a:t>
            </a:r>
          </a:p>
          <a:p>
            <a:r>
              <a:rPr lang="en-IN" sz="2400" dirty="0"/>
              <a:t>                                     Vaman </a:t>
            </a:r>
            <a:r>
              <a:rPr lang="en-IN" sz="2400" dirty="0" err="1"/>
              <a:t>nashak</a:t>
            </a:r>
            <a:r>
              <a:rPr lang="en-IN" sz="2400" dirty="0"/>
              <a:t> ( Antiemetic) </a:t>
            </a:r>
          </a:p>
          <a:p>
            <a:r>
              <a:rPr lang="en-IN" sz="2400" dirty="0"/>
              <a:t>                                     </a:t>
            </a:r>
            <a:r>
              <a:rPr lang="en-IN" sz="2400" dirty="0" err="1"/>
              <a:t>Mutrakricchra</a:t>
            </a:r>
            <a:r>
              <a:rPr lang="en-IN" sz="2400" dirty="0"/>
              <a:t> ( Dysuria ) </a:t>
            </a:r>
          </a:p>
          <a:p>
            <a:r>
              <a:rPr lang="en-IN" sz="2400" dirty="0"/>
              <a:t>                                     </a:t>
            </a:r>
            <a:r>
              <a:rPr lang="en-IN" sz="2400" dirty="0" err="1"/>
              <a:t>Mutraghata</a:t>
            </a:r>
            <a:r>
              <a:rPr lang="en-IN" sz="2400" dirty="0"/>
              <a:t> ( Urine </a:t>
            </a:r>
            <a:r>
              <a:rPr lang="en-IN" sz="2400" dirty="0" err="1"/>
              <a:t>Retension</a:t>
            </a:r>
            <a:r>
              <a:rPr lang="en-IN" sz="2400" dirty="0"/>
              <a:t> )</a:t>
            </a:r>
          </a:p>
          <a:p>
            <a:r>
              <a:rPr lang="en-IN" sz="2400" dirty="0"/>
              <a:t>It is also said to be useful in </a:t>
            </a:r>
            <a:r>
              <a:rPr lang="en-IN" sz="2400" dirty="0" err="1"/>
              <a:t>Mutrashmari</a:t>
            </a:r>
            <a:r>
              <a:rPr lang="en-IN" sz="2400" dirty="0"/>
              <a:t> ( Urinary Calculi )</a:t>
            </a:r>
          </a:p>
          <a:p>
            <a:r>
              <a:rPr lang="en-IN" dirty="0"/>
              <a:t>                              </a:t>
            </a:r>
          </a:p>
          <a:p>
            <a:endParaRPr lang="en-IN" dirty="0"/>
          </a:p>
          <a:p>
            <a:r>
              <a:rPr lang="en-IN" dirty="0"/>
              <a:t>                            </a:t>
            </a:r>
          </a:p>
          <a:p>
            <a:endParaRPr lang="en-IN" dirty="0"/>
          </a:p>
          <a:p>
            <a:endParaRPr lang="en-IN" dirty="0"/>
          </a:p>
        </p:txBody>
      </p:sp>
    </p:spTree>
    <p:extLst>
      <p:ext uri="{BB962C8B-B14F-4D97-AF65-F5344CB8AC3E}">
        <p14:creationId xmlns:p14="http://schemas.microsoft.com/office/powerpoint/2010/main" xmlns="" val="3103682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9B1120F-C970-BCA6-0016-AD34209CB068}"/>
              </a:ext>
            </a:extLst>
          </p:cNvPr>
          <p:cNvSpPr/>
          <p:nvPr/>
        </p:nvSpPr>
        <p:spPr>
          <a:xfrm>
            <a:off x="152400" y="152400"/>
            <a:ext cx="7467600" cy="838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solidFill>
                  <a:srgbClr val="002060"/>
                </a:solidFill>
                <a:latin typeface="Algerian" panose="04020705040A02060702" pitchFamily="82" charset="0"/>
              </a:rPr>
              <a:t>MODERN PROSPECTIVE OF SUDHA VARGA  </a:t>
            </a:r>
          </a:p>
        </p:txBody>
      </p:sp>
      <p:sp>
        <p:nvSpPr>
          <p:cNvPr id="8" name="TextBox 7">
            <a:extLst>
              <a:ext uri="{FF2B5EF4-FFF2-40B4-BE49-F238E27FC236}">
                <a16:creationId xmlns:a16="http://schemas.microsoft.com/office/drawing/2014/main" xmlns="" id="{CDB02938-BD46-6C48-189E-44114429E7CF}"/>
              </a:ext>
            </a:extLst>
          </p:cNvPr>
          <p:cNvSpPr txBox="1"/>
          <p:nvPr/>
        </p:nvSpPr>
        <p:spPr>
          <a:xfrm>
            <a:off x="228600" y="1371600"/>
            <a:ext cx="8305800" cy="526297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Sudha </a:t>
            </a:r>
            <a:r>
              <a:rPr lang="en-US" sz="2000" dirty="0" err="1"/>
              <a:t>Vargiye</a:t>
            </a:r>
            <a:r>
              <a:rPr lang="en-US" sz="2000" dirty="0"/>
              <a:t> Dravya mainly contains calcium compounds chiefly calcium carbonate (CaCO3), calcium oxide ( </a:t>
            </a:r>
            <a:r>
              <a:rPr lang="en-US" sz="2000" dirty="0" err="1"/>
              <a:t>CaO</a:t>
            </a:r>
            <a:r>
              <a:rPr lang="en-US" sz="2000" dirty="0"/>
              <a:t> ) and some amount of calcium silicates. Calcium carbonate is widely used in the treatment of peptic ulcer.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 It is a fast acting antacid and reduces gastric acidity resulting in an increase in the pH of stomach.</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 Calcium being the main ingredient plays an important role in many physiological activities not only related to bones but also includes Blood Clotting, Nerve Conduction, Muscle Contraction, Regulation of enzyme activity and Cell Membrane function .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It takes part in production of many enzymes and hormones which regulate digestion process and metabolism</a:t>
            </a:r>
          </a:p>
          <a:p>
            <a:pPr marL="285750" indent="-285750">
              <a:buFont typeface="Wingdings" panose="05000000000000000000" pitchFamily="2" charset="2"/>
              <a:buChar char="Ø"/>
            </a:pPr>
            <a:endParaRPr lang="en-US" dirty="0"/>
          </a:p>
          <a:p>
            <a:endParaRPr lang="en-IN" dirty="0"/>
          </a:p>
        </p:txBody>
      </p:sp>
    </p:spTree>
    <p:extLst>
      <p:ext uri="{BB962C8B-B14F-4D97-AF65-F5344CB8AC3E}">
        <p14:creationId xmlns:p14="http://schemas.microsoft.com/office/powerpoint/2010/main" xmlns="" val="13548964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E39551F-B745-BCF5-4681-41DC9F38DB3E}"/>
              </a:ext>
            </a:extLst>
          </p:cNvPr>
          <p:cNvSpPr txBox="1"/>
          <p:nvPr/>
        </p:nvSpPr>
        <p:spPr>
          <a:xfrm>
            <a:off x="533400" y="609600"/>
            <a:ext cx="7848600" cy="5943600"/>
          </a:xfrm>
          <a:prstGeom prst="rect">
            <a:avLst/>
          </a:prstGeom>
          <a:noFill/>
        </p:spPr>
        <p:txBody>
          <a:bodyPr wrap="square" rtlCol="0">
            <a:spAutoFit/>
          </a:bodyPr>
          <a:lstStyle/>
          <a:p>
            <a:endParaRPr lang="en-IN" dirty="0"/>
          </a:p>
        </p:txBody>
      </p:sp>
      <p:sp>
        <p:nvSpPr>
          <p:cNvPr id="4" name="TextBox 3">
            <a:extLst>
              <a:ext uri="{FF2B5EF4-FFF2-40B4-BE49-F238E27FC236}">
                <a16:creationId xmlns:a16="http://schemas.microsoft.com/office/drawing/2014/main" xmlns="" id="{F0ADC0F4-3831-1FBA-47F7-194A0268FBA3}"/>
              </a:ext>
            </a:extLst>
          </p:cNvPr>
          <p:cNvSpPr txBox="1"/>
          <p:nvPr/>
        </p:nvSpPr>
        <p:spPr>
          <a:xfrm>
            <a:off x="304800" y="152400"/>
            <a:ext cx="8305800" cy="7017306"/>
          </a:xfrm>
          <a:prstGeom prst="rect">
            <a:avLst/>
          </a:prstGeom>
          <a:noFill/>
        </p:spPr>
        <p:txBody>
          <a:bodyPr wrap="square" rtlCol="0">
            <a:spAutoFit/>
          </a:bodyPr>
          <a:lstStyle/>
          <a:p>
            <a:pPr marL="285750" indent="-285750">
              <a:buFont typeface="Wingdings" panose="05000000000000000000" pitchFamily="2" charset="2"/>
              <a:buChar char="Ø"/>
            </a:pPr>
            <a:r>
              <a:rPr lang="en-US" dirty="0"/>
              <a:t> </a:t>
            </a:r>
            <a:r>
              <a:rPr lang="en-US" sz="2400" dirty="0"/>
              <a:t>Calcium is essential for the normal transport of nutrients through membranes, Blood coagulation and Muscle functioning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It prevent blood loss if ulcers are bleeding, heal the ulcers by muscle contraction and hardening and also reduces the pain by regulating nerve function and perhaps most importantly, Calcium is the main buffer used in the body to neutralize acids and maintains the proper pH .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Stimulation of acid secretion by the parietal cells occurs by at least three major pathways: the cholinergic transmitter such as acetylcholine, histamine, which is locally released in the gastric epithelium and the hormone gastrin .</a:t>
            </a:r>
          </a:p>
          <a:p>
            <a:endParaRPr lang="en-US" sz="2400" dirty="0"/>
          </a:p>
          <a:p>
            <a:endParaRPr lang="en-US" sz="2400" dirty="0"/>
          </a:p>
          <a:p>
            <a:endParaRPr lang="en-IN" dirty="0"/>
          </a:p>
        </p:txBody>
      </p:sp>
    </p:spTree>
    <p:extLst>
      <p:ext uri="{BB962C8B-B14F-4D97-AF65-F5344CB8AC3E}">
        <p14:creationId xmlns:p14="http://schemas.microsoft.com/office/powerpoint/2010/main" xmlns="" val="2007356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CE5A06C-F5B2-E7D8-136C-F3A3888197C4}"/>
              </a:ext>
            </a:extLst>
          </p:cNvPr>
          <p:cNvSpPr txBox="1"/>
          <p:nvPr/>
        </p:nvSpPr>
        <p:spPr>
          <a:xfrm>
            <a:off x="381000" y="381000"/>
            <a:ext cx="8077200" cy="6955750"/>
          </a:xfrm>
          <a:prstGeom prst="rect">
            <a:avLst/>
          </a:prstGeom>
          <a:noFill/>
        </p:spPr>
        <p:txBody>
          <a:bodyPr wrap="square" rtlCol="0">
            <a:spAutoFit/>
          </a:bodyPr>
          <a:lstStyle/>
          <a:p>
            <a:pPr marL="285750" indent="-285750">
              <a:buFont typeface="Wingdings" panose="05000000000000000000" pitchFamily="2" charset="2"/>
              <a:buChar char="Ø"/>
            </a:pPr>
            <a:r>
              <a:rPr lang="en-IN" sz="2800" dirty="0" err="1"/>
              <a:t>Shankha</a:t>
            </a:r>
            <a:r>
              <a:rPr lang="en-IN" sz="2800" dirty="0"/>
              <a:t> Bhasma acts like antacid. </a:t>
            </a:r>
          </a:p>
          <a:p>
            <a:pPr marL="285750" indent="-285750">
              <a:buFont typeface="Wingdings" panose="05000000000000000000" pitchFamily="2" charset="2"/>
              <a:buChar char="Ø"/>
            </a:pPr>
            <a:r>
              <a:rPr lang="en-IN" sz="2800" dirty="0"/>
              <a:t>Its acid neutralizing capacity, speed of antacid action and prolonged buffering action were excellent.  </a:t>
            </a:r>
            <a:r>
              <a:rPr lang="en-IN" sz="2800" dirty="0" err="1"/>
              <a:t>Shankha</a:t>
            </a:r>
            <a:r>
              <a:rPr lang="en-IN" sz="2800" dirty="0"/>
              <a:t> Bhasma causes noteworthy decrease in ulcer index in both the indomethacin and cold resistant stress models for studying Peptic ulcer disease. </a:t>
            </a:r>
          </a:p>
          <a:p>
            <a:endParaRPr lang="en-IN" sz="2800" dirty="0"/>
          </a:p>
          <a:p>
            <a:pPr marL="457200" indent="-457200">
              <a:buFont typeface="Wingdings" panose="05000000000000000000" pitchFamily="2" charset="2"/>
              <a:buChar char="Ø"/>
            </a:pPr>
            <a:r>
              <a:rPr lang="en-US" sz="2800" dirty="0"/>
              <a:t>Study revealed that Mukta Bhasma rendered dose dependent protection produced significant protection in cold restraint stress induced gastric ulcer and diclofenac induced ulcer in low doses of therapeutic range when compared with control.</a:t>
            </a:r>
          </a:p>
          <a:p>
            <a:pPr marL="285750" indent="-285750">
              <a:buFont typeface="Wingdings" panose="05000000000000000000" pitchFamily="2" charset="2"/>
              <a:buChar char="Ø"/>
            </a:pPr>
            <a:endParaRPr lang="en-US" dirty="0"/>
          </a:p>
          <a:p>
            <a:endParaRPr lang="en-IN" dirty="0"/>
          </a:p>
          <a:p>
            <a:endParaRPr lang="en-IN" dirty="0"/>
          </a:p>
        </p:txBody>
      </p:sp>
    </p:spTree>
    <p:extLst>
      <p:ext uri="{BB962C8B-B14F-4D97-AF65-F5344CB8AC3E}">
        <p14:creationId xmlns:p14="http://schemas.microsoft.com/office/powerpoint/2010/main" xmlns="" val="1043567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A7DBE25-6427-452A-2B21-F290528A3CF4}"/>
              </a:ext>
            </a:extLst>
          </p:cNvPr>
          <p:cNvSpPr txBox="1"/>
          <p:nvPr/>
        </p:nvSpPr>
        <p:spPr>
          <a:xfrm>
            <a:off x="609600" y="838200"/>
            <a:ext cx="8077200" cy="483209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err="1"/>
              <a:t>Thio</a:t>
            </a:r>
            <a:r>
              <a:rPr lang="en-US" sz="2800" dirty="0"/>
              <a:t> barbituric acid reacting substances of stomach in ulcer induced rate was also by Mukta Bhasma .</a:t>
            </a:r>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IN" sz="2800" dirty="0"/>
              <a:t>The study conducted to assesses the effectiveness of </a:t>
            </a:r>
            <a:r>
              <a:rPr lang="en-IN" sz="2800" dirty="0" err="1"/>
              <a:t>Pravalapanchamrita</a:t>
            </a:r>
            <a:r>
              <a:rPr lang="en-IN" sz="2800" dirty="0"/>
              <a:t> (formulation containing Mukta Bhasma, </a:t>
            </a:r>
            <a:r>
              <a:rPr lang="en-IN" sz="2800" dirty="0" err="1"/>
              <a:t>Shankha</a:t>
            </a:r>
            <a:r>
              <a:rPr lang="en-IN" sz="2800" dirty="0"/>
              <a:t> Bhasma, </a:t>
            </a:r>
            <a:r>
              <a:rPr lang="en-IN" sz="2800" dirty="0" err="1"/>
              <a:t>Shukti</a:t>
            </a:r>
            <a:r>
              <a:rPr lang="en-IN" sz="2800" dirty="0"/>
              <a:t> Bhasma, </a:t>
            </a:r>
            <a:r>
              <a:rPr lang="en-IN" sz="2800" dirty="0" err="1"/>
              <a:t>Varatika</a:t>
            </a:r>
            <a:r>
              <a:rPr lang="en-IN" sz="2800" dirty="0"/>
              <a:t> Bhasma and </a:t>
            </a:r>
            <a:r>
              <a:rPr lang="en-IN" sz="2800" dirty="0" err="1"/>
              <a:t>Pravala</a:t>
            </a:r>
            <a:r>
              <a:rPr lang="en-IN" sz="2800" dirty="0"/>
              <a:t> Bhasma) in patients of Amla Pitta and conclude that it is a highly effective medicine  .</a:t>
            </a:r>
            <a:endParaRPr lang="en-US" sz="2800" dirty="0"/>
          </a:p>
        </p:txBody>
      </p:sp>
    </p:spTree>
    <p:extLst>
      <p:ext uri="{BB962C8B-B14F-4D97-AF65-F5344CB8AC3E}">
        <p14:creationId xmlns:p14="http://schemas.microsoft.com/office/powerpoint/2010/main" xmlns="" val="114187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229600" cy="577850"/>
          </a:xfrm>
        </p:spPr>
        <p:txBody>
          <a:bodyPr>
            <a:normAutofit fontScale="90000"/>
          </a:bodyPr>
          <a:lstStyle/>
          <a:p>
            <a:r>
              <a:rPr lang="en-US" dirty="0">
                <a:solidFill>
                  <a:schemeClr val="bg1"/>
                </a:solidFill>
                <a:latin typeface="Algerian" panose="04020705040A02060702" pitchFamily="82" charset="0"/>
              </a:rPr>
              <a:t>Content of </a:t>
            </a:r>
            <a:r>
              <a:rPr lang="en-US" dirty="0" err="1">
                <a:solidFill>
                  <a:schemeClr val="bg1"/>
                </a:solidFill>
                <a:latin typeface="Algerian" panose="04020705040A02060702" pitchFamily="82" charset="0"/>
              </a:rPr>
              <a:t>sudha</a:t>
            </a:r>
            <a:r>
              <a:rPr lang="en-US" dirty="0">
                <a:solidFill>
                  <a:schemeClr val="bg1"/>
                </a:solidFill>
                <a:latin typeface="Algerian" panose="04020705040A02060702" pitchFamily="82" charset="0"/>
              </a:rPr>
              <a:t> </a:t>
            </a:r>
            <a:r>
              <a:rPr lang="en-US" dirty="0" err="1">
                <a:solidFill>
                  <a:schemeClr val="bg1"/>
                </a:solidFill>
                <a:latin typeface="Algerian" panose="04020705040A02060702" pitchFamily="82" charset="0"/>
              </a:rPr>
              <a:t>varga</a:t>
            </a:r>
            <a:endParaRPr lang="en-US" dirty="0">
              <a:solidFill>
                <a:schemeClr val="bg1"/>
              </a:solidFill>
              <a:latin typeface="Algerian" panose="04020705040A02060702" pitchFamily="82" charset="0"/>
            </a:endParaRPr>
          </a:p>
        </p:txBody>
      </p:sp>
      <p:sp>
        <p:nvSpPr>
          <p:cNvPr id="5" name="Text Placeholder 4"/>
          <p:cNvSpPr>
            <a:spLocks noGrp="1"/>
          </p:cNvSpPr>
          <p:nvPr>
            <p:ph type="body" idx="1"/>
          </p:nvPr>
        </p:nvSpPr>
        <p:spPr>
          <a:xfrm>
            <a:off x="-16844" y="874394"/>
            <a:ext cx="4040188" cy="415924"/>
          </a:xfrm>
        </p:spPr>
        <p:txBody>
          <a:bodyPr>
            <a:normAutofit fontScale="92500" lnSpcReduction="10000"/>
          </a:bodyPr>
          <a:lstStyle/>
          <a:p>
            <a:r>
              <a:rPr lang="en-US" dirty="0">
                <a:solidFill>
                  <a:srgbClr val="002060"/>
                </a:solidFill>
                <a:latin typeface="Arial Black" panose="020B0A04020102020204" pitchFamily="34" charset="0"/>
              </a:rPr>
              <a:t>Traditional name</a:t>
            </a:r>
          </a:p>
        </p:txBody>
      </p:sp>
      <p:sp>
        <p:nvSpPr>
          <p:cNvPr id="7" name="Text Placeholder 6"/>
          <p:cNvSpPr>
            <a:spLocks noGrp="1"/>
          </p:cNvSpPr>
          <p:nvPr>
            <p:ph type="body" sz="half" idx="3"/>
          </p:nvPr>
        </p:nvSpPr>
        <p:spPr>
          <a:xfrm>
            <a:off x="4497388" y="874394"/>
            <a:ext cx="4041775" cy="457199"/>
          </a:xfrm>
        </p:spPr>
        <p:txBody>
          <a:bodyPr>
            <a:normAutofit fontScale="92500" lnSpcReduction="10000"/>
          </a:bodyPr>
          <a:lstStyle/>
          <a:p>
            <a:r>
              <a:rPr lang="en-US" dirty="0">
                <a:solidFill>
                  <a:srgbClr val="002060"/>
                </a:solidFill>
                <a:latin typeface="Arial Black" panose="020B0A04020102020204" pitchFamily="34" charset="0"/>
              </a:rPr>
              <a:t>Common name</a:t>
            </a:r>
          </a:p>
        </p:txBody>
      </p:sp>
      <p:sp>
        <p:nvSpPr>
          <p:cNvPr id="6" name="Content Placeholder 5"/>
          <p:cNvSpPr>
            <a:spLocks noGrp="1"/>
          </p:cNvSpPr>
          <p:nvPr>
            <p:ph sz="quarter" idx="2"/>
          </p:nvPr>
        </p:nvSpPr>
        <p:spPr>
          <a:xfrm>
            <a:off x="210545" y="1447800"/>
            <a:ext cx="4040188" cy="5181600"/>
          </a:xfrm>
        </p:spPr>
        <p:txBody>
          <a:bodyPr>
            <a:normAutofit fontScale="55000" lnSpcReduction="20000"/>
          </a:bodyPr>
          <a:lstStyle/>
          <a:p>
            <a:r>
              <a:rPr lang="en-US" sz="5100"/>
              <a:t>Sudha </a:t>
            </a:r>
            <a:endParaRPr lang="en-US" sz="5100" dirty="0"/>
          </a:p>
          <a:p>
            <a:r>
              <a:rPr lang="en-US" sz="5100" dirty="0" err="1"/>
              <a:t>Khatika</a:t>
            </a:r>
            <a:endParaRPr lang="en-US" sz="5100" dirty="0"/>
          </a:p>
          <a:p>
            <a:r>
              <a:rPr lang="en-US" sz="5100" dirty="0" err="1"/>
              <a:t>Godanti</a:t>
            </a:r>
            <a:r>
              <a:rPr lang="en-US" sz="5100" dirty="0"/>
              <a:t> </a:t>
            </a:r>
          </a:p>
          <a:p>
            <a:r>
              <a:rPr lang="en-US" sz="5100" dirty="0" err="1"/>
              <a:t>Sawetanjan</a:t>
            </a:r>
            <a:endParaRPr lang="en-US" sz="5100" dirty="0"/>
          </a:p>
          <a:p>
            <a:r>
              <a:rPr lang="en-US" sz="5100" dirty="0" err="1"/>
              <a:t>Mrigshringa</a:t>
            </a:r>
            <a:r>
              <a:rPr lang="en-US" sz="5100" dirty="0"/>
              <a:t> </a:t>
            </a:r>
          </a:p>
          <a:p>
            <a:r>
              <a:rPr lang="en-US" sz="5100" dirty="0" err="1"/>
              <a:t>Shukti</a:t>
            </a:r>
            <a:endParaRPr lang="en-US" sz="5100" dirty="0"/>
          </a:p>
          <a:p>
            <a:r>
              <a:rPr lang="en-US" sz="5100" dirty="0" err="1"/>
              <a:t>Shankha</a:t>
            </a:r>
            <a:endParaRPr lang="en-US" sz="5100" dirty="0"/>
          </a:p>
          <a:p>
            <a:r>
              <a:rPr lang="en-US" sz="5100" dirty="0" err="1"/>
              <a:t>Shambuka</a:t>
            </a:r>
            <a:r>
              <a:rPr lang="en-US" sz="5100" dirty="0"/>
              <a:t> </a:t>
            </a:r>
          </a:p>
          <a:p>
            <a:r>
              <a:rPr lang="en-US" sz="5100" dirty="0" err="1"/>
              <a:t>Samudrafena</a:t>
            </a:r>
            <a:endParaRPr lang="en-US" sz="5100" dirty="0"/>
          </a:p>
          <a:p>
            <a:r>
              <a:rPr lang="en-US" sz="5100" dirty="0" err="1"/>
              <a:t>Kukkutandatwak</a:t>
            </a:r>
            <a:endParaRPr lang="en-US" sz="5100" dirty="0"/>
          </a:p>
          <a:p>
            <a:r>
              <a:rPr lang="en-US" sz="5100" dirty="0" err="1"/>
              <a:t>kurmapristha</a:t>
            </a:r>
            <a:endParaRPr lang="en-US" sz="5100" dirty="0"/>
          </a:p>
          <a:p>
            <a:endParaRPr lang="en-US" dirty="0"/>
          </a:p>
        </p:txBody>
      </p:sp>
      <p:sp>
        <p:nvSpPr>
          <p:cNvPr id="8" name="Content Placeholder 7"/>
          <p:cNvSpPr>
            <a:spLocks noGrp="1"/>
          </p:cNvSpPr>
          <p:nvPr>
            <p:ph sz="quarter" idx="4"/>
          </p:nvPr>
        </p:nvSpPr>
        <p:spPr>
          <a:xfrm>
            <a:off x="4445301" y="1471061"/>
            <a:ext cx="4041775" cy="4512545"/>
          </a:xfrm>
        </p:spPr>
        <p:txBody>
          <a:bodyPr>
            <a:noAutofit/>
          </a:bodyPr>
          <a:lstStyle/>
          <a:p>
            <a:r>
              <a:rPr lang="en-US" dirty="0"/>
              <a:t>Lime</a:t>
            </a:r>
          </a:p>
          <a:p>
            <a:r>
              <a:rPr lang="en-US" dirty="0"/>
              <a:t>Chalk</a:t>
            </a:r>
          </a:p>
          <a:p>
            <a:r>
              <a:rPr lang="en-US" dirty="0"/>
              <a:t>Gypsum</a:t>
            </a:r>
          </a:p>
          <a:p>
            <a:r>
              <a:rPr lang="en-US" dirty="0" err="1"/>
              <a:t>Safed</a:t>
            </a:r>
            <a:r>
              <a:rPr lang="en-US" dirty="0"/>
              <a:t> </a:t>
            </a:r>
            <a:r>
              <a:rPr lang="en-US" dirty="0" err="1"/>
              <a:t>surma</a:t>
            </a:r>
            <a:r>
              <a:rPr lang="en-US" dirty="0"/>
              <a:t> /</a:t>
            </a:r>
            <a:r>
              <a:rPr lang="en-US" dirty="0" err="1"/>
              <a:t>calacite</a:t>
            </a:r>
            <a:endParaRPr lang="en-US" dirty="0"/>
          </a:p>
          <a:p>
            <a:r>
              <a:rPr lang="en-US" dirty="0"/>
              <a:t>Hart’s horn /deer horn</a:t>
            </a:r>
          </a:p>
          <a:p>
            <a:r>
              <a:rPr lang="en-US" dirty="0"/>
              <a:t>Mothers  of pearl </a:t>
            </a:r>
          </a:p>
          <a:p>
            <a:r>
              <a:rPr lang="en-US" dirty="0"/>
              <a:t>Conch shell</a:t>
            </a:r>
          </a:p>
          <a:p>
            <a:r>
              <a:rPr lang="en-US" dirty="0" err="1"/>
              <a:t>Pila</a:t>
            </a:r>
            <a:endParaRPr lang="en-US" dirty="0"/>
          </a:p>
          <a:p>
            <a:r>
              <a:rPr lang="en-US" dirty="0" err="1"/>
              <a:t>Cuttle</a:t>
            </a:r>
            <a:r>
              <a:rPr lang="en-US" dirty="0"/>
              <a:t> fish bone </a:t>
            </a:r>
          </a:p>
          <a:p>
            <a:r>
              <a:rPr lang="en-US" dirty="0"/>
              <a:t>Egg shell</a:t>
            </a:r>
          </a:p>
          <a:p>
            <a:r>
              <a:rPr lang="en-US" dirty="0"/>
              <a:t>Tortoise bone</a:t>
            </a:r>
          </a:p>
        </p:txBody>
      </p:sp>
    </p:spTree>
    <p:extLst>
      <p:ext uri="{BB962C8B-B14F-4D97-AF65-F5344CB8AC3E}">
        <p14:creationId xmlns:p14="http://schemas.microsoft.com/office/powerpoint/2010/main" xmlns="" val="6576203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EA6E76-A71D-13B9-2E0F-C0A8D69DC729}"/>
              </a:ext>
            </a:extLst>
          </p:cNvPr>
          <p:cNvSpPr/>
          <p:nvPr/>
        </p:nvSpPr>
        <p:spPr>
          <a:xfrm>
            <a:off x="2514600" y="228600"/>
            <a:ext cx="3810000" cy="838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bg1"/>
                </a:solidFill>
                <a:latin typeface="Algerian" panose="04020705040A02060702" pitchFamily="82" charset="0"/>
              </a:rPr>
              <a:t>CONCLUSION </a:t>
            </a:r>
          </a:p>
        </p:txBody>
      </p:sp>
      <p:sp>
        <p:nvSpPr>
          <p:cNvPr id="4" name="TextBox 3">
            <a:extLst>
              <a:ext uri="{FF2B5EF4-FFF2-40B4-BE49-F238E27FC236}">
                <a16:creationId xmlns:a16="http://schemas.microsoft.com/office/drawing/2014/main" xmlns="" id="{3941DEB0-2F70-5143-B6A4-13C16B426FA6}"/>
              </a:ext>
            </a:extLst>
          </p:cNvPr>
          <p:cNvSpPr txBox="1"/>
          <p:nvPr/>
        </p:nvSpPr>
        <p:spPr>
          <a:xfrm>
            <a:off x="304800" y="1447800"/>
            <a:ext cx="8305800" cy="5539978"/>
          </a:xfrm>
          <a:prstGeom prst="rect">
            <a:avLst/>
          </a:prstGeom>
          <a:noFill/>
        </p:spPr>
        <p:txBody>
          <a:bodyPr wrap="square" rtlCol="0">
            <a:spAutoFit/>
          </a:bodyPr>
          <a:lstStyle/>
          <a:p>
            <a:r>
              <a:rPr lang="en-US" sz="2400" dirty="0"/>
              <a:t>Sudha </a:t>
            </a:r>
            <a:r>
              <a:rPr lang="en-US" sz="2400" dirty="0" err="1"/>
              <a:t>varga</a:t>
            </a:r>
            <a:r>
              <a:rPr lang="en-US" sz="2400" dirty="0"/>
              <a:t> plays important role in Ayurvedic therapeutics as well as modern medical scenario.</a:t>
            </a:r>
          </a:p>
          <a:p>
            <a:endParaRPr lang="en-US" sz="2400" dirty="0"/>
          </a:p>
          <a:p>
            <a:r>
              <a:rPr lang="en-US" sz="2400" dirty="0"/>
              <a:t>Sudha </a:t>
            </a:r>
            <a:r>
              <a:rPr lang="en-US" sz="2400" dirty="0" err="1"/>
              <a:t>varga</a:t>
            </a:r>
            <a:r>
              <a:rPr lang="en-US" sz="2400" dirty="0"/>
              <a:t> (calcium compound) in all disease related to calcium and gastro </a:t>
            </a:r>
            <a:r>
              <a:rPr lang="en-US" sz="2400" dirty="0" err="1"/>
              <a:t>instestinal</a:t>
            </a:r>
            <a:r>
              <a:rPr lang="en-US" sz="2400" dirty="0"/>
              <a:t> disorders. So with its proper use, success can be achieved on many diseases in the future.</a:t>
            </a:r>
          </a:p>
          <a:p>
            <a:endParaRPr lang="en-US" sz="2400" dirty="0"/>
          </a:p>
          <a:p>
            <a:r>
              <a:rPr lang="en-US" sz="2400" dirty="0"/>
              <a:t> In context to the present review, it can be concluded that the ingredients of Sudha Varga </a:t>
            </a:r>
            <a:r>
              <a:rPr lang="en-US" sz="2400" dirty="0" err="1"/>
              <a:t>Darvya</a:t>
            </a:r>
            <a:r>
              <a:rPr lang="en-US" sz="2400" dirty="0"/>
              <a:t> can be regarded as the contributing factors in the treatment of peptic ulcer, gastric ulcer, IBS etc. It is worthy of exploring the opportunity of employing the therapeutic advantages of Sudha Varga </a:t>
            </a:r>
            <a:r>
              <a:rPr lang="en-US" sz="2400" dirty="0" err="1"/>
              <a:t>Darvya</a:t>
            </a:r>
            <a:r>
              <a:rPr lang="en-US" sz="2400" dirty="0"/>
              <a:t>. </a:t>
            </a:r>
          </a:p>
          <a:p>
            <a:endParaRPr lang="en-US" sz="2400" dirty="0"/>
          </a:p>
          <a:p>
            <a:endParaRPr lang="en-IN" dirty="0"/>
          </a:p>
        </p:txBody>
      </p:sp>
    </p:spTree>
    <p:extLst>
      <p:ext uri="{BB962C8B-B14F-4D97-AF65-F5344CB8AC3E}">
        <p14:creationId xmlns:p14="http://schemas.microsoft.com/office/powerpoint/2010/main" xmlns="" val="11201366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39A1644-3176-EC17-9DE5-9BBE8BFF44FF}"/>
              </a:ext>
            </a:extLst>
          </p:cNvPr>
          <p:cNvSpPr txBox="1"/>
          <p:nvPr/>
        </p:nvSpPr>
        <p:spPr>
          <a:xfrm>
            <a:off x="609600" y="685800"/>
            <a:ext cx="8229600" cy="3970318"/>
          </a:xfrm>
          <a:prstGeom prst="rect">
            <a:avLst/>
          </a:prstGeom>
          <a:noFill/>
        </p:spPr>
        <p:txBody>
          <a:bodyPr wrap="square" rtlCol="0">
            <a:spAutoFit/>
          </a:bodyPr>
          <a:lstStyle/>
          <a:p>
            <a:r>
              <a:rPr lang="en-US" sz="2800" dirty="0"/>
              <a:t>Medicinal use of </a:t>
            </a:r>
            <a:r>
              <a:rPr lang="en-US" sz="2800" dirty="0" err="1"/>
              <a:t>Sikata</a:t>
            </a:r>
            <a:r>
              <a:rPr lang="en-US" sz="2800" dirty="0"/>
              <a:t> </a:t>
            </a:r>
            <a:r>
              <a:rPr lang="en-US" sz="2800" dirty="0" err="1"/>
              <a:t>varga</a:t>
            </a:r>
            <a:r>
              <a:rPr lang="en-US" sz="2800" dirty="0"/>
              <a:t> starts since Samhita Period. But in the various texts book of medieval period considerable use of </a:t>
            </a:r>
            <a:r>
              <a:rPr lang="en-US" sz="2800" dirty="0" err="1"/>
              <a:t>Sikata</a:t>
            </a:r>
            <a:r>
              <a:rPr lang="en-US" sz="2800" dirty="0"/>
              <a:t> or silicate containing used in treating disease and iatrochemistry. A separate group of </a:t>
            </a:r>
            <a:r>
              <a:rPr lang="en-US" sz="2800" dirty="0" err="1"/>
              <a:t>Sikata</a:t>
            </a:r>
            <a:r>
              <a:rPr lang="en-US" sz="2800" dirty="0"/>
              <a:t> along with group of metals and minerals were found place in classical text of Rasa Shastra. But name and counting of </a:t>
            </a:r>
            <a:r>
              <a:rPr lang="en-US" sz="2800" dirty="0" err="1"/>
              <a:t>Sikata</a:t>
            </a:r>
            <a:r>
              <a:rPr lang="en-US" sz="2800" dirty="0"/>
              <a:t> members are</a:t>
            </a:r>
            <a:r>
              <a:rPr lang="en-IN" sz="2800" dirty="0"/>
              <a:t>varied in all text</a:t>
            </a:r>
            <a:r>
              <a:rPr lang="en-US" sz="2800" dirty="0"/>
              <a:t> </a:t>
            </a:r>
            <a:endParaRPr lang="en-IN" sz="2800" dirty="0"/>
          </a:p>
        </p:txBody>
      </p:sp>
    </p:spTree>
    <p:extLst>
      <p:ext uri="{BB962C8B-B14F-4D97-AF65-F5344CB8AC3E}">
        <p14:creationId xmlns:p14="http://schemas.microsoft.com/office/powerpoint/2010/main" xmlns="" val="25475355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648D908-29F5-49BA-67CB-A35AC64C1EF9}"/>
              </a:ext>
            </a:extLst>
          </p:cNvPr>
          <p:cNvSpPr txBox="1"/>
          <p:nvPr/>
        </p:nvSpPr>
        <p:spPr>
          <a:xfrm>
            <a:off x="457200" y="524577"/>
            <a:ext cx="6553200" cy="584775"/>
          </a:xfrm>
          <a:prstGeom prst="rect">
            <a:avLst/>
          </a:prstGeom>
          <a:noFill/>
        </p:spPr>
        <p:txBody>
          <a:bodyPr wrap="square" rtlCol="0">
            <a:spAutoFit/>
          </a:bodyPr>
          <a:lstStyle/>
          <a:p>
            <a:r>
              <a:rPr lang="en-IN" sz="3200" dirty="0">
                <a:solidFill>
                  <a:srgbClr val="C00000"/>
                </a:solidFill>
                <a:latin typeface="Algerian" panose="04020705040A02060702" pitchFamily="82" charset="0"/>
              </a:rPr>
              <a:t>REFFERENCES -</a:t>
            </a:r>
          </a:p>
        </p:txBody>
      </p:sp>
      <p:sp>
        <p:nvSpPr>
          <p:cNvPr id="3" name="TextBox 2">
            <a:extLst>
              <a:ext uri="{FF2B5EF4-FFF2-40B4-BE49-F238E27FC236}">
                <a16:creationId xmlns:a16="http://schemas.microsoft.com/office/drawing/2014/main" xmlns="" id="{53EE8247-A245-CDD7-8E26-AE14C82E546A}"/>
              </a:ext>
            </a:extLst>
          </p:cNvPr>
          <p:cNvSpPr txBox="1"/>
          <p:nvPr/>
        </p:nvSpPr>
        <p:spPr>
          <a:xfrm>
            <a:off x="304800" y="720566"/>
            <a:ext cx="7239000" cy="5416868"/>
          </a:xfrm>
          <a:prstGeom prst="rect">
            <a:avLst/>
          </a:prstGeom>
          <a:noFill/>
        </p:spPr>
        <p:txBody>
          <a:bodyPr wrap="square" rtlCol="0">
            <a:spAutoFit/>
          </a:bodyPr>
          <a:lstStyle/>
          <a:p>
            <a:endParaRPr lang="en-IN" sz="2000" dirty="0"/>
          </a:p>
          <a:p>
            <a:pPr marL="342900" indent="-342900">
              <a:buFont typeface="Wingdings" panose="05000000000000000000" pitchFamily="2" charset="2"/>
              <a:buChar char="ü"/>
            </a:pPr>
            <a:endParaRPr lang="en-IN" sz="2000" dirty="0"/>
          </a:p>
          <a:p>
            <a:pPr marL="342900" indent="-342900">
              <a:buFont typeface="Wingdings" panose="05000000000000000000" pitchFamily="2" charset="2"/>
              <a:buChar char="ü"/>
            </a:pPr>
            <a:r>
              <a:rPr lang="en-IN" sz="2400" dirty="0"/>
              <a:t>Sharma Sadananda, Rasa </a:t>
            </a:r>
            <a:r>
              <a:rPr lang="en-IN" sz="2400" dirty="0" err="1"/>
              <a:t>Tarangini</a:t>
            </a:r>
            <a:r>
              <a:rPr lang="en-IN" sz="2400" dirty="0"/>
              <a:t>, edited by Shastri </a:t>
            </a:r>
            <a:r>
              <a:rPr lang="en-IN" sz="2400" dirty="0" err="1"/>
              <a:t>Kashinatha</a:t>
            </a:r>
            <a:r>
              <a:rPr lang="en-IN" sz="2400" dirty="0"/>
              <a:t>, 11th ed. Motilal </a:t>
            </a:r>
            <a:r>
              <a:rPr lang="en-IN" sz="2400" dirty="0" err="1"/>
              <a:t>Banarasidas</a:t>
            </a:r>
            <a:r>
              <a:rPr lang="en-IN" sz="2400" dirty="0"/>
              <a:t> Delhi. 11/223–229, (1989). 28. </a:t>
            </a:r>
          </a:p>
          <a:p>
            <a:pPr marL="342900" indent="-342900">
              <a:buFont typeface="Wingdings" panose="05000000000000000000" pitchFamily="2" charset="2"/>
              <a:buChar char="ü"/>
            </a:pPr>
            <a:endParaRPr lang="en-IN" sz="2400" dirty="0"/>
          </a:p>
          <a:p>
            <a:pPr marL="342900" indent="-342900">
              <a:buFont typeface="Wingdings" panose="05000000000000000000" pitchFamily="2" charset="2"/>
              <a:buChar char="ü"/>
            </a:pPr>
            <a:r>
              <a:rPr lang="en-IN" sz="2400" dirty="0" err="1"/>
              <a:t>Trikamji</a:t>
            </a:r>
            <a:r>
              <a:rPr lang="en-IN" sz="2400" dirty="0"/>
              <a:t> </a:t>
            </a:r>
            <a:r>
              <a:rPr lang="en-IN" sz="2400" dirty="0" err="1"/>
              <a:t>Yadavji</a:t>
            </a:r>
            <a:r>
              <a:rPr lang="en-IN" sz="2400" dirty="0"/>
              <a:t> Acharya, </a:t>
            </a:r>
            <a:r>
              <a:rPr lang="en-IN" sz="2400" dirty="0" err="1"/>
              <a:t>Rasamritam</a:t>
            </a:r>
            <a:r>
              <a:rPr lang="en-IN" sz="2400" dirty="0"/>
              <a:t>, trans by Joshi Damodar, 1st edition, </a:t>
            </a:r>
            <a:r>
              <a:rPr lang="en-IN" sz="2400" dirty="0" err="1"/>
              <a:t>chaukhamba</a:t>
            </a:r>
            <a:r>
              <a:rPr lang="en-IN" sz="2400" dirty="0"/>
              <a:t> Sanskrit Bhavana, Varanasi:, page no.-122, (1998)  .</a:t>
            </a:r>
            <a:r>
              <a:rPr lang="es-ES" sz="2400" dirty="0"/>
              <a:t> </a:t>
            </a:r>
          </a:p>
          <a:p>
            <a:pPr marL="342900" indent="-342900">
              <a:buFont typeface="Wingdings" panose="05000000000000000000" pitchFamily="2" charset="2"/>
              <a:buChar char="ü"/>
            </a:pPr>
            <a:endParaRPr lang="es-ES" sz="2400" dirty="0"/>
          </a:p>
          <a:p>
            <a:pPr marL="342900" indent="-342900">
              <a:buFont typeface="Wingdings" panose="05000000000000000000" pitchFamily="2" charset="2"/>
              <a:buChar char="ü"/>
            </a:pPr>
            <a:r>
              <a:rPr lang="es-ES" sz="2400" dirty="0"/>
              <a:t>Mishra </a:t>
            </a:r>
            <a:r>
              <a:rPr lang="es-ES" sz="2400" dirty="0" err="1"/>
              <a:t>Siddhinandan</a:t>
            </a:r>
            <a:r>
              <a:rPr lang="es-ES" sz="2400" dirty="0"/>
              <a:t> -</a:t>
            </a:r>
            <a:r>
              <a:rPr lang="es-ES" sz="2400" dirty="0" err="1"/>
              <a:t>Ayurvediye</a:t>
            </a:r>
            <a:r>
              <a:rPr lang="es-ES" sz="2400" dirty="0"/>
              <a:t> </a:t>
            </a:r>
            <a:r>
              <a:rPr lang="es-ES" sz="2400" dirty="0" err="1"/>
              <a:t>Rasasastra</a:t>
            </a:r>
            <a:r>
              <a:rPr lang="es-ES" sz="2400" dirty="0"/>
              <a:t>, </a:t>
            </a:r>
            <a:r>
              <a:rPr lang="es-ES" sz="2400" dirty="0" err="1"/>
              <a:t>chaukhamba</a:t>
            </a:r>
            <a:r>
              <a:rPr lang="es-ES" sz="2400" dirty="0"/>
              <a:t> </a:t>
            </a:r>
            <a:r>
              <a:rPr lang="es-ES" sz="2400" dirty="0" err="1"/>
              <a:t>orientalia</a:t>
            </a:r>
            <a:r>
              <a:rPr lang="es-ES" sz="2400" dirty="0"/>
              <a:t>, Varanasi, </a:t>
            </a:r>
            <a:r>
              <a:rPr lang="es-ES" sz="2400" dirty="0" err="1"/>
              <a:t>chapter-Sudha</a:t>
            </a:r>
            <a:r>
              <a:rPr lang="es-ES" sz="2400" dirty="0"/>
              <a:t> Varga, p.no.-571, 2007 </a:t>
            </a:r>
            <a:endParaRPr lang="en-IN" sz="2400" dirty="0"/>
          </a:p>
          <a:p>
            <a:pPr marL="342900" indent="-342900">
              <a:buFont typeface="Wingdings" panose="05000000000000000000" pitchFamily="2" charset="2"/>
              <a:buChar char="ü"/>
            </a:pPr>
            <a:endParaRPr lang="en-IN" sz="2400" dirty="0"/>
          </a:p>
          <a:p>
            <a:pPr marL="342900" indent="-342900">
              <a:buFont typeface="Wingdings" panose="05000000000000000000" pitchFamily="2" charset="2"/>
              <a:buChar char="ü"/>
            </a:pPr>
            <a:endParaRPr lang="en-IN" dirty="0"/>
          </a:p>
        </p:txBody>
      </p:sp>
    </p:spTree>
    <p:extLst>
      <p:ext uri="{BB962C8B-B14F-4D97-AF65-F5344CB8AC3E}">
        <p14:creationId xmlns:p14="http://schemas.microsoft.com/office/powerpoint/2010/main" xmlns="" val="42262199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2D8E8CA-6838-9FE2-CC1C-B2BAFDA8F35A}"/>
              </a:ext>
            </a:extLst>
          </p:cNvPr>
          <p:cNvSpPr txBox="1"/>
          <p:nvPr/>
        </p:nvSpPr>
        <p:spPr>
          <a:xfrm>
            <a:off x="381000" y="533400"/>
            <a:ext cx="8153400" cy="6186309"/>
          </a:xfrm>
          <a:prstGeom prst="rect">
            <a:avLst/>
          </a:prstGeom>
          <a:noFill/>
        </p:spPr>
        <p:txBody>
          <a:bodyPr wrap="square" rtlCol="0">
            <a:spAutoFit/>
          </a:bodyPr>
          <a:lstStyle/>
          <a:p>
            <a:pPr marL="285750" indent="-285750">
              <a:buFont typeface="Wingdings" panose="05000000000000000000" pitchFamily="2" charset="2"/>
              <a:buChar char="ü"/>
            </a:pPr>
            <a:r>
              <a:rPr lang="en-IN" sz="2400" dirty="0"/>
              <a:t>Reddy KRC, The text book of </a:t>
            </a:r>
            <a:r>
              <a:rPr lang="en-IN" sz="2400" dirty="0" err="1"/>
              <a:t>Rasashastra</a:t>
            </a:r>
            <a:r>
              <a:rPr lang="en-IN" sz="2400" dirty="0"/>
              <a:t>, 1edtion, Varanasi, </a:t>
            </a:r>
            <a:r>
              <a:rPr lang="en-IN" sz="2400" dirty="0" err="1"/>
              <a:t>Chaukhamba</a:t>
            </a:r>
            <a:r>
              <a:rPr lang="en-IN" sz="2400" dirty="0"/>
              <a:t> Sanskrit Bhavan, 2007, P522- 24</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.Pandey Z. G. A </a:t>
            </a:r>
            <a:r>
              <a:rPr lang="en-IN" sz="2400" dirty="0" err="1"/>
              <a:t>pharmaco</a:t>
            </a:r>
            <a:r>
              <a:rPr lang="en-IN" sz="2400" dirty="0"/>
              <a:t>–clinical study of </a:t>
            </a:r>
            <a:r>
              <a:rPr lang="en-IN" sz="2400" dirty="0" err="1"/>
              <a:t>Shankha</a:t>
            </a:r>
            <a:r>
              <a:rPr lang="en-IN" sz="2400" dirty="0"/>
              <a:t> Bhasma alone and </a:t>
            </a:r>
            <a:r>
              <a:rPr lang="en-IN" sz="2400" dirty="0" err="1"/>
              <a:t>Shankha</a:t>
            </a:r>
            <a:r>
              <a:rPr lang="en-IN" sz="2400" dirty="0"/>
              <a:t> Bhasma along with </a:t>
            </a:r>
            <a:r>
              <a:rPr lang="en-IN" sz="2400" dirty="0" err="1"/>
              <a:t>Amalaki</a:t>
            </a:r>
            <a:r>
              <a:rPr lang="en-IN" sz="2400" dirty="0"/>
              <a:t> </a:t>
            </a:r>
            <a:r>
              <a:rPr lang="en-IN" sz="2400" dirty="0" err="1"/>
              <a:t>Churna</a:t>
            </a:r>
            <a:r>
              <a:rPr lang="en-IN" sz="2400" dirty="0"/>
              <a:t> in the management of Amla Pitta, Post Graduate dissertation, IPGT and RA, Gujarat </a:t>
            </a:r>
            <a:r>
              <a:rPr lang="en-IN" sz="2400" dirty="0" err="1"/>
              <a:t>Ayurved</a:t>
            </a:r>
            <a:r>
              <a:rPr lang="en-IN" sz="2400" dirty="0"/>
              <a:t> University, Jamnagar (2000).</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.Murty K.R. </a:t>
            </a:r>
            <a:r>
              <a:rPr lang="en-IN" sz="2400" dirty="0" err="1"/>
              <a:t>Srikanta</a:t>
            </a:r>
            <a:r>
              <a:rPr lang="en-IN" sz="2400" dirty="0"/>
              <a:t>, Editor </a:t>
            </a:r>
            <a:r>
              <a:rPr lang="en-IN" sz="2400" dirty="0" err="1"/>
              <a:t>Sarangdhara</a:t>
            </a:r>
            <a:r>
              <a:rPr lang="en-IN" sz="2400" dirty="0"/>
              <a:t> Samhita by </a:t>
            </a:r>
            <a:r>
              <a:rPr lang="en-IN" sz="2400" dirty="0" err="1"/>
              <a:t>Sarangdhara</a:t>
            </a:r>
            <a:r>
              <a:rPr lang="en-IN" sz="2400" dirty="0"/>
              <a:t>, </a:t>
            </a:r>
            <a:r>
              <a:rPr lang="en-IN" sz="2400" dirty="0" err="1"/>
              <a:t>Chaukhamba</a:t>
            </a:r>
            <a:r>
              <a:rPr lang="en-IN" sz="2400" dirty="0"/>
              <a:t> Orientalia: 2010, P266-67.</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 Murty K.R. </a:t>
            </a:r>
            <a:r>
              <a:rPr lang="en-IN" sz="2400" dirty="0" err="1"/>
              <a:t>Srikanta</a:t>
            </a:r>
            <a:r>
              <a:rPr lang="en-IN" sz="2400" dirty="0"/>
              <a:t>, Editor </a:t>
            </a:r>
            <a:r>
              <a:rPr lang="en-IN" sz="2400" dirty="0" err="1"/>
              <a:t>Sarangdhara</a:t>
            </a:r>
            <a:r>
              <a:rPr lang="en-IN" sz="2400" dirty="0"/>
              <a:t> Samhita by </a:t>
            </a:r>
            <a:r>
              <a:rPr lang="en-IN" sz="2400" dirty="0" err="1"/>
              <a:t>Sarangdhara</a:t>
            </a:r>
            <a:r>
              <a:rPr lang="en-IN" sz="2400" dirty="0"/>
              <a:t>, </a:t>
            </a:r>
            <a:r>
              <a:rPr lang="en-IN" sz="2400" dirty="0" err="1"/>
              <a:t>Chaukhamba</a:t>
            </a:r>
            <a:r>
              <a:rPr lang="en-IN" sz="2400" dirty="0"/>
              <a:t> Orientalia: 2010, P251</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p:txBody>
      </p:sp>
    </p:spTree>
    <p:extLst>
      <p:ext uri="{BB962C8B-B14F-4D97-AF65-F5344CB8AC3E}">
        <p14:creationId xmlns:p14="http://schemas.microsoft.com/office/powerpoint/2010/main" xmlns="" val="462622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CB315E-F4DC-6CC8-23BC-88A3E951E657}"/>
              </a:ext>
            </a:extLst>
          </p:cNvPr>
          <p:cNvSpPr txBox="1"/>
          <p:nvPr/>
        </p:nvSpPr>
        <p:spPr>
          <a:xfrm>
            <a:off x="18448" y="228600"/>
            <a:ext cx="8458200" cy="9233297"/>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Ravindra </a:t>
            </a:r>
            <a:r>
              <a:rPr lang="en-US" sz="2400" dirty="0" err="1"/>
              <a:t>angadi</a:t>
            </a:r>
            <a:r>
              <a:rPr lang="en-US" sz="2400" dirty="0"/>
              <a:t>, 1st edition, the text book of rasa shastra, </a:t>
            </a:r>
            <a:r>
              <a:rPr lang="en-US" sz="2400" dirty="0" err="1"/>
              <a:t>chaukhambha</a:t>
            </a:r>
            <a:r>
              <a:rPr lang="en-US" sz="2400" dirty="0"/>
              <a:t> </a:t>
            </a:r>
            <a:r>
              <a:rPr lang="en-US" sz="2400" dirty="0" err="1"/>
              <a:t>praksahan</a:t>
            </a:r>
            <a:r>
              <a:rPr lang="en-US" sz="2400" dirty="0"/>
              <a:t>, 2016; page no. 364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IN" sz="2400" dirty="0" err="1"/>
              <a:t>Trikamji</a:t>
            </a:r>
            <a:r>
              <a:rPr lang="en-IN" sz="2400" dirty="0"/>
              <a:t> </a:t>
            </a:r>
            <a:r>
              <a:rPr lang="en-IN" sz="2400" dirty="0" err="1"/>
              <a:t>Yadavji</a:t>
            </a:r>
            <a:r>
              <a:rPr lang="en-IN" sz="2400" dirty="0"/>
              <a:t> Acharya, </a:t>
            </a:r>
            <a:r>
              <a:rPr lang="en-IN" sz="2400" dirty="0" err="1"/>
              <a:t>Rasamritam</a:t>
            </a:r>
            <a:r>
              <a:rPr lang="en-IN" sz="2400" dirty="0"/>
              <a:t>, trans by Joshi Damodar, 1st edition, </a:t>
            </a:r>
            <a:r>
              <a:rPr lang="en-IN" sz="2400" dirty="0" err="1"/>
              <a:t>chaukhamba</a:t>
            </a:r>
            <a:r>
              <a:rPr lang="en-IN" sz="2400" dirty="0"/>
              <a:t> Sanskrit Bhavana, Varanasi:, page no.-119, (1998) </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Sharma, S. (2014). Editor, (Reprint 8th ed.). </a:t>
            </a:r>
            <a:r>
              <a:rPr lang="en-IN" sz="2400" dirty="0" err="1"/>
              <a:t>Rasatrangni</a:t>
            </a:r>
            <a:r>
              <a:rPr lang="en-IN" sz="2400" dirty="0"/>
              <a:t>, Chapter 11, Verse 234-236. Varanasi: Motilal </a:t>
            </a:r>
            <a:r>
              <a:rPr lang="en-IN" sz="2400" dirty="0" err="1"/>
              <a:t>bnarashi</a:t>
            </a:r>
            <a:r>
              <a:rPr lang="en-IN" sz="2400" dirty="0"/>
              <a:t> </a:t>
            </a:r>
            <a:r>
              <a:rPr lang="en-IN" sz="2400" dirty="0" err="1"/>
              <a:t>dasa</a:t>
            </a:r>
            <a:r>
              <a:rPr lang="en-IN" sz="2400" dirty="0"/>
              <a:t>, 282-283.</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 </a:t>
            </a:r>
            <a:r>
              <a:rPr lang="en-IN" sz="2400" dirty="0" err="1"/>
              <a:t>Shawami</a:t>
            </a:r>
            <a:r>
              <a:rPr lang="en-IN" sz="2400" dirty="0"/>
              <a:t>, B., Rasa, D., Sudha, D. </a:t>
            </a:r>
            <a:r>
              <a:rPr lang="en-IN" sz="2400" dirty="0" err="1"/>
              <a:t>Vigyaniya</a:t>
            </a:r>
            <a:r>
              <a:rPr lang="en-IN" sz="2400" dirty="0"/>
              <a:t>: Chapter 9, Rohtak: </a:t>
            </a:r>
            <a:r>
              <a:rPr lang="en-IN" sz="2400" dirty="0" err="1"/>
              <a:t>Naath</a:t>
            </a:r>
            <a:r>
              <a:rPr lang="en-IN" sz="2400" dirty="0"/>
              <a:t> </a:t>
            </a:r>
            <a:r>
              <a:rPr lang="en-IN" sz="2400" dirty="0" err="1"/>
              <a:t>Pustak</a:t>
            </a:r>
            <a:r>
              <a:rPr lang="en-IN" sz="2400" dirty="0"/>
              <a:t> </a:t>
            </a:r>
            <a:r>
              <a:rPr lang="en-IN" sz="2400" dirty="0" err="1"/>
              <a:t>Bhandaar</a:t>
            </a:r>
            <a:r>
              <a:rPr lang="en-IN" sz="2400" dirty="0"/>
              <a:t>, 343 </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r>
              <a:rPr lang="en-IN" sz="2400" dirty="0"/>
              <a:t>Jha, C.B., editor, (Reprint ed.). (2010). </a:t>
            </a:r>
            <a:r>
              <a:rPr lang="en-IN" sz="2400" dirty="0" err="1"/>
              <a:t>Ayurvediya</a:t>
            </a:r>
            <a:r>
              <a:rPr lang="en-IN" sz="2400" dirty="0"/>
              <a:t> </a:t>
            </a:r>
            <a:r>
              <a:rPr lang="en-IN" sz="2400" dirty="0" err="1"/>
              <a:t>Rasashastra</a:t>
            </a:r>
            <a:r>
              <a:rPr lang="en-IN" sz="2400" dirty="0"/>
              <a:t>, Chapter 9, Varanasi: </a:t>
            </a:r>
            <a:r>
              <a:rPr lang="en-IN" sz="2400" dirty="0" err="1"/>
              <a:t>Chaukhambha</a:t>
            </a:r>
            <a:r>
              <a:rPr lang="en-IN" sz="2400" dirty="0"/>
              <a:t> </a:t>
            </a:r>
            <a:r>
              <a:rPr lang="en-IN" sz="2400" dirty="0" err="1"/>
              <a:t>Subharti</a:t>
            </a:r>
            <a:r>
              <a:rPr lang="en-IN" sz="2400" dirty="0"/>
              <a:t> Prakashan, 447.</a:t>
            </a:r>
          </a:p>
          <a:p>
            <a:pPr marL="285750" indent="-285750">
              <a:buFont typeface="Wingdings" panose="05000000000000000000" pitchFamily="2" charset="2"/>
              <a:buChar char="ü"/>
            </a:pPr>
            <a:endParaRPr lang="en-IN" sz="2400"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IN"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IN" dirty="0"/>
          </a:p>
        </p:txBody>
      </p:sp>
    </p:spTree>
    <p:extLst>
      <p:ext uri="{BB962C8B-B14F-4D97-AF65-F5344CB8AC3E}">
        <p14:creationId xmlns:p14="http://schemas.microsoft.com/office/powerpoint/2010/main" xmlns="" val="11231291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C4041EB-7971-548C-EA6E-555D86F1E22F}"/>
              </a:ext>
            </a:extLst>
          </p:cNvPr>
          <p:cNvSpPr txBox="1"/>
          <p:nvPr/>
        </p:nvSpPr>
        <p:spPr>
          <a:xfrm>
            <a:off x="152400" y="381000"/>
            <a:ext cx="8839200" cy="6186309"/>
          </a:xfrm>
          <a:prstGeom prst="rect">
            <a:avLst/>
          </a:prstGeom>
          <a:noFill/>
        </p:spPr>
        <p:txBody>
          <a:bodyPr wrap="square" rtlCol="0">
            <a:spAutoFit/>
          </a:bodyPr>
          <a:lstStyle/>
          <a:p>
            <a:r>
              <a:rPr lang="en-IN" dirty="0" err="1"/>
              <a:t>Loevenhart</a:t>
            </a:r>
            <a:r>
              <a:rPr lang="en-IN" dirty="0"/>
              <a:t>, S. and Crandall L. A. Calcium Carbonate in Treatment of Gastric Hyperacidity Syndrome and In Gastric and Duodenal Ulcer; JAMA; 88(20):1557–1559. (1927)  </a:t>
            </a:r>
          </a:p>
          <a:p>
            <a:endParaRPr lang="en-IN" dirty="0"/>
          </a:p>
          <a:p>
            <a:r>
              <a:rPr lang="en-IN" dirty="0" err="1"/>
              <a:t>Meletis</a:t>
            </a:r>
            <a:r>
              <a:rPr lang="en-IN" dirty="0"/>
              <a:t> Chris D., </a:t>
            </a:r>
            <a:r>
              <a:rPr lang="en-IN" dirty="0" err="1"/>
              <a:t>Zabreskie</a:t>
            </a:r>
            <a:r>
              <a:rPr lang="en-IN" dirty="0"/>
              <a:t> </a:t>
            </a:r>
            <a:r>
              <a:rPr lang="en-IN" dirty="0" err="1"/>
              <a:t>Nieske</a:t>
            </a:r>
            <a:r>
              <a:rPr lang="en-IN" dirty="0"/>
              <a:t>, and Rountree Robert Clinical Natural Medicine Handbook. Mary Ann Liebert, Inc.publishersp.213 Available </a:t>
            </a:r>
            <a:r>
              <a:rPr lang="en-IN" dirty="0" err="1"/>
              <a:t>Onlinehttp</a:t>
            </a:r>
            <a:r>
              <a:rPr lang="en-IN" dirty="0"/>
              <a:t>: //www.liebertpub.com/dcontent/files/samplechapter s/ </a:t>
            </a:r>
            <a:r>
              <a:rPr lang="en-IN" dirty="0" err="1"/>
              <a:t>Sample_Clinical</a:t>
            </a:r>
            <a:r>
              <a:rPr lang="en-IN" dirty="0"/>
              <a:t> Natural Medicine Handbook.pdf (2008)</a:t>
            </a:r>
          </a:p>
          <a:p>
            <a:r>
              <a:rPr lang="en-IN" dirty="0"/>
              <a:t> </a:t>
            </a:r>
          </a:p>
          <a:p>
            <a:r>
              <a:rPr lang="en-IN" dirty="0"/>
              <a:t> Akhter </a:t>
            </a:r>
            <a:r>
              <a:rPr lang="en-IN" dirty="0" err="1"/>
              <a:t>Mymoona</a:t>
            </a:r>
            <a:r>
              <a:rPr lang="en-IN" dirty="0"/>
              <a:t>, Gastrointestinal Agents, Available Online. http://nsdl.niscair.res.in/bitstream/12345689/707/1/revised+Gastrointestinal+agents.pdf. (2007) </a:t>
            </a:r>
          </a:p>
          <a:p>
            <a:endParaRPr lang="en-IN" dirty="0"/>
          </a:p>
          <a:p>
            <a:r>
              <a:rPr lang="en-IN" dirty="0"/>
              <a:t> </a:t>
            </a:r>
            <a:r>
              <a:rPr lang="en-IN" dirty="0" err="1"/>
              <a:t>Piste</a:t>
            </a:r>
            <a:r>
              <a:rPr lang="en-IN" dirty="0"/>
              <a:t> </a:t>
            </a:r>
            <a:r>
              <a:rPr lang="en-IN" dirty="0" err="1"/>
              <a:t>Pravina</a:t>
            </a:r>
            <a:r>
              <a:rPr lang="en-IN" dirty="0"/>
              <a:t>, </a:t>
            </a:r>
            <a:r>
              <a:rPr lang="en-IN" dirty="0" err="1"/>
              <a:t>Didwagh</a:t>
            </a:r>
            <a:r>
              <a:rPr lang="en-IN" dirty="0"/>
              <a:t> </a:t>
            </a:r>
            <a:r>
              <a:rPr lang="en-IN" dirty="0" err="1"/>
              <a:t>Sayaji</a:t>
            </a:r>
            <a:r>
              <a:rPr lang="en-IN" dirty="0"/>
              <a:t> and </a:t>
            </a:r>
            <a:r>
              <a:rPr lang="en-IN" dirty="0" err="1"/>
              <a:t>Mokashi</a:t>
            </a:r>
            <a:r>
              <a:rPr lang="en-IN" dirty="0"/>
              <a:t> Avinash, Calcium and its Role in Human Body. International Journal of Research in Pharmaceutical and Biomedical Sciences; 4 (2):659– 668. (2013) </a:t>
            </a:r>
          </a:p>
          <a:p>
            <a:endParaRPr lang="en-IN" dirty="0"/>
          </a:p>
          <a:p>
            <a:r>
              <a:rPr lang="en-IN" dirty="0"/>
              <a:t>Dubey N, Mehta RS, Saluja AK, Jain DK, Antiulcer activity of a traditional pearl preparation: Mukta Bhasma, RJPT, 2:287-90.(2009) </a:t>
            </a:r>
          </a:p>
          <a:p>
            <a:endParaRPr lang="en-IN" dirty="0"/>
          </a:p>
          <a:p>
            <a:r>
              <a:rPr lang="en-IN" dirty="0"/>
              <a:t> Chauhan Omi, </a:t>
            </a:r>
            <a:r>
              <a:rPr lang="en-IN" dirty="0" err="1"/>
              <a:t>Ghelot</a:t>
            </a:r>
            <a:r>
              <a:rPr lang="en-IN" dirty="0"/>
              <a:t> A, Rathore R, Chaudhary R, Anti peptic ulcer activity of </a:t>
            </a:r>
            <a:r>
              <a:rPr lang="en-IN" dirty="0" err="1"/>
              <a:t>MuktaShukti</a:t>
            </a:r>
            <a:r>
              <a:rPr lang="en-IN" dirty="0"/>
              <a:t> Bhasma, Pak J Physio, 6:20-31.(2010)</a:t>
            </a:r>
          </a:p>
        </p:txBody>
      </p:sp>
    </p:spTree>
    <p:extLst>
      <p:ext uri="{BB962C8B-B14F-4D97-AF65-F5344CB8AC3E}">
        <p14:creationId xmlns:p14="http://schemas.microsoft.com/office/powerpoint/2010/main" xmlns="" val="1322271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E31029F-7128-786B-8629-D170B0EA6591}"/>
              </a:ext>
            </a:extLst>
          </p:cNvPr>
          <p:cNvSpPr txBox="1"/>
          <p:nvPr/>
        </p:nvSpPr>
        <p:spPr>
          <a:xfrm>
            <a:off x="76200" y="76200"/>
            <a:ext cx="8077200" cy="5909310"/>
          </a:xfrm>
          <a:prstGeom prst="rect">
            <a:avLst/>
          </a:prstGeom>
          <a:noFill/>
        </p:spPr>
        <p:txBody>
          <a:bodyPr wrap="square" rtlCol="0">
            <a:spAutoFit/>
          </a:bodyPr>
          <a:lstStyle/>
          <a:p>
            <a:r>
              <a:rPr lang="en-IN" dirty="0"/>
              <a:t>An International Journal of Research in AYUSH and Allied Systems</a:t>
            </a:r>
          </a:p>
          <a:p>
            <a:endParaRPr lang="en-IN" dirty="0"/>
          </a:p>
          <a:p>
            <a:r>
              <a:rPr lang="en-IN" dirty="0"/>
              <a:t> AYUSHDHARA | March - April 2016 | Vol 3 | Issue 2 602 </a:t>
            </a:r>
          </a:p>
          <a:p>
            <a:endParaRPr lang="en-IN" dirty="0"/>
          </a:p>
          <a:p>
            <a:endParaRPr lang="en-IN" dirty="0"/>
          </a:p>
          <a:p>
            <a:r>
              <a:rPr lang="en-IN" dirty="0"/>
              <a:t>A THERAPEUTIC APPROACH OF SUDHA VARGA DRAVYA WORK STATUS RELEASE  TO GASTROINTESTINAL DISORDER</a:t>
            </a:r>
          </a:p>
          <a:p>
            <a:endParaRPr lang="en-IN" dirty="0"/>
          </a:p>
          <a:p>
            <a:r>
              <a:rPr lang="en-IN" dirty="0"/>
              <a:t> Vivek Thakur  * P.G. Scholar, Professor, Department of Rasa Shastra &amp; </a:t>
            </a:r>
            <a:r>
              <a:rPr lang="en-IN" dirty="0" err="1"/>
              <a:t>Bhaishjya</a:t>
            </a:r>
            <a:r>
              <a:rPr lang="en-IN" dirty="0"/>
              <a:t> Kalpana, Uttarakhand Ayurveda University, Gurukul Campus, Haridwar, </a:t>
            </a:r>
            <a:r>
              <a:rPr lang="en-IN" dirty="0" err="1"/>
              <a:t>Uttarakhanda</a:t>
            </a:r>
            <a:r>
              <a:rPr lang="en-IN" dirty="0"/>
              <a:t>, India.</a:t>
            </a:r>
          </a:p>
          <a:p>
            <a:endParaRPr lang="en-IN" dirty="0"/>
          </a:p>
          <a:p>
            <a:r>
              <a:rPr lang="en-IN" dirty="0"/>
              <a:t> Ph.D. Scholar, Department of Dravya Guna </a:t>
            </a:r>
            <a:r>
              <a:rPr lang="en-IN" dirty="0" err="1"/>
              <a:t>Vigyana</a:t>
            </a:r>
            <a:r>
              <a:rPr lang="en-IN" dirty="0"/>
              <a:t>, Faculty of Ayurveda, I.M.S, B.H.U, Varanasi, India.</a:t>
            </a:r>
          </a:p>
          <a:p>
            <a:endParaRPr lang="en-IN" dirty="0"/>
          </a:p>
          <a:p>
            <a:r>
              <a:rPr lang="en-IN" dirty="0"/>
              <a:t>Critical review on Sudha </a:t>
            </a:r>
            <a:r>
              <a:rPr lang="en-IN" dirty="0" err="1"/>
              <a:t>varga</a:t>
            </a:r>
            <a:r>
              <a:rPr lang="en-IN" dirty="0"/>
              <a:t> and its therapeutics use – Deepak </a:t>
            </a:r>
            <a:r>
              <a:rPr lang="en-IN" dirty="0" err="1"/>
              <a:t>kumar</a:t>
            </a:r>
            <a:r>
              <a:rPr lang="en-IN" dirty="0"/>
              <a:t> Tiwari M.J.P. </a:t>
            </a:r>
            <a:r>
              <a:rPr lang="en-IN" dirty="0" err="1"/>
              <a:t>Rohailkhand</a:t>
            </a:r>
            <a:r>
              <a:rPr lang="en-IN" dirty="0"/>
              <a:t> University </a:t>
            </a:r>
          </a:p>
          <a:p>
            <a:endParaRPr lang="en-IN" dirty="0"/>
          </a:p>
          <a:p>
            <a:r>
              <a:rPr lang="en-IN" dirty="0" err="1"/>
              <a:t>Sikta</a:t>
            </a:r>
            <a:r>
              <a:rPr lang="en-IN" dirty="0"/>
              <a:t> </a:t>
            </a:r>
            <a:r>
              <a:rPr lang="en-IN" dirty="0" err="1"/>
              <a:t>varga</a:t>
            </a:r>
            <a:r>
              <a:rPr lang="en-IN" dirty="0"/>
              <a:t> (silicate containing compound ) in ayurvedic medicine </a:t>
            </a:r>
          </a:p>
          <a:p>
            <a:r>
              <a:rPr lang="en-IN" dirty="0"/>
              <a:t>Article – January  2021</a:t>
            </a:r>
          </a:p>
          <a:p>
            <a:r>
              <a:rPr lang="en-IN" dirty="0" err="1"/>
              <a:t>Yadevendra</a:t>
            </a:r>
            <a:r>
              <a:rPr lang="en-IN" dirty="0"/>
              <a:t> Yadav </a:t>
            </a:r>
            <a:r>
              <a:rPr lang="en-IN" dirty="0" err="1"/>
              <a:t>Uttrakhand</a:t>
            </a:r>
            <a:r>
              <a:rPr lang="en-IN" dirty="0"/>
              <a:t> </a:t>
            </a:r>
            <a:r>
              <a:rPr lang="en-IN" dirty="0" err="1"/>
              <a:t>Ayurved</a:t>
            </a:r>
            <a:r>
              <a:rPr lang="en-IN" dirty="0"/>
              <a:t> University , Dehradun</a:t>
            </a:r>
          </a:p>
        </p:txBody>
      </p:sp>
    </p:spTree>
    <p:extLst>
      <p:ext uri="{BB962C8B-B14F-4D97-AF65-F5344CB8AC3E}">
        <p14:creationId xmlns:p14="http://schemas.microsoft.com/office/powerpoint/2010/main" xmlns="" val="1391825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350871-90EF-F923-8560-DAB0A3F022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9254" y="20850"/>
            <a:ext cx="4552749" cy="3048000"/>
          </a:xfrm>
          <a:prstGeom prst="rect">
            <a:avLst/>
          </a:prstGeom>
        </p:spPr>
      </p:pic>
      <p:pic>
        <p:nvPicPr>
          <p:cNvPr id="5" name="Picture 4">
            <a:extLst>
              <a:ext uri="{FF2B5EF4-FFF2-40B4-BE49-F238E27FC236}">
                <a16:creationId xmlns:a16="http://schemas.microsoft.com/office/drawing/2014/main" xmlns="" id="{99B97F04-F957-0CA5-51C1-1BC38498B93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4495800" y="20852"/>
            <a:ext cx="4552749" cy="3046397"/>
          </a:xfrm>
          <a:prstGeom prst="rect">
            <a:avLst/>
          </a:prstGeom>
        </p:spPr>
      </p:pic>
      <p:pic>
        <p:nvPicPr>
          <p:cNvPr id="7" name="Picture 6">
            <a:extLst>
              <a:ext uri="{FF2B5EF4-FFF2-40B4-BE49-F238E27FC236}">
                <a16:creationId xmlns:a16="http://schemas.microsoft.com/office/drawing/2014/main" xmlns="" id="{6A5C84F2-9DE7-6B9E-5C4A-A8E470F487C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6200000">
            <a:off x="201931" y="2907833"/>
            <a:ext cx="4187393" cy="4552747"/>
          </a:xfrm>
          <a:prstGeom prst="rect">
            <a:avLst/>
          </a:prstGeom>
        </p:spPr>
      </p:pic>
      <p:pic>
        <p:nvPicPr>
          <p:cNvPr id="9" name="Picture 8">
            <a:extLst>
              <a:ext uri="{FF2B5EF4-FFF2-40B4-BE49-F238E27FC236}">
                <a16:creationId xmlns:a16="http://schemas.microsoft.com/office/drawing/2014/main" xmlns="" id="{AB44392A-8502-F2E7-78D2-0C4E2A9F53F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4591253" y="3067250"/>
            <a:ext cx="4521464" cy="3790749"/>
          </a:xfrm>
          <a:prstGeom prst="rect">
            <a:avLst/>
          </a:prstGeom>
        </p:spPr>
      </p:pic>
      <p:sp>
        <p:nvSpPr>
          <p:cNvPr id="4" name="TextBox 3">
            <a:extLst>
              <a:ext uri="{FF2B5EF4-FFF2-40B4-BE49-F238E27FC236}">
                <a16:creationId xmlns:a16="http://schemas.microsoft.com/office/drawing/2014/main" xmlns="" id="{F373E547-2855-C09C-7F51-A6C000F27CEF}"/>
              </a:ext>
            </a:extLst>
          </p:cNvPr>
          <p:cNvSpPr txBox="1"/>
          <p:nvPr/>
        </p:nvSpPr>
        <p:spPr>
          <a:xfrm flipH="1">
            <a:off x="896882" y="2590800"/>
            <a:ext cx="2634669" cy="369332"/>
          </a:xfrm>
          <a:prstGeom prst="rect">
            <a:avLst/>
          </a:prstGeom>
          <a:noFill/>
        </p:spPr>
        <p:txBody>
          <a:bodyPr wrap="square" rtlCol="0">
            <a:spAutoFit/>
          </a:bodyPr>
          <a:lstStyle/>
          <a:p>
            <a:r>
              <a:rPr lang="en-IN" dirty="0" err="1"/>
              <a:t>mrigshiringa</a:t>
            </a:r>
            <a:endParaRPr lang="en-IN" dirty="0"/>
          </a:p>
        </p:txBody>
      </p:sp>
      <p:sp>
        <p:nvSpPr>
          <p:cNvPr id="6" name="TextBox 5">
            <a:extLst>
              <a:ext uri="{FF2B5EF4-FFF2-40B4-BE49-F238E27FC236}">
                <a16:creationId xmlns:a16="http://schemas.microsoft.com/office/drawing/2014/main" xmlns="" id="{4A1B8F58-105A-D5EC-5D36-65FC528AD047}"/>
              </a:ext>
            </a:extLst>
          </p:cNvPr>
          <p:cNvSpPr txBox="1"/>
          <p:nvPr/>
        </p:nvSpPr>
        <p:spPr>
          <a:xfrm>
            <a:off x="5279457" y="2544280"/>
            <a:ext cx="3048000" cy="369332"/>
          </a:xfrm>
          <a:prstGeom prst="rect">
            <a:avLst/>
          </a:prstGeom>
          <a:noFill/>
        </p:spPr>
        <p:txBody>
          <a:bodyPr wrap="square" rtlCol="0">
            <a:spAutoFit/>
          </a:bodyPr>
          <a:lstStyle/>
          <a:p>
            <a:r>
              <a:rPr lang="en-IN" dirty="0" err="1"/>
              <a:t>nagpashan</a:t>
            </a:r>
            <a:endParaRPr lang="en-IN" dirty="0"/>
          </a:p>
        </p:txBody>
      </p:sp>
      <p:sp>
        <p:nvSpPr>
          <p:cNvPr id="8" name="TextBox 7">
            <a:extLst>
              <a:ext uri="{FF2B5EF4-FFF2-40B4-BE49-F238E27FC236}">
                <a16:creationId xmlns:a16="http://schemas.microsoft.com/office/drawing/2014/main" xmlns="" id="{74DC2384-D349-6FB1-02AE-BF8F857C3307}"/>
              </a:ext>
            </a:extLst>
          </p:cNvPr>
          <p:cNvSpPr txBox="1"/>
          <p:nvPr/>
        </p:nvSpPr>
        <p:spPr>
          <a:xfrm>
            <a:off x="381000" y="6248400"/>
            <a:ext cx="2286000" cy="369332"/>
          </a:xfrm>
          <a:prstGeom prst="rect">
            <a:avLst/>
          </a:prstGeom>
          <a:noFill/>
        </p:spPr>
        <p:txBody>
          <a:bodyPr wrap="square" rtlCol="0">
            <a:spAutoFit/>
          </a:bodyPr>
          <a:lstStyle/>
          <a:p>
            <a:r>
              <a:rPr lang="en-IN" dirty="0" err="1"/>
              <a:t>shankha</a:t>
            </a:r>
            <a:endParaRPr lang="en-IN" dirty="0"/>
          </a:p>
        </p:txBody>
      </p:sp>
      <p:sp>
        <p:nvSpPr>
          <p:cNvPr id="10" name="TextBox 9">
            <a:extLst>
              <a:ext uri="{FF2B5EF4-FFF2-40B4-BE49-F238E27FC236}">
                <a16:creationId xmlns:a16="http://schemas.microsoft.com/office/drawing/2014/main" xmlns="" id="{E186E6B7-03CB-F724-0B47-02C22DD17859}"/>
              </a:ext>
            </a:extLst>
          </p:cNvPr>
          <p:cNvSpPr txBox="1"/>
          <p:nvPr/>
        </p:nvSpPr>
        <p:spPr>
          <a:xfrm>
            <a:off x="5029200" y="6324600"/>
            <a:ext cx="2438400" cy="381000"/>
          </a:xfrm>
          <a:prstGeom prst="rect">
            <a:avLst/>
          </a:prstGeom>
          <a:noFill/>
        </p:spPr>
        <p:txBody>
          <a:bodyPr wrap="square" rtlCol="0">
            <a:spAutoFit/>
          </a:bodyPr>
          <a:lstStyle/>
          <a:p>
            <a:r>
              <a:rPr lang="en-IN" dirty="0" err="1"/>
              <a:t>shukti</a:t>
            </a:r>
            <a:endParaRPr lang="en-IN" dirty="0"/>
          </a:p>
        </p:txBody>
      </p:sp>
    </p:spTree>
    <p:extLst>
      <p:ext uri="{BB962C8B-B14F-4D97-AF65-F5344CB8AC3E}">
        <p14:creationId xmlns:p14="http://schemas.microsoft.com/office/powerpoint/2010/main" xmlns="" val="29998965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4927A88-2EB7-D6E7-D331-529C6D10938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472442" y="-446774"/>
            <a:ext cx="3408145" cy="4343402"/>
          </a:xfrm>
          <a:prstGeom prst="rect">
            <a:avLst/>
          </a:prstGeom>
        </p:spPr>
      </p:pic>
      <p:pic>
        <p:nvPicPr>
          <p:cNvPr id="5" name="Picture 4">
            <a:extLst>
              <a:ext uri="{FF2B5EF4-FFF2-40B4-BE49-F238E27FC236}">
                <a16:creationId xmlns:a16="http://schemas.microsoft.com/office/drawing/2014/main" xmlns="" id="{2225AD7C-38CE-6143-306E-C6AA98051C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4348216" y="20854"/>
            <a:ext cx="4790971" cy="3408146"/>
          </a:xfrm>
          <a:prstGeom prst="rect">
            <a:avLst/>
          </a:prstGeom>
        </p:spPr>
      </p:pic>
      <p:pic>
        <p:nvPicPr>
          <p:cNvPr id="7" name="Picture 6">
            <a:extLst>
              <a:ext uri="{FF2B5EF4-FFF2-40B4-BE49-F238E27FC236}">
                <a16:creationId xmlns:a16="http://schemas.microsoft.com/office/drawing/2014/main" xmlns="" id="{D9B08243-D564-91A5-D825-597515318E9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0" y="3428999"/>
            <a:ext cx="4343404" cy="3824439"/>
          </a:xfrm>
          <a:prstGeom prst="rect">
            <a:avLst/>
          </a:prstGeom>
        </p:spPr>
      </p:pic>
      <p:pic>
        <p:nvPicPr>
          <p:cNvPr id="9" name="Picture 8">
            <a:extLst>
              <a:ext uri="{FF2B5EF4-FFF2-40B4-BE49-F238E27FC236}">
                <a16:creationId xmlns:a16="http://schemas.microsoft.com/office/drawing/2014/main" xmlns="" id="{0F137248-EE43-511C-9695-3736F5DE29A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a:off x="4348214" y="3414557"/>
            <a:ext cx="4783751" cy="3443442"/>
          </a:xfrm>
          <a:prstGeom prst="rect">
            <a:avLst/>
          </a:prstGeom>
        </p:spPr>
      </p:pic>
      <p:sp>
        <p:nvSpPr>
          <p:cNvPr id="2" name="TextBox 1">
            <a:extLst>
              <a:ext uri="{FF2B5EF4-FFF2-40B4-BE49-F238E27FC236}">
                <a16:creationId xmlns:a16="http://schemas.microsoft.com/office/drawing/2014/main" xmlns="" id="{B1EBCA09-7A35-043B-35B2-2D4EC5AC45F7}"/>
              </a:ext>
            </a:extLst>
          </p:cNvPr>
          <p:cNvSpPr txBox="1"/>
          <p:nvPr/>
        </p:nvSpPr>
        <p:spPr>
          <a:xfrm>
            <a:off x="990600" y="2807732"/>
            <a:ext cx="1752600" cy="369332"/>
          </a:xfrm>
          <a:prstGeom prst="rect">
            <a:avLst/>
          </a:prstGeom>
          <a:noFill/>
        </p:spPr>
        <p:txBody>
          <a:bodyPr wrap="square" rtlCol="0">
            <a:spAutoFit/>
          </a:bodyPr>
          <a:lstStyle/>
          <a:p>
            <a:r>
              <a:rPr lang="en-IN" dirty="0" err="1"/>
              <a:t>chuna</a:t>
            </a:r>
            <a:endParaRPr lang="en-IN" dirty="0"/>
          </a:p>
        </p:txBody>
      </p:sp>
      <p:sp>
        <p:nvSpPr>
          <p:cNvPr id="4" name="TextBox 3">
            <a:extLst>
              <a:ext uri="{FF2B5EF4-FFF2-40B4-BE49-F238E27FC236}">
                <a16:creationId xmlns:a16="http://schemas.microsoft.com/office/drawing/2014/main" xmlns="" id="{580EAF1A-4DCF-0FF2-980D-2CD6116B2797}"/>
              </a:ext>
            </a:extLst>
          </p:cNvPr>
          <p:cNvSpPr txBox="1"/>
          <p:nvPr/>
        </p:nvSpPr>
        <p:spPr>
          <a:xfrm>
            <a:off x="5462344" y="2970302"/>
            <a:ext cx="1981200" cy="369332"/>
          </a:xfrm>
          <a:prstGeom prst="rect">
            <a:avLst/>
          </a:prstGeom>
          <a:noFill/>
        </p:spPr>
        <p:txBody>
          <a:bodyPr wrap="square" rtlCol="0">
            <a:spAutoFit/>
          </a:bodyPr>
          <a:lstStyle/>
          <a:p>
            <a:r>
              <a:rPr lang="en-IN" dirty="0" err="1"/>
              <a:t>samudraphena</a:t>
            </a:r>
            <a:endParaRPr lang="en-IN" dirty="0"/>
          </a:p>
        </p:txBody>
      </p:sp>
      <p:sp>
        <p:nvSpPr>
          <p:cNvPr id="6" name="TextBox 5">
            <a:extLst>
              <a:ext uri="{FF2B5EF4-FFF2-40B4-BE49-F238E27FC236}">
                <a16:creationId xmlns:a16="http://schemas.microsoft.com/office/drawing/2014/main" xmlns="" id="{2DAC8F58-22A6-3076-F260-0CB1F6BFFBF4}"/>
              </a:ext>
            </a:extLst>
          </p:cNvPr>
          <p:cNvSpPr txBox="1"/>
          <p:nvPr/>
        </p:nvSpPr>
        <p:spPr>
          <a:xfrm>
            <a:off x="990600" y="6358428"/>
            <a:ext cx="1981200" cy="369332"/>
          </a:xfrm>
          <a:prstGeom prst="rect">
            <a:avLst/>
          </a:prstGeom>
          <a:noFill/>
        </p:spPr>
        <p:txBody>
          <a:bodyPr wrap="square" rtlCol="0">
            <a:spAutoFit/>
          </a:bodyPr>
          <a:lstStyle/>
          <a:p>
            <a:r>
              <a:rPr lang="en-IN" dirty="0" err="1"/>
              <a:t>godanti</a:t>
            </a:r>
            <a:endParaRPr lang="en-IN" dirty="0"/>
          </a:p>
        </p:txBody>
      </p:sp>
      <p:sp>
        <p:nvSpPr>
          <p:cNvPr id="8" name="TextBox 7">
            <a:extLst>
              <a:ext uri="{FF2B5EF4-FFF2-40B4-BE49-F238E27FC236}">
                <a16:creationId xmlns:a16="http://schemas.microsoft.com/office/drawing/2014/main" xmlns="" id="{72C222AD-ACE3-FCA2-7831-0AF299298614}"/>
              </a:ext>
            </a:extLst>
          </p:cNvPr>
          <p:cNvSpPr txBox="1"/>
          <p:nvPr/>
        </p:nvSpPr>
        <p:spPr>
          <a:xfrm>
            <a:off x="4662244" y="6378449"/>
            <a:ext cx="1600200" cy="369332"/>
          </a:xfrm>
          <a:prstGeom prst="rect">
            <a:avLst/>
          </a:prstGeom>
          <a:noFill/>
        </p:spPr>
        <p:txBody>
          <a:bodyPr wrap="square" rtlCol="0">
            <a:spAutoFit/>
          </a:bodyPr>
          <a:lstStyle/>
          <a:p>
            <a:r>
              <a:rPr lang="en-IN" dirty="0" err="1"/>
              <a:t>khatika</a:t>
            </a:r>
            <a:endParaRPr lang="en-IN" dirty="0"/>
          </a:p>
        </p:txBody>
      </p:sp>
    </p:spTree>
    <p:extLst>
      <p:ext uri="{BB962C8B-B14F-4D97-AF65-F5344CB8AC3E}">
        <p14:creationId xmlns:p14="http://schemas.microsoft.com/office/powerpoint/2010/main" xmlns="" val="4523217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4F9DE99-21B2-48D6-F8DD-55232CE9619F}"/>
              </a:ext>
            </a:extLst>
          </p:cNvPr>
          <p:cNvSpPr txBox="1"/>
          <p:nvPr/>
        </p:nvSpPr>
        <p:spPr>
          <a:xfrm>
            <a:off x="1066989" y="2644170"/>
            <a:ext cx="8001000" cy="1569660"/>
          </a:xfrm>
          <a:prstGeom prst="rect">
            <a:avLst/>
          </a:prstGeom>
          <a:noFill/>
        </p:spPr>
        <p:txBody>
          <a:bodyPr wrap="square" rtlCol="0">
            <a:spAutoFit/>
          </a:bodyPr>
          <a:lstStyle/>
          <a:p>
            <a:r>
              <a:rPr lang="en-IN" sz="9600" dirty="0">
                <a:solidFill>
                  <a:srgbClr val="FFC000"/>
                </a:solidFill>
                <a:latin typeface="Algerian" panose="04020705040A02060702" pitchFamily="82" charset="0"/>
              </a:rPr>
              <a:t>THANK YOU</a:t>
            </a:r>
          </a:p>
        </p:txBody>
      </p:sp>
    </p:spTree>
    <p:extLst>
      <p:ext uri="{BB962C8B-B14F-4D97-AF65-F5344CB8AC3E}">
        <p14:creationId xmlns:p14="http://schemas.microsoft.com/office/powerpoint/2010/main" xmlns="" val="145705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bg1"/>
                </a:solidFill>
                <a:latin typeface="Algerian" panose="04020705040A02060702" pitchFamily="82" charset="0"/>
              </a:rPr>
              <a:t>Content of </a:t>
            </a:r>
            <a:r>
              <a:rPr lang="en-US" dirty="0" err="1">
                <a:solidFill>
                  <a:schemeClr val="bg1"/>
                </a:solidFill>
                <a:latin typeface="Algerian" panose="04020705040A02060702" pitchFamily="82" charset="0"/>
              </a:rPr>
              <a:t>shikta</a:t>
            </a:r>
            <a:r>
              <a:rPr lang="en-US" dirty="0">
                <a:solidFill>
                  <a:schemeClr val="bg1"/>
                </a:solidFill>
                <a:latin typeface="Algerian" panose="04020705040A02060702" pitchFamily="82" charset="0"/>
              </a:rPr>
              <a:t> </a:t>
            </a:r>
            <a:r>
              <a:rPr lang="en-US" dirty="0" err="1">
                <a:solidFill>
                  <a:schemeClr val="bg1"/>
                </a:solidFill>
                <a:latin typeface="Algerian" panose="04020705040A02060702" pitchFamily="82" charset="0"/>
              </a:rPr>
              <a:t>varga</a:t>
            </a:r>
            <a:endParaRPr lang="en-US" dirty="0">
              <a:solidFill>
                <a:schemeClr val="bg1"/>
              </a:solidFill>
              <a:latin typeface="Algerian" panose="04020705040A02060702" pitchFamily="82" charset="0"/>
            </a:endParaRPr>
          </a:p>
        </p:txBody>
      </p:sp>
      <p:sp>
        <p:nvSpPr>
          <p:cNvPr id="8" name="Text Placeholder 7"/>
          <p:cNvSpPr>
            <a:spLocks noGrp="1"/>
          </p:cNvSpPr>
          <p:nvPr>
            <p:ph type="body" idx="1"/>
          </p:nvPr>
        </p:nvSpPr>
        <p:spPr/>
        <p:txBody>
          <a:bodyPr/>
          <a:lstStyle/>
          <a:p>
            <a:r>
              <a:rPr lang="en-US" dirty="0">
                <a:solidFill>
                  <a:srgbClr val="002060"/>
                </a:solidFill>
                <a:latin typeface="Arial Black" panose="020B0A04020102020204" pitchFamily="34" charset="0"/>
              </a:rPr>
              <a:t>Traditional name</a:t>
            </a:r>
          </a:p>
        </p:txBody>
      </p:sp>
      <p:sp>
        <p:nvSpPr>
          <p:cNvPr id="10" name="Text Placeholder 9"/>
          <p:cNvSpPr>
            <a:spLocks noGrp="1"/>
          </p:cNvSpPr>
          <p:nvPr>
            <p:ph type="body" sz="half" idx="3"/>
          </p:nvPr>
        </p:nvSpPr>
        <p:spPr/>
        <p:txBody>
          <a:bodyPr/>
          <a:lstStyle/>
          <a:p>
            <a:r>
              <a:rPr lang="en-US" dirty="0">
                <a:solidFill>
                  <a:srgbClr val="002060"/>
                </a:solidFill>
                <a:latin typeface="Arial Black" panose="020B0A04020102020204" pitchFamily="34" charset="0"/>
              </a:rPr>
              <a:t>Common name </a:t>
            </a:r>
          </a:p>
        </p:txBody>
      </p:sp>
      <p:sp>
        <p:nvSpPr>
          <p:cNvPr id="9" name="Content Placeholder 8"/>
          <p:cNvSpPr>
            <a:spLocks noGrp="1"/>
          </p:cNvSpPr>
          <p:nvPr>
            <p:ph sz="quarter" idx="2"/>
          </p:nvPr>
        </p:nvSpPr>
        <p:spPr/>
        <p:txBody>
          <a:bodyPr>
            <a:normAutofit/>
          </a:bodyPr>
          <a:lstStyle/>
          <a:p>
            <a:r>
              <a:rPr lang="en-US" sz="2800" dirty="0" err="1"/>
              <a:t>Dhugdhapasan</a:t>
            </a:r>
            <a:r>
              <a:rPr lang="en-US" sz="2800" dirty="0"/>
              <a:t> </a:t>
            </a:r>
          </a:p>
          <a:p>
            <a:r>
              <a:rPr lang="en-US" sz="2800" dirty="0" err="1"/>
              <a:t>Nagpashana</a:t>
            </a:r>
            <a:r>
              <a:rPr lang="en-US" sz="2800" dirty="0"/>
              <a:t> </a:t>
            </a:r>
          </a:p>
          <a:p>
            <a:r>
              <a:rPr lang="en-US" sz="2800" dirty="0" err="1"/>
              <a:t>Kausheyasm</a:t>
            </a:r>
            <a:r>
              <a:rPr lang="en-US" sz="2800" dirty="0"/>
              <a:t> </a:t>
            </a:r>
          </a:p>
          <a:p>
            <a:r>
              <a:rPr lang="en-US" sz="2800" dirty="0" err="1"/>
              <a:t>Badarashama</a:t>
            </a:r>
            <a:endParaRPr lang="en-US" sz="2800" dirty="0"/>
          </a:p>
        </p:txBody>
      </p:sp>
      <p:sp>
        <p:nvSpPr>
          <p:cNvPr id="11" name="Content Placeholder 10"/>
          <p:cNvSpPr>
            <a:spLocks noGrp="1"/>
          </p:cNvSpPr>
          <p:nvPr>
            <p:ph sz="quarter" idx="4"/>
          </p:nvPr>
        </p:nvSpPr>
        <p:spPr/>
        <p:txBody>
          <a:bodyPr>
            <a:normAutofit/>
          </a:bodyPr>
          <a:lstStyle/>
          <a:p>
            <a:r>
              <a:rPr lang="en-US" sz="2800" dirty="0"/>
              <a:t>Talc</a:t>
            </a:r>
          </a:p>
          <a:p>
            <a:r>
              <a:rPr lang="en-US" sz="2800" dirty="0"/>
              <a:t>Serpentine </a:t>
            </a:r>
          </a:p>
          <a:p>
            <a:r>
              <a:rPr lang="en-US" sz="2800" dirty="0"/>
              <a:t>Asbestos</a:t>
            </a:r>
          </a:p>
          <a:p>
            <a:r>
              <a:rPr lang="en-US" sz="2800" dirty="0"/>
              <a:t>Rock fossil </a:t>
            </a:r>
          </a:p>
        </p:txBody>
      </p:sp>
    </p:spTree>
    <p:extLst>
      <p:ext uri="{BB962C8B-B14F-4D97-AF65-F5344CB8AC3E}">
        <p14:creationId xmlns:p14="http://schemas.microsoft.com/office/powerpoint/2010/main" xmlns="" val="1126619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2087</TotalTime>
  <Words>4955</Words>
  <Application>Microsoft Office PowerPoint</Application>
  <PresentationFormat>On-screen Show (4:3)</PresentationFormat>
  <Paragraphs>766</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Apex</vt:lpstr>
      <vt:lpstr>Slide 1</vt:lpstr>
      <vt:lpstr>Slide 2</vt:lpstr>
      <vt:lpstr>Slide 3</vt:lpstr>
      <vt:lpstr>Slide 4</vt:lpstr>
      <vt:lpstr>Slide 5</vt:lpstr>
      <vt:lpstr>Slide 6</vt:lpstr>
      <vt:lpstr>Slide 7</vt:lpstr>
      <vt:lpstr>Content of sudha varga</vt:lpstr>
      <vt:lpstr>Content of shikta varga</vt:lpstr>
      <vt:lpstr>CHUNA (SUDHA)</vt:lpstr>
      <vt:lpstr>Churnaodaka nirman</vt:lpstr>
      <vt:lpstr>Khatika (chalk)</vt:lpstr>
      <vt:lpstr>Slide 13</vt:lpstr>
      <vt:lpstr>SHODHAN(purification) OF KHATIKA</vt:lpstr>
      <vt:lpstr>Godanti</vt:lpstr>
      <vt:lpstr>Slide 16</vt:lpstr>
      <vt:lpstr>SODHAN OF GODANTI</vt:lpstr>
      <vt:lpstr>MARANA(processing) OF GODANTI </vt:lpstr>
      <vt:lpstr>Shawetanjan (sapheada surma )</vt:lpstr>
      <vt:lpstr>MRIGSHRINGA [HART’S HORN /DEER HORN]</vt:lpstr>
      <vt:lpstr>Slide 21</vt:lpstr>
      <vt:lpstr>SHODHANA of mrigshringa</vt:lpstr>
      <vt:lpstr>MARANA</vt:lpstr>
      <vt:lpstr>Slide 24</vt:lpstr>
      <vt:lpstr>SHUKTI(MOTHER OF PEARLA)</vt:lpstr>
      <vt:lpstr>Slide 26</vt:lpstr>
      <vt:lpstr>Shodhana OF SHUKTI</vt:lpstr>
      <vt:lpstr>MARANA OF SHUKTI </vt:lpstr>
      <vt:lpstr> Shankha (conch shell)</vt:lpstr>
      <vt:lpstr>Slide 30</vt:lpstr>
      <vt:lpstr>Slide 31</vt:lpstr>
      <vt:lpstr>Shodhana of shankha </vt:lpstr>
      <vt:lpstr> marana of shankha</vt:lpstr>
      <vt:lpstr>Slide 34</vt:lpstr>
      <vt:lpstr>SHAMBUKA </vt:lpstr>
      <vt:lpstr>SHAMBUKA </vt:lpstr>
      <vt:lpstr>SHODHANA (PURIFICATION) OF SHABUKA </vt:lpstr>
      <vt:lpstr>MARANA (PROCESSING) OF SHAMBUKA</vt:lpstr>
      <vt:lpstr>samudraphena</vt:lpstr>
      <vt:lpstr>Slide 40</vt:lpstr>
      <vt:lpstr>SHODHANA of samudraphena </vt:lpstr>
      <vt:lpstr>Slide 42</vt:lpstr>
      <vt:lpstr>Kurmapristha </vt:lpstr>
      <vt:lpstr>Slide 44</vt:lpstr>
      <vt:lpstr>Slide 45</vt:lpstr>
      <vt:lpstr>Kukkutanda tawak </vt:lpstr>
      <vt:lpstr>Shodhana  OF KUKKUTANDATAWAKA </vt:lpstr>
      <vt:lpstr>MARANA of kukkutanda tawaka</vt:lpstr>
      <vt:lpstr>Slide 49</vt:lpstr>
      <vt:lpstr>Slide 50</vt:lpstr>
      <vt:lpstr>FORMULATION</vt:lpstr>
      <vt:lpstr>Slide 52</vt:lpstr>
      <vt:lpstr>Slide 53</vt:lpstr>
      <vt:lpstr>Slide 54</vt:lpstr>
      <vt:lpstr>Slide 55</vt:lpstr>
      <vt:lpstr>Slide 56</vt:lpstr>
      <vt:lpstr>Slide 57</vt:lpstr>
      <vt:lpstr>Sikata varga </vt:lpstr>
      <vt:lpstr>Dugdha pashan </vt:lpstr>
      <vt:lpstr>Slide 60</vt:lpstr>
      <vt:lpstr>Slide 61</vt:lpstr>
      <vt:lpstr>Marana OF DUGDHAPASHAN </vt:lpstr>
      <vt:lpstr>Nagapashan </vt:lpstr>
      <vt:lpstr>Slide 64</vt:lpstr>
      <vt:lpstr>Slide 65</vt:lpstr>
      <vt:lpstr>Slide 66</vt:lpstr>
      <vt:lpstr>Kausheyashma</vt:lpstr>
      <vt:lpstr>Slide 68</vt:lpstr>
      <vt:lpstr>Badarashma</vt:lpstr>
      <vt:lpstr>Slide 70</vt:lpstr>
      <vt:lpstr>Shodhana OF BADRASHAMA</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AKHND</dc:creator>
  <cp:lastModifiedBy>com valley</cp:lastModifiedBy>
  <cp:revision>241</cp:revision>
  <dcterms:created xsi:type="dcterms:W3CDTF">2024-08-13T14:01:22Z</dcterms:created>
  <dcterms:modified xsi:type="dcterms:W3CDTF">2024-08-31T11:26:35Z</dcterms:modified>
</cp:coreProperties>
</file>